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3" r:id="rId3"/>
    <p:sldMasterId id="2147483675" r:id="rId4"/>
    <p:sldMasterId id="2147483697" r:id="rId5"/>
  </p:sldMasterIdLst>
  <p:notesMasterIdLst>
    <p:notesMasterId r:id="rId57"/>
  </p:notesMasterIdLst>
  <p:sldIdLst>
    <p:sldId id="256" r:id="rId6"/>
    <p:sldId id="297" r:id="rId7"/>
    <p:sldId id="331" r:id="rId8"/>
    <p:sldId id="299" r:id="rId9"/>
    <p:sldId id="300" r:id="rId10"/>
    <p:sldId id="260" r:id="rId11"/>
    <p:sldId id="268" r:id="rId12"/>
    <p:sldId id="272" r:id="rId13"/>
    <p:sldId id="269" r:id="rId14"/>
    <p:sldId id="270" r:id="rId15"/>
    <p:sldId id="271" r:id="rId16"/>
    <p:sldId id="328" r:id="rId17"/>
    <p:sldId id="292" r:id="rId18"/>
    <p:sldId id="320" r:id="rId19"/>
    <p:sldId id="323" r:id="rId20"/>
    <p:sldId id="324" r:id="rId21"/>
    <p:sldId id="325" r:id="rId22"/>
    <p:sldId id="326" r:id="rId23"/>
    <p:sldId id="274" r:id="rId24"/>
    <p:sldId id="275" r:id="rId25"/>
    <p:sldId id="276" r:id="rId26"/>
    <p:sldId id="327" r:id="rId27"/>
    <p:sldId id="273" r:id="rId28"/>
    <p:sldId id="290" r:id="rId29"/>
    <p:sldId id="261" r:id="rId30"/>
    <p:sldId id="312" r:id="rId31"/>
    <p:sldId id="264" r:id="rId32"/>
    <p:sldId id="298" r:id="rId33"/>
    <p:sldId id="266" r:id="rId34"/>
    <p:sldId id="295" r:id="rId35"/>
    <p:sldId id="296" r:id="rId36"/>
    <p:sldId id="313" r:id="rId37"/>
    <p:sldId id="282" r:id="rId38"/>
    <p:sldId id="314" r:id="rId39"/>
    <p:sldId id="285" r:id="rId40"/>
    <p:sldId id="308" r:id="rId41"/>
    <p:sldId id="309" r:id="rId42"/>
    <p:sldId id="329" r:id="rId43"/>
    <p:sldId id="315" r:id="rId44"/>
    <p:sldId id="286" r:id="rId45"/>
    <p:sldId id="330" r:id="rId46"/>
    <p:sldId id="302" r:id="rId47"/>
    <p:sldId id="304" r:id="rId48"/>
    <p:sldId id="288" r:id="rId49"/>
    <p:sldId id="305" r:id="rId50"/>
    <p:sldId id="319" r:id="rId51"/>
    <p:sldId id="287" r:id="rId52"/>
    <p:sldId id="318" r:id="rId53"/>
    <p:sldId id="306" r:id="rId54"/>
    <p:sldId id="307" r:id="rId55"/>
    <p:sldId id="311" r:id="rId56"/>
  </p:sldIdLst>
  <p:sldSz cx="15240000" cy="10160000"/>
  <p:notesSz cx="6858000" cy="9144000"/>
  <p:defaultTextStyle>
    <a:defPPr>
      <a:defRPr lang="fr-FR"/>
    </a:defPPr>
    <a:lvl1pPr algn="l" defTabSz="1450964" rtl="0" fontAlgn="base">
      <a:spcBef>
        <a:spcPct val="0"/>
      </a:spcBef>
      <a:spcAft>
        <a:spcPct val="0"/>
      </a:spcAft>
      <a:defRPr sz="2900" kern="1200">
        <a:solidFill>
          <a:schemeClr val="tx1"/>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3" autoAdjust="0"/>
    <p:restoredTop sz="94660"/>
  </p:normalViewPr>
  <p:slideViewPr>
    <p:cSldViewPr>
      <p:cViewPr>
        <p:scale>
          <a:sx n="50" d="100"/>
          <a:sy n="50" d="100"/>
        </p:scale>
        <p:origin x="-2538" y="-678"/>
      </p:cViewPr>
      <p:guideLst>
        <p:guide orient="horz" pos="3200"/>
        <p:guide pos="4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45142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451427" fontAlgn="auto">
              <a:spcBef>
                <a:spcPts val="0"/>
              </a:spcBef>
              <a:spcAft>
                <a:spcPts val="0"/>
              </a:spcAft>
              <a:defRPr sz="1200" smtClean="0">
                <a:latin typeface="+mn-lt"/>
                <a:cs typeface="+mn-cs"/>
              </a:defRPr>
            </a:lvl1pPr>
          </a:lstStyle>
          <a:p>
            <a:pPr>
              <a:defRPr/>
            </a:pPr>
            <a:fld id="{BE6BABCF-C0FB-4667-B6D9-2047618EA78B}" type="datetimeFigureOut">
              <a:rPr lang="fr-FR"/>
              <a:pPr>
                <a:defRPr/>
              </a:pPr>
              <a:t>30/05/2016</a:t>
            </a:fld>
            <a:endParaRPr lang="fr-FR"/>
          </a:p>
        </p:txBody>
      </p:sp>
      <p:sp>
        <p:nvSpPr>
          <p:cNvPr id="4" name="Espace réservé de l'image des diapositives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45142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451427" fontAlgn="auto">
              <a:spcBef>
                <a:spcPts val="0"/>
              </a:spcBef>
              <a:spcAft>
                <a:spcPts val="0"/>
              </a:spcAft>
              <a:defRPr sz="1200" smtClean="0">
                <a:latin typeface="+mn-lt"/>
                <a:cs typeface="+mn-cs"/>
              </a:defRPr>
            </a:lvl1pPr>
          </a:lstStyle>
          <a:p>
            <a:pPr>
              <a:defRPr/>
            </a:pPr>
            <a:fld id="{BB057DFE-C10B-46D4-BD1A-5C402327B810}" type="slidenum">
              <a:rPr lang="fr-FR"/>
              <a:pPr>
                <a:defRPr/>
              </a:pPr>
              <a:t>‹N°›</a:t>
            </a:fld>
            <a:endParaRPr lang="fr-FR"/>
          </a:p>
        </p:txBody>
      </p:sp>
    </p:spTree>
    <p:extLst>
      <p:ext uri="{BB962C8B-B14F-4D97-AF65-F5344CB8AC3E}">
        <p14:creationId xmlns:p14="http://schemas.microsoft.com/office/powerpoint/2010/main" val="4277661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mn-lt"/>
        <a:ea typeface="+mn-ea"/>
        <a:cs typeface="+mn-cs"/>
      </a:defRPr>
    </a:lvl1pPr>
    <a:lvl2pPr marL="457200" algn="l" rtl="0" fontAlgn="base">
      <a:spcBef>
        <a:spcPct val="30000"/>
      </a:spcBef>
      <a:spcAft>
        <a:spcPct val="0"/>
      </a:spcAft>
      <a:defRPr sz="1300" kern="1200">
        <a:solidFill>
          <a:schemeClr val="tx1"/>
        </a:solidFill>
        <a:latin typeface="+mn-lt"/>
        <a:ea typeface="+mn-ea"/>
        <a:cs typeface="+mn-cs"/>
      </a:defRPr>
    </a:lvl2pPr>
    <a:lvl3pPr marL="914393" algn="l" rtl="0" fontAlgn="base">
      <a:spcBef>
        <a:spcPct val="30000"/>
      </a:spcBef>
      <a:spcAft>
        <a:spcPct val="0"/>
      </a:spcAft>
      <a:defRPr sz="1300" kern="1200">
        <a:solidFill>
          <a:schemeClr val="tx1"/>
        </a:solidFill>
        <a:latin typeface="+mn-lt"/>
        <a:ea typeface="+mn-ea"/>
        <a:cs typeface="+mn-cs"/>
      </a:defRPr>
    </a:lvl3pPr>
    <a:lvl4pPr marL="1371589" algn="l" rtl="0" fontAlgn="base">
      <a:spcBef>
        <a:spcPct val="30000"/>
      </a:spcBef>
      <a:spcAft>
        <a:spcPct val="0"/>
      </a:spcAft>
      <a:defRPr sz="1300" kern="1200">
        <a:solidFill>
          <a:schemeClr val="tx1"/>
        </a:solidFill>
        <a:latin typeface="+mn-lt"/>
        <a:ea typeface="+mn-ea"/>
        <a:cs typeface="+mn-cs"/>
      </a:defRPr>
    </a:lvl4pPr>
    <a:lvl5pPr marL="1828789" algn="l" rtl="0" fontAlgn="base">
      <a:spcBef>
        <a:spcPct val="30000"/>
      </a:spcBef>
      <a:spcAft>
        <a:spcPct val="0"/>
      </a:spcAft>
      <a:defRPr sz="1300" kern="1200">
        <a:solidFill>
          <a:schemeClr val="tx1"/>
        </a:solidFill>
        <a:latin typeface="+mn-lt"/>
        <a:ea typeface="+mn-ea"/>
        <a:cs typeface="+mn-cs"/>
      </a:defRPr>
    </a:lvl5pPr>
    <a:lvl6pPr marL="2285983" algn="l" defTabSz="914393" rtl="0" eaLnBrk="1" latinLnBrk="0" hangingPunct="1">
      <a:defRPr sz="1300" kern="1200">
        <a:solidFill>
          <a:schemeClr val="tx1"/>
        </a:solidFill>
        <a:latin typeface="+mn-lt"/>
        <a:ea typeface="+mn-ea"/>
        <a:cs typeface="+mn-cs"/>
      </a:defRPr>
    </a:lvl6pPr>
    <a:lvl7pPr marL="2743180" algn="l" defTabSz="914393" rtl="0" eaLnBrk="1" latinLnBrk="0" hangingPunct="1">
      <a:defRPr sz="1300" kern="1200">
        <a:solidFill>
          <a:schemeClr val="tx1"/>
        </a:solidFill>
        <a:latin typeface="+mn-lt"/>
        <a:ea typeface="+mn-ea"/>
        <a:cs typeface="+mn-cs"/>
      </a:defRPr>
    </a:lvl7pPr>
    <a:lvl8pPr marL="3200378" algn="l" defTabSz="914393" rtl="0" eaLnBrk="1" latinLnBrk="0" hangingPunct="1">
      <a:defRPr sz="1300" kern="1200">
        <a:solidFill>
          <a:schemeClr val="tx1"/>
        </a:solidFill>
        <a:latin typeface="+mn-lt"/>
        <a:ea typeface="+mn-ea"/>
        <a:cs typeface="+mn-cs"/>
      </a:defRPr>
    </a:lvl8pPr>
    <a:lvl9pPr marL="3657573" algn="l" defTabSz="91439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p:cNvSpPr>
            <a:spLocks noGrp="1" noRot="1" noChangeAspect="1"/>
          </p:cNvSpPr>
          <p:nvPr>
            <p:ph type="sldImg"/>
          </p:nvPr>
        </p:nvSpPr>
        <p:spPr bwMode="auto">
          <a:xfrm>
            <a:off x="857250" y="685800"/>
            <a:ext cx="5143500" cy="3429000"/>
          </a:xfrm>
          <a:noFill/>
          <a:ln>
            <a:solidFill>
              <a:srgbClr val="000000"/>
            </a:solidFill>
            <a:miter lim="800000"/>
            <a:headEnd/>
            <a:tailEnd/>
          </a:ln>
        </p:spPr>
      </p:sp>
      <p:sp>
        <p:nvSpPr>
          <p:cNvPr id="51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51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450975" fontAlgn="base">
              <a:spcBef>
                <a:spcPct val="0"/>
              </a:spcBef>
              <a:spcAft>
                <a:spcPct val="0"/>
              </a:spcAft>
            </a:pPr>
            <a:fld id="{AFF54467-D925-4CA8-A7C8-E93B5FB7C6A5}" type="slidenum">
              <a:rPr lang="fr-FR">
                <a:cs typeface="Arial" charset="0"/>
              </a:rPr>
              <a:pPr defTabSz="1450975" fontAlgn="base">
                <a:spcBef>
                  <a:spcPct val="0"/>
                </a:spcBef>
                <a:spcAft>
                  <a:spcPct val="0"/>
                </a:spcAft>
              </a:pPr>
              <a:t>1</a:t>
            </a:fld>
            <a:endParaRPr lang="fr-FR"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B057DFE-C10B-46D4-BD1A-5C402327B810}" type="slidenum">
              <a:rPr lang="fr-FR" smtClean="0"/>
              <a:pPr>
                <a:defRPr/>
              </a:pPr>
              <a:t>3</a:t>
            </a:fld>
            <a:endParaRPr lang="fr-FR"/>
          </a:p>
        </p:txBody>
      </p:sp>
    </p:spTree>
    <p:extLst>
      <p:ext uri="{BB962C8B-B14F-4D97-AF65-F5344CB8AC3E}">
        <p14:creationId xmlns:p14="http://schemas.microsoft.com/office/powerpoint/2010/main" val="399467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162A83"/>
                </a:solidFill>
                <a:latin typeface="Verdana" pitchFamily="34" charset="0"/>
                <a:ea typeface="Verdana" pitchFamily="34" charset="0"/>
                <a:cs typeface="Verdana" pitchFamily="34" charset="0"/>
              </a:rPr>
              <a:t>5. </a:t>
            </a:r>
            <a:r>
              <a:rPr lang="en-US" sz="1400" dirty="0" err="1" smtClean="0">
                <a:solidFill>
                  <a:srgbClr val="162A83"/>
                </a:solidFill>
                <a:latin typeface="Verdana" pitchFamily="34" charset="0"/>
                <a:ea typeface="Verdana" pitchFamily="34" charset="0"/>
                <a:cs typeface="Verdana" pitchFamily="34" charset="0"/>
              </a:rPr>
              <a:t>Juli</a:t>
            </a:r>
            <a:r>
              <a:rPr lang="en-US" sz="1400" dirty="0" smtClean="0">
                <a:solidFill>
                  <a:srgbClr val="162A83"/>
                </a:solidFill>
                <a:latin typeface="Verdana" pitchFamily="34" charset="0"/>
                <a:ea typeface="Verdana" pitchFamily="34" charset="0"/>
                <a:cs typeface="Verdana" pitchFamily="34" charset="0"/>
              </a:rPr>
              <a:t> 1963: DFJW </a:t>
            </a:r>
            <a:r>
              <a:rPr lang="en-US" sz="1400" dirty="0" err="1" smtClean="0">
                <a:solidFill>
                  <a:srgbClr val="162A83"/>
                </a:solidFill>
                <a:latin typeface="Verdana" pitchFamily="34" charset="0"/>
                <a:ea typeface="Verdana" pitchFamily="34" charset="0"/>
                <a:cs typeface="Verdana" pitchFamily="34" charset="0"/>
              </a:rPr>
              <a:t>Gründungsabkommen</a:t>
            </a:r>
            <a:r>
              <a:rPr lang="en-US" sz="1400" dirty="0" smtClean="0">
                <a:solidFill>
                  <a:srgbClr val="162A83"/>
                </a:solidFill>
                <a:latin typeface="Verdana" pitchFamily="34" charset="0"/>
                <a:ea typeface="Verdana" pitchFamily="34" charset="0"/>
                <a:cs typeface="Verdana" pitchFamily="34" charset="0"/>
              </a:rPr>
              <a:t> </a:t>
            </a:r>
            <a:r>
              <a:rPr lang="en-US" sz="1400" dirty="0" err="1" smtClean="0">
                <a:solidFill>
                  <a:srgbClr val="162A83"/>
                </a:solidFill>
                <a:latin typeface="Verdana" pitchFamily="34" charset="0"/>
                <a:ea typeface="Verdana" pitchFamily="34" charset="0"/>
                <a:cs typeface="Verdana" pitchFamily="34" charset="0"/>
              </a:rPr>
              <a:t>zwischen</a:t>
            </a:r>
            <a:r>
              <a:rPr lang="en-US" sz="1400" dirty="0" smtClean="0">
                <a:solidFill>
                  <a:srgbClr val="162A83"/>
                </a:solidFill>
                <a:latin typeface="Verdana" pitchFamily="34" charset="0"/>
                <a:ea typeface="Verdana" pitchFamily="34" charset="0"/>
                <a:cs typeface="Verdana" pitchFamily="34" charset="0"/>
              </a:rPr>
              <a:t> Adenauer und de Gaulle                                                                                                       </a:t>
            </a:r>
            <a:r>
              <a:rPr lang="en-US" sz="1400" dirty="0" smtClean="0">
                <a:solidFill>
                  <a:srgbClr val="009EE0"/>
                </a:solidFill>
                <a:latin typeface="Verdana" pitchFamily="34" charset="0"/>
                <a:ea typeface="Verdana" pitchFamily="34" charset="0"/>
                <a:cs typeface="Verdana" pitchFamily="34" charset="0"/>
              </a:rPr>
              <a:t>5 </a:t>
            </a:r>
            <a:r>
              <a:rPr lang="en-US" sz="1400" dirty="0" err="1" smtClean="0">
                <a:solidFill>
                  <a:srgbClr val="009EE0"/>
                </a:solidFill>
                <a:latin typeface="Verdana" pitchFamily="34" charset="0"/>
                <a:ea typeface="Verdana" pitchFamily="34" charset="0"/>
                <a:cs typeface="Verdana" pitchFamily="34" charset="0"/>
              </a:rPr>
              <a:t>juillet</a:t>
            </a:r>
            <a:r>
              <a:rPr lang="en-US" sz="1400" dirty="0" smtClean="0">
                <a:solidFill>
                  <a:srgbClr val="009EE0"/>
                </a:solidFill>
                <a:latin typeface="Verdana" pitchFamily="34" charset="0"/>
                <a:ea typeface="Verdana" pitchFamily="34" charset="0"/>
                <a:cs typeface="Verdana" pitchFamily="34" charset="0"/>
              </a:rPr>
              <a:t> 1963 : accord </a:t>
            </a:r>
            <a:r>
              <a:rPr lang="en-US" sz="1400" dirty="0" err="1" smtClean="0">
                <a:solidFill>
                  <a:srgbClr val="009EE0"/>
                </a:solidFill>
                <a:latin typeface="Verdana" pitchFamily="34" charset="0"/>
                <a:ea typeface="Verdana" pitchFamily="34" charset="0"/>
                <a:cs typeface="Verdana" pitchFamily="34" charset="0"/>
              </a:rPr>
              <a:t>sur</a:t>
            </a:r>
            <a:r>
              <a:rPr lang="en-US" sz="1400" dirty="0" smtClean="0">
                <a:solidFill>
                  <a:srgbClr val="009EE0"/>
                </a:solidFill>
                <a:latin typeface="Verdana" pitchFamily="34" charset="0"/>
                <a:ea typeface="Verdana" pitchFamily="34" charset="0"/>
                <a:cs typeface="Verdana" pitchFamily="34" charset="0"/>
              </a:rPr>
              <a:t> la </a:t>
            </a:r>
            <a:r>
              <a:rPr lang="en-US" sz="1400" dirty="0" err="1" smtClean="0">
                <a:solidFill>
                  <a:srgbClr val="009EE0"/>
                </a:solidFill>
                <a:latin typeface="Verdana" pitchFamily="34" charset="0"/>
                <a:ea typeface="Verdana" pitchFamily="34" charset="0"/>
                <a:cs typeface="Verdana" pitchFamily="34" charset="0"/>
              </a:rPr>
              <a:t>création</a:t>
            </a:r>
            <a:r>
              <a:rPr lang="en-US" sz="1400" dirty="0" smtClean="0">
                <a:solidFill>
                  <a:srgbClr val="009EE0"/>
                </a:solidFill>
                <a:latin typeface="Verdana" pitchFamily="34" charset="0"/>
                <a:ea typeface="Verdana" pitchFamily="34" charset="0"/>
                <a:cs typeface="Verdana" pitchFamily="34" charset="0"/>
              </a:rPr>
              <a:t> de </a:t>
            </a:r>
            <a:r>
              <a:rPr lang="en-US" sz="1400" dirty="0" err="1" smtClean="0">
                <a:solidFill>
                  <a:srgbClr val="009EE0"/>
                </a:solidFill>
                <a:latin typeface="Verdana" pitchFamily="34" charset="0"/>
                <a:ea typeface="Verdana" pitchFamily="34" charset="0"/>
                <a:cs typeface="Verdana" pitchFamily="34" charset="0"/>
              </a:rPr>
              <a:t>l’OFAJ</a:t>
            </a:r>
            <a:r>
              <a:rPr lang="en-US" sz="1400" dirty="0" smtClean="0">
                <a:solidFill>
                  <a:srgbClr val="009EE0"/>
                </a:solidFill>
                <a:latin typeface="Verdana" pitchFamily="34" charset="0"/>
                <a:ea typeface="Verdana" pitchFamily="34" charset="0"/>
                <a:cs typeface="Verdana" pitchFamily="34" charset="0"/>
              </a:rPr>
              <a:t> entre Charles de Gaulle et </a:t>
            </a:r>
            <a:r>
              <a:rPr lang="en-US" sz="1400" dirty="0" err="1" smtClean="0">
                <a:solidFill>
                  <a:srgbClr val="009EE0"/>
                </a:solidFill>
                <a:latin typeface="Verdana" pitchFamily="34" charset="0"/>
                <a:ea typeface="Verdana" pitchFamily="34" charset="0"/>
                <a:cs typeface="Verdana" pitchFamily="34" charset="0"/>
              </a:rPr>
              <a:t>Konrad</a:t>
            </a:r>
            <a:r>
              <a:rPr lang="en-US" sz="1400" dirty="0" smtClean="0">
                <a:solidFill>
                  <a:srgbClr val="009EE0"/>
                </a:solidFill>
                <a:latin typeface="Verdana" pitchFamily="34" charset="0"/>
                <a:ea typeface="Verdana" pitchFamily="34" charset="0"/>
                <a:cs typeface="Verdana" pitchFamily="34" charset="0"/>
              </a:rPr>
              <a:t> Adenauer</a:t>
            </a:r>
          </a:p>
          <a:p>
            <a:endParaRPr lang="fr-FR" dirty="0"/>
          </a:p>
        </p:txBody>
      </p:sp>
      <p:sp>
        <p:nvSpPr>
          <p:cNvPr id="4" name="Espace réservé du numéro de diapositive 3"/>
          <p:cNvSpPr>
            <a:spLocks noGrp="1"/>
          </p:cNvSpPr>
          <p:nvPr>
            <p:ph type="sldNum" sz="quarter" idx="10"/>
          </p:nvPr>
        </p:nvSpPr>
        <p:spPr/>
        <p:txBody>
          <a:bodyPr/>
          <a:lstStyle/>
          <a:p>
            <a:fld id="{3E15192D-AB12-40B5-9DC9-F2C573B5045C}" type="slidenum">
              <a:rPr lang="fr-FR" smtClean="0">
                <a:solidFill>
                  <a:prstClr val="black"/>
                </a:solidFill>
              </a:rPr>
              <a:pPr/>
              <a:t>9</a:t>
            </a:fld>
            <a:endParaRPr lang="fr-F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normAutofit fontScale="92500" lnSpcReduction="20000"/>
          </a:bodyPr>
          <a:lstStyle/>
          <a:p>
            <a:r>
              <a:rPr lang="fr-FR" dirty="0" smtClean="0"/>
              <a:t>Lancé en 2013 à l’occasion de la célébration du 50ème anniversaire du traité de l’Elysée, le programme</a:t>
            </a:r>
            <a:r>
              <a:rPr lang="fr-FR" baseline="0" dirty="0" smtClean="0"/>
              <a:t> PRAXES </a:t>
            </a:r>
            <a:r>
              <a:rPr lang="fr-FR" dirty="0" smtClean="0"/>
              <a:t>s’adresse à des jeunes qui souhaitent effectuer un stage volontaire hors cursus scolaire ou universitaire (bacheliers, jeunes entre deux parcours universitaires, demandeurs d’emploi) dans le pays partenaire. Dans le cadre du programme PRAXES, l’OFAJ sécurise le cadre juridique de la mobilité en assurant la fonction de l’organisme de formation. Il établit notamment la convention de stage tripartite avec le stagiaire et l’organisme d’accueil. L’OFAJ opère également un suivi pédagogique des stagiaires par l’intermédiaire d’une autoévaluation couplée à une évaluation du tuteur dans l’organisme d’accueil. Celles-ci sont intégrées à une plateforme de gestion en ligne nommée TCC Praxes à laquelle les stagiaires et tuteurs ont accès.</a:t>
            </a:r>
          </a:p>
          <a:p>
            <a:r>
              <a:rPr lang="fr-FR" dirty="0" smtClean="0"/>
              <a:t>De manière générale, les compétences techniques, spécifiques ou linguistiques peuvent être formalisées à partir d’un référentiel métier ou du cadre européen de référence des langues (CECRL). La tâche est plus difficile en ce qui concerne les compétences transversales comme par exemple la capacité d’adaptation ou la capacité à s’engager dans un groupe.</a:t>
            </a:r>
          </a:p>
          <a:p>
            <a:r>
              <a:rPr lang="fr-FR" dirty="0" smtClean="0"/>
              <a:t>Face à ce constat et dans l’optique d’une amélioration de ses outils d’évaluation, l’OFAJ participe à un projet nommé AKI (financé dans le cadre d’un partenariat stratégique Erasmus+ Jeunesse) de mars 2015 à mars 2017. Ce partenariat qui réunit l’Institut Supérieur de Formation Permanente (INSUP – coordinateur du projet), l’Office </a:t>
            </a:r>
            <a:r>
              <a:rPr lang="fr-FR" dirty="0" err="1" smtClean="0"/>
              <a:t>Franco-Québécois</a:t>
            </a:r>
            <a:r>
              <a:rPr lang="fr-FR" dirty="0" smtClean="0"/>
              <a:t> pour la Jeunesse, l’Union Wallonne des Entreprises et l’OFAJ vise la mise à disposition d’une documentation des compétences transversales acquises par les jeunes en mobilité internationale pour faciliter leur insertion sur le marché du travail et dans la société.</a:t>
            </a:r>
          </a:p>
          <a:p>
            <a:r>
              <a:rPr lang="fr-FR" dirty="0" smtClean="0"/>
              <a:t>Les partenaires AKI, acteurs majeurs de mobilité internationale, ont donc décidé d’élaborer conjointement deux produits intellectuels :</a:t>
            </a:r>
          </a:p>
          <a:p>
            <a:r>
              <a:rPr lang="fr-FR" dirty="0" smtClean="0"/>
              <a:t>un référentiel européen de compétences transversales</a:t>
            </a:r>
          </a:p>
          <a:p>
            <a:r>
              <a:rPr lang="fr-FR" dirty="0" smtClean="0"/>
              <a:t>un kit d’évaluation.</a:t>
            </a:r>
          </a:p>
          <a:p>
            <a:r>
              <a:rPr lang="fr-FR" dirty="0" smtClean="0"/>
              <a:t>Après une phase test sur l’année 2016, l’outil sera progressivement intégré sur la plateforme TCC Praxes dans le but de joindre à l’attestation actuelle de fin de stage un document présentant le niveau d’acquisition des compétences transversales en fin de mobilité.</a:t>
            </a:r>
          </a:p>
          <a:p>
            <a:endParaRPr lang="fr-FR" dirty="0"/>
          </a:p>
        </p:txBody>
      </p:sp>
      <p:sp>
        <p:nvSpPr>
          <p:cNvPr id="4" name="Espace réservé du numéro de diapositive 3"/>
          <p:cNvSpPr>
            <a:spLocks noGrp="1"/>
          </p:cNvSpPr>
          <p:nvPr>
            <p:ph type="sldNum" sz="quarter" idx="10"/>
          </p:nvPr>
        </p:nvSpPr>
        <p:spPr/>
        <p:txBody>
          <a:bodyPr/>
          <a:lstStyle/>
          <a:p>
            <a:fld id="{3E15192D-AB12-40B5-9DC9-F2C573B5045C}" type="slidenum">
              <a:rPr lang="fr-FR" smtClean="0">
                <a:solidFill>
                  <a:prstClr val="black"/>
                </a:solidFill>
              </a:rPr>
              <a:pPr/>
              <a:t>11</a:t>
            </a:fld>
            <a:endParaRPr 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F49C98E-4B0E-4C53-A95D-940D9D9D904A}"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378842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F49C98E-4B0E-4C53-A95D-940D9D9D904A}" type="slidenum">
              <a:rPr lang="fr-BE" smtClean="0">
                <a:solidFill>
                  <a:prstClr val="black"/>
                </a:solidFill>
              </a:rPr>
              <a:pPr/>
              <a:t>18</a:t>
            </a:fld>
            <a:endParaRPr lang="fr-BE">
              <a:solidFill>
                <a:prstClr val="black"/>
              </a:solidFill>
            </a:endParaRPr>
          </a:p>
        </p:txBody>
      </p:sp>
    </p:spTree>
    <p:extLst>
      <p:ext uri="{BB962C8B-B14F-4D97-AF65-F5344CB8AC3E}">
        <p14:creationId xmlns:p14="http://schemas.microsoft.com/office/powerpoint/2010/main" val="175004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B057DFE-C10B-46D4-BD1A-5C402327B810}" type="slidenum">
              <a:rPr lang="fr-FR" smtClean="0"/>
              <a:pPr>
                <a:defRPr/>
              </a:pPr>
              <a:t>37</a:t>
            </a:fld>
            <a:endParaRPr lang="fr-FR"/>
          </a:p>
        </p:txBody>
      </p:sp>
    </p:spTree>
    <p:extLst>
      <p:ext uri="{BB962C8B-B14F-4D97-AF65-F5344CB8AC3E}">
        <p14:creationId xmlns:p14="http://schemas.microsoft.com/office/powerpoint/2010/main" val="427375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B057DFE-C10B-46D4-BD1A-5C402327B810}" type="slidenum">
              <a:rPr lang="fr-FR" smtClean="0"/>
              <a:pPr>
                <a:defRPr/>
              </a:pPr>
              <a:t>41</a:t>
            </a:fld>
            <a:endParaRPr lang="fr-FR"/>
          </a:p>
        </p:txBody>
      </p:sp>
    </p:spTree>
    <p:extLst>
      <p:ext uri="{BB962C8B-B14F-4D97-AF65-F5344CB8AC3E}">
        <p14:creationId xmlns:p14="http://schemas.microsoft.com/office/powerpoint/2010/main" val="36432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srcRect/>
          <a:stretch>
            <a:fillRect/>
          </a:stretch>
        </p:blipFill>
        <p:spPr bwMode="auto">
          <a:xfrm>
            <a:off x="449263" y="0"/>
            <a:ext cx="3354387" cy="958850"/>
          </a:xfrm>
          <a:prstGeom prst="rect">
            <a:avLst/>
          </a:prstGeom>
          <a:noFill/>
          <a:ln w="9525">
            <a:noFill/>
            <a:miter lim="800000"/>
            <a:headEnd/>
            <a:tailEnd/>
          </a:ln>
        </p:spPr>
      </p:pic>
      <p:sp>
        <p:nvSpPr>
          <p:cNvPr id="5" name="ZoneTexte 9"/>
          <p:cNvSpPr txBox="1"/>
          <p:nvPr userDrawn="1"/>
        </p:nvSpPr>
        <p:spPr>
          <a:xfrm>
            <a:off x="460375" y="850911"/>
            <a:ext cx="4868640" cy="338556"/>
          </a:xfrm>
          <a:prstGeom prst="rect">
            <a:avLst/>
          </a:prstGeom>
          <a:noFill/>
        </p:spPr>
        <p:txBody>
          <a:bodyPr wrap="none" lIns="91440" tIns="45721" rIns="91440" bIns="45721">
            <a:spAutoFit/>
          </a:bodyPr>
          <a:lstStyle/>
          <a:p>
            <a:pPr defTabSz="1451416" fontAlgn="auto">
              <a:spcBef>
                <a:spcPts val="0"/>
              </a:spcBef>
              <a:spcAft>
                <a:spcPts val="0"/>
              </a:spcAft>
              <a:defRPr/>
            </a:pPr>
            <a:r>
              <a:rPr lang="fr-FR" sz="1600" dirty="0">
                <a:latin typeface="+mn-lt"/>
                <a:cs typeface="+mn-cs"/>
              </a:rPr>
              <a:t>Cette action est cofinancée par l’Union Européenne</a:t>
            </a:r>
          </a:p>
        </p:txBody>
      </p:sp>
      <p:sp>
        <p:nvSpPr>
          <p:cNvPr id="12" name="Espace réservé du numéro de diapositive 5"/>
          <p:cNvSpPr>
            <a:spLocks noGrp="1"/>
          </p:cNvSpPr>
          <p:nvPr>
            <p:ph type="sldNum" sz="quarter" idx="12"/>
          </p:nvPr>
        </p:nvSpPr>
        <p:spPr>
          <a:xfrm>
            <a:off x="10922000" y="9417052"/>
            <a:ext cx="3556000" cy="541338"/>
          </a:xfrm>
          <a:prstGeom prst="rect">
            <a:avLst/>
          </a:prstGeom>
        </p:spPr>
        <p:txBody>
          <a:bodyPr/>
          <a:lstStyle>
            <a:lvl1pPr>
              <a:defRPr/>
            </a:lvl1pPr>
          </a:lstStyle>
          <a:p>
            <a:pPr>
              <a:defRPr/>
            </a:pPr>
            <a:fld id="{19DF8857-F8AB-4E87-A3D4-33D444530FFB}" type="slidenum">
              <a:rPr lang="fr-FR"/>
              <a:pPr>
                <a:defRPr/>
              </a:pPr>
              <a:t>‹N°›</a:t>
            </a:fld>
            <a:endParaRPr lang="fr-FR"/>
          </a:p>
        </p:txBody>
      </p:sp>
      <p:sp>
        <p:nvSpPr>
          <p:cNvPr id="13" name="Espace réservé du pied de page 1"/>
          <p:cNvSpPr>
            <a:spLocks noGrp="1"/>
          </p:cNvSpPr>
          <p:nvPr>
            <p:ph type="ftr" sz="quarter" idx="3"/>
          </p:nvPr>
        </p:nvSpPr>
        <p:spPr>
          <a:xfrm>
            <a:off x="460375" y="9295904"/>
            <a:ext cx="9954073" cy="864096"/>
          </a:xfrm>
          <a:prstGeom prst="rect">
            <a:avLst/>
          </a:prstGeom>
        </p:spPr>
        <p:txBody>
          <a:bodyPr/>
          <a:lstStyle>
            <a:lvl1pPr algn="ctr">
              <a:defRPr/>
            </a:lvl1pPr>
          </a:lstStyle>
          <a:p>
            <a:pPr algn="l">
              <a:spcBef>
                <a:spcPct val="20000"/>
              </a:spcBef>
            </a:pPr>
            <a:r>
              <a:rPr lang="fr-FR" sz="2100" b="1" dirty="0" smtClean="0">
                <a:solidFill>
                  <a:srgbClr val="162A83"/>
                </a:solidFill>
                <a:latin typeface="Verdana" pitchFamily="34" charset="0"/>
              </a:rPr>
              <a:t>Projet AKI</a:t>
            </a:r>
          </a:p>
          <a:p>
            <a:pPr algn="l">
              <a:spcBef>
                <a:spcPct val="20000"/>
              </a:spcBef>
            </a:pPr>
            <a:r>
              <a:rPr lang="fr-FR" sz="2100" b="1" dirty="0" smtClean="0">
                <a:solidFill>
                  <a:srgbClr val="162A83"/>
                </a:solidFill>
                <a:latin typeface="Verdana" pitchFamily="34" charset="0"/>
              </a:rPr>
              <a:t>Conférence à mi-parcours – E2, Bordeaux 31/05/2016</a:t>
            </a:r>
            <a:endParaRPr lang="fr-FR" sz="2100" b="1" dirty="0">
              <a:solidFill>
                <a:srgbClr val="162A83"/>
              </a:solidFill>
              <a:latin typeface="Verdan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416" indent="0">
              <a:buNone/>
              <a:defRPr sz="3800"/>
            </a:lvl3pPr>
            <a:lvl4pPr marL="2177128" indent="0">
              <a:buNone/>
              <a:defRPr sz="3200"/>
            </a:lvl4pPr>
            <a:lvl5pPr marL="2902832" indent="0">
              <a:buNone/>
              <a:defRPr sz="3200"/>
            </a:lvl5pPr>
            <a:lvl6pPr marL="3628544" indent="0">
              <a:buNone/>
              <a:defRPr sz="3200"/>
            </a:lvl6pPr>
            <a:lvl7pPr marL="4354250" indent="0">
              <a:buNone/>
              <a:defRPr sz="3200"/>
            </a:lvl7pPr>
            <a:lvl8pPr marL="5079962" indent="0">
              <a:buNone/>
              <a:defRPr sz="3200"/>
            </a:lvl8pPr>
            <a:lvl9pPr marL="5805666"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16" indent="0">
              <a:buNone/>
              <a:defRPr sz="1600"/>
            </a:lvl3pPr>
            <a:lvl4pPr marL="2177128" indent="0">
              <a:buNone/>
              <a:defRPr sz="1400"/>
            </a:lvl4pPr>
            <a:lvl5pPr marL="2902832" indent="0">
              <a:buNone/>
              <a:defRPr sz="1400"/>
            </a:lvl5pPr>
            <a:lvl6pPr marL="3628544" indent="0">
              <a:buNone/>
              <a:defRPr sz="1400"/>
            </a:lvl6pPr>
            <a:lvl7pPr marL="4354250" indent="0">
              <a:buNone/>
              <a:defRPr sz="1400"/>
            </a:lvl7pPr>
            <a:lvl8pPr marL="5079962" indent="0">
              <a:buNone/>
              <a:defRPr sz="1400"/>
            </a:lvl8pPr>
            <a:lvl9pPr marL="5805666"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8752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1461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33844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195"/>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18" indent="0" algn="ctr">
              <a:buNone/>
              <a:defRPr>
                <a:solidFill>
                  <a:schemeClr val="tx1">
                    <a:tint val="75000"/>
                  </a:schemeClr>
                </a:solidFill>
              </a:defRPr>
            </a:lvl3pPr>
            <a:lvl4pPr marL="2177130" indent="0" algn="ctr">
              <a:buNone/>
              <a:defRPr>
                <a:solidFill>
                  <a:schemeClr val="tx1">
                    <a:tint val="75000"/>
                  </a:schemeClr>
                </a:solidFill>
              </a:defRPr>
            </a:lvl4pPr>
            <a:lvl5pPr marL="2902835" indent="0" algn="ctr">
              <a:buNone/>
              <a:defRPr>
                <a:solidFill>
                  <a:schemeClr val="tx1">
                    <a:tint val="75000"/>
                  </a:schemeClr>
                </a:solidFill>
              </a:defRPr>
            </a:lvl5pPr>
            <a:lvl6pPr marL="3628547" indent="0" algn="ctr">
              <a:buNone/>
              <a:defRPr>
                <a:solidFill>
                  <a:schemeClr val="tx1">
                    <a:tint val="75000"/>
                  </a:schemeClr>
                </a:solidFill>
              </a:defRPr>
            </a:lvl6pPr>
            <a:lvl7pPr marL="4354254" indent="0" algn="ctr">
              <a:buNone/>
              <a:defRPr>
                <a:solidFill>
                  <a:schemeClr val="tx1">
                    <a:tint val="75000"/>
                  </a:schemeClr>
                </a:solidFill>
              </a:defRPr>
            </a:lvl7pPr>
            <a:lvl8pPr marL="5079966" indent="0" algn="ctr">
              <a:buNone/>
              <a:defRPr>
                <a:solidFill>
                  <a:schemeClr val="tx1">
                    <a:tint val="75000"/>
                  </a:schemeClr>
                </a:solidFill>
              </a:defRPr>
            </a:lvl8pPr>
            <a:lvl9pPr marL="5805672"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9405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07557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50"/>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51"/>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18" indent="0">
              <a:buNone/>
              <a:defRPr sz="2500">
                <a:solidFill>
                  <a:schemeClr val="tx1">
                    <a:tint val="75000"/>
                  </a:schemeClr>
                </a:solidFill>
              </a:defRPr>
            </a:lvl3pPr>
            <a:lvl4pPr marL="2177130" indent="0">
              <a:buNone/>
              <a:defRPr sz="2200">
                <a:solidFill>
                  <a:schemeClr val="tx1">
                    <a:tint val="75000"/>
                  </a:schemeClr>
                </a:solidFill>
              </a:defRPr>
            </a:lvl4pPr>
            <a:lvl5pPr marL="2902835" indent="0">
              <a:buNone/>
              <a:defRPr sz="2200">
                <a:solidFill>
                  <a:schemeClr val="tx1">
                    <a:tint val="75000"/>
                  </a:schemeClr>
                </a:solidFill>
              </a:defRPr>
            </a:lvl5pPr>
            <a:lvl6pPr marL="3628547" indent="0">
              <a:buNone/>
              <a:defRPr sz="2200">
                <a:solidFill>
                  <a:schemeClr val="tx1">
                    <a:tint val="75000"/>
                  </a:schemeClr>
                </a:solidFill>
              </a:defRPr>
            </a:lvl6pPr>
            <a:lvl7pPr marL="4354254" indent="0">
              <a:buNone/>
              <a:defRPr sz="2200">
                <a:solidFill>
                  <a:schemeClr val="tx1">
                    <a:tint val="75000"/>
                  </a:schemeClr>
                </a:solidFill>
              </a:defRPr>
            </a:lvl7pPr>
            <a:lvl8pPr marL="5079966" indent="0">
              <a:buNone/>
              <a:defRPr sz="2200">
                <a:solidFill>
                  <a:schemeClr val="tx1">
                    <a:tint val="75000"/>
                  </a:schemeClr>
                </a:solidFill>
              </a:defRPr>
            </a:lvl8pPr>
            <a:lvl9pPr marL="5805672"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97590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8723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18" indent="0">
              <a:buNone/>
              <a:defRPr sz="2900" b="1"/>
            </a:lvl3pPr>
            <a:lvl4pPr marL="2177130" indent="0">
              <a:buNone/>
              <a:defRPr sz="2500" b="1"/>
            </a:lvl4pPr>
            <a:lvl5pPr marL="2902835" indent="0">
              <a:buNone/>
              <a:defRPr sz="2500" b="1"/>
            </a:lvl5pPr>
            <a:lvl6pPr marL="3628547" indent="0">
              <a:buNone/>
              <a:defRPr sz="2500" b="1"/>
            </a:lvl6pPr>
            <a:lvl7pPr marL="4354254" indent="0">
              <a:buNone/>
              <a:defRPr sz="2500" b="1"/>
            </a:lvl7pPr>
            <a:lvl8pPr marL="5079966" indent="0">
              <a:buNone/>
              <a:defRPr sz="2500" b="1"/>
            </a:lvl8pPr>
            <a:lvl9pPr marL="5805672"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418" indent="0">
              <a:buNone/>
              <a:defRPr sz="2900" b="1"/>
            </a:lvl3pPr>
            <a:lvl4pPr marL="2177130" indent="0">
              <a:buNone/>
              <a:defRPr sz="2500" b="1"/>
            </a:lvl4pPr>
            <a:lvl5pPr marL="2902835" indent="0">
              <a:buNone/>
              <a:defRPr sz="2500" b="1"/>
            </a:lvl5pPr>
            <a:lvl6pPr marL="3628547" indent="0">
              <a:buNone/>
              <a:defRPr sz="2500" b="1"/>
            </a:lvl6pPr>
            <a:lvl7pPr marL="4354254" indent="0">
              <a:buNone/>
              <a:defRPr sz="2500" b="1"/>
            </a:lvl7pPr>
            <a:lvl8pPr marL="5079966" indent="0">
              <a:buNone/>
              <a:defRPr sz="2500" b="1"/>
            </a:lvl8pPr>
            <a:lvl9pPr marL="5805672"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44495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85485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048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196"/>
            <a:ext cx="12954000" cy="217781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16" indent="0" algn="ctr">
              <a:buNone/>
              <a:defRPr>
                <a:solidFill>
                  <a:schemeClr val="tx1">
                    <a:tint val="75000"/>
                  </a:schemeClr>
                </a:solidFill>
              </a:defRPr>
            </a:lvl3pPr>
            <a:lvl4pPr marL="2177128" indent="0" algn="ctr">
              <a:buNone/>
              <a:defRPr>
                <a:solidFill>
                  <a:schemeClr val="tx1">
                    <a:tint val="75000"/>
                  </a:schemeClr>
                </a:solidFill>
              </a:defRPr>
            </a:lvl4pPr>
            <a:lvl5pPr marL="2902832" indent="0" algn="ctr">
              <a:buNone/>
              <a:defRPr>
                <a:solidFill>
                  <a:schemeClr val="tx1">
                    <a:tint val="75000"/>
                  </a:schemeClr>
                </a:solidFill>
              </a:defRPr>
            </a:lvl5pPr>
            <a:lvl6pPr marL="3628544" indent="0" algn="ctr">
              <a:buNone/>
              <a:defRPr>
                <a:solidFill>
                  <a:schemeClr val="tx1">
                    <a:tint val="75000"/>
                  </a:schemeClr>
                </a:solidFill>
              </a:defRPr>
            </a:lvl6pPr>
            <a:lvl7pPr marL="4354250" indent="0" algn="ctr">
              <a:buNone/>
              <a:defRPr>
                <a:solidFill>
                  <a:schemeClr val="tx1">
                    <a:tint val="75000"/>
                  </a:schemeClr>
                </a:solidFill>
              </a:defRPr>
            </a:lvl7pPr>
            <a:lvl8pPr marL="5079962" indent="0" algn="ctr">
              <a:buNone/>
              <a:defRPr>
                <a:solidFill>
                  <a:schemeClr val="tx1">
                    <a:tint val="75000"/>
                  </a:schemeClr>
                </a:solidFill>
              </a:defRPr>
            </a:lvl8pPr>
            <a:lvl9pPr marL="5805666"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507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11"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28"/>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11" y="2126084"/>
            <a:ext cx="5013855" cy="6949723"/>
          </a:xfrm>
        </p:spPr>
        <p:txBody>
          <a:bodyPr/>
          <a:lstStyle>
            <a:lvl1pPr marL="0" indent="0">
              <a:buNone/>
              <a:defRPr sz="2200"/>
            </a:lvl1pPr>
            <a:lvl2pPr marL="725714" indent="0">
              <a:buNone/>
              <a:defRPr sz="1900"/>
            </a:lvl2pPr>
            <a:lvl3pPr marL="1451418" indent="0">
              <a:buNone/>
              <a:defRPr sz="1600"/>
            </a:lvl3pPr>
            <a:lvl4pPr marL="2177130" indent="0">
              <a:buNone/>
              <a:defRPr sz="1400"/>
            </a:lvl4pPr>
            <a:lvl5pPr marL="2902835" indent="0">
              <a:buNone/>
              <a:defRPr sz="1400"/>
            </a:lvl5pPr>
            <a:lvl6pPr marL="3628547" indent="0">
              <a:buNone/>
              <a:defRPr sz="1400"/>
            </a:lvl6pPr>
            <a:lvl7pPr marL="4354254" indent="0">
              <a:buNone/>
              <a:defRPr sz="1400"/>
            </a:lvl7pPr>
            <a:lvl8pPr marL="5079966" indent="0">
              <a:buNone/>
              <a:defRPr sz="1400"/>
            </a:lvl8pPr>
            <a:lvl9pPr marL="5805672"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65470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987147" y="907815"/>
            <a:ext cx="9144000" cy="6096000"/>
          </a:xfrm>
        </p:spPr>
        <p:txBody>
          <a:bodyPr/>
          <a:lstStyle>
            <a:lvl1pPr marL="0" indent="0">
              <a:buNone/>
              <a:defRPr sz="5100"/>
            </a:lvl1pPr>
            <a:lvl2pPr marL="725714" indent="0">
              <a:buNone/>
              <a:defRPr sz="4400"/>
            </a:lvl2pPr>
            <a:lvl3pPr marL="1451418" indent="0">
              <a:buNone/>
              <a:defRPr sz="3800"/>
            </a:lvl3pPr>
            <a:lvl4pPr marL="2177130" indent="0">
              <a:buNone/>
              <a:defRPr sz="3200"/>
            </a:lvl4pPr>
            <a:lvl5pPr marL="2902835" indent="0">
              <a:buNone/>
              <a:defRPr sz="3200"/>
            </a:lvl5pPr>
            <a:lvl6pPr marL="3628547" indent="0">
              <a:buNone/>
              <a:defRPr sz="3200"/>
            </a:lvl6pPr>
            <a:lvl7pPr marL="4354254" indent="0">
              <a:buNone/>
              <a:defRPr sz="3200"/>
            </a:lvl7pPr>
            <a:lvl8pPr marL="5079966" indent="0">
              <a:buNone/>
              <a:defRPr sz="3200"/>
            </a:lvl8pPr>
            <a:lvl9pPr marL="5805672" indent="0">
              <a:buNone/>
              <a:defRPr sz="3200"/>
            </a:lvl9pPr>
          </a:lstStyle>
          <a:p>
            <a:endParaRPr lang="fr-FR"/>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18" indent="0">
              <a:buNone/>
              <a:defRPr sz="1600"/>
            </a:lvl3pPr>
            <a:lvl4pPr marL="2177130" indent="0">
              <a:buNone/>
              <a:defRPr sz="1400"/>
            </a:lvl4pPr>
            <a:lvl5pPr marL="2902835" indent="0">
              <a:buNone/>
              <a:defRPr sz="1400"/>
            </a:lvl5pPr>
            <a:lvl6pPr marL="3628547" indent="0">
              <a:buNone/>
              <a:defRPr sz="1400"/>
            </a:lvl6pPr>
            <a:lvl7pPr marL="4354254" indent="0">
              <a:buNone/>
              <a:defRPr sz="1400"/>
            </a:lvl7pPr>
            <a:lvl8pPr marL="5079966" indent="0">
              <a:buNone/>
              <a:defRPr sz="1400"/>
            </a:lvl8pPr>
            <a:lvl9pPr marL="5805672"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6458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24556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16711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3156190"/>
            <a:ext cx="12954000" cy="217781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2286000" y="5757334"/>
            <a:ext cx="10668000" cy="2596444"/>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22" indent="0" algn="ctr">
              <a:buNone/>
              <a:defRPr>
                <a:solidFill>
                  <a:schemeClr val="tx1">
                    <a:tint val="75000"/>
                  </a:schemeClr>
                </a:solidFill>
              </a:defRPr>
            </a:lvl3pPr>
            <a:lvl4pPr marL="2177136" indent="0" algn="ctr">
              <a:buNone/>
              <a:defRPr>
                <a:solidFill>
                  <a:schemeClr val="tx1">
                    <a:tint val="75000"/>
                  </a:schemeClr>
                </a:solidFill>
              </a:defRPr>
            </a:lvl4pPr>
            <a:lvl5pPr marL="2902845" indent="0" algn="ctr">
              <a:buNone/>
              <a:defRPr>
                <a:solidFill>
                  <a:schemeClr val="tx1">
                    <a:tint val="75000"/>
                  </a:schemeClr>
                </a:solidFill>
              </a:defRPr>
            </a:lvl5pPr>
            <a:lvl6pPr marL="3628557" indent="0" algn="ctr">
              <a:buNone/>
              <a:defRPr>
                <a:solidFill>
                  <a:schemeClr val="tx1">
                    <a:tint val="75000"/>
                  </a:schemeClr>
                </a:solidFill>
              </a:defRPr>
            </a:lvl6pPr>
            <a:lvl7pPr marL="4354269" indent="0" algn="ctr">
              <a:buNone/>
              <a:defRPr>
                <a:solidFill>
                  <a:schemeClr val="tx1">
                    <a:tint val="75000"/>
                  </a:schemeClr>
                </a:solidFill>
              </a:defRPr>
            </a:lvl7pPr>
            <a:lvl8pPr marL="5079981" indent="0" algn="ctr">
              <a:buNone/>
              <a:defRPr>
                <a:solidFill>
                  <a:schemeClr val="tx1">
                    <a:tint val="75000"/>
                  </a:schemeClr>
                </a:solidFill>
              </a:defRPr>
            </a:lvl8pPr>
            <a:lvl9pPr marL="5805689"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F7A94E2-7784-4408-B454-43EC2B92BB11}"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1885080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EE642DD-7FE6-4ECB-9E1C-462CE8C8CCAC}"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2449107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46"/>
            <a:ext cx="12954000" cy="2017889"/>
          </a:xfrm>
        </p:spPr>
        <p:txBody>
          <a:bodyPr anchor="t"/>
          <a:lstStyle>
            <a:lvl1pPr algn="l">
              <a:defRPr sz="63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1203855" y="4306247"/>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22" indent="0">
              <a:buNone/>
              <a:defRPr sz="2500">
                <a:solidFill>
                  <a:schemeClr val="tx1">
                    <a:tint val="75000"/>
                  </a:schemeClr>
                </a:solidFill>
              </a:defRPr>
            </a:lvl3pPr>
            <a:lvl4pPr marL="2177136" indent="0">
              <a:buNone/>
              <a:defRPr sz="2200">
                <a:solidFill>
                  <a:schemeClr val="tx1">
                    <a:tint val="75000"/>
                  </a:schemeClr>
                </a:solidFill>
              </a:defRPr>
            </a:lvl4pPr>
            <a:lvl5pPr marL="2902845" indent="0">
              <a:buNone/>
              <a:defRPr sz="2200">
                <a:solidFill>
                  <a:schemeClr val="tx1">
                    <a:tint val="75000"/>
                  </a:schemeClr>
                </a:solidFill>
              </a:defRPr>
            </a:lvl5pPr>
            <a:lvl6pPr marL="3628557" indent="0">
              <a:buNone/>
              <a:defRPr sz="2200">
                <a:solidFill>
                  <a:schemeClr val="tx1">
                    <a:tint val="75000"/>
                  </a:schemeClr>
                </a:solidFill>
              </a:defRPr>
            </a:lvl6pPr>
            <a:lvl7pPr marL="4354269" indent="0">
              <a:buNone/>
              <a:defRPr sz="2200">
                <a:solidFill>
                  <a:schemeClr val="tx1">
                    <a:tint val="75000"/>
                  </a:schemeClr>
                </a:solidFill>
              </a:defRPr>
            </a:lvl7pPr>
            <a:lvl8pPr marL="5079981" indent="0">
              <a:buNone/>
              <a:defRPr sz="2200">
                <a:solidFill>
                  <a:schemeClr val="tx1">
                    <a:tint val="75000"/>
                  </a:schemeClr>
                </a:solidFill>
              </a:defRPr>
            </a:lvl8pPr>
            <a:lvl9pPr marL="5805689"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5FA1446-C9FE-4BF3-9739-885D35D7D4E9}"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3445531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5C6E555-8C2B-42BE-915F-8ECCE67899FD}"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2480110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22" indent="0">
              <a:buNone/>
              <a:defRPr sz="2900" b="1"/>
            </a:lvl3pPr>
            <a:lvl4pPr marL="2177136" indent="0">
              <a:buNone/>
              <a:defRPr sz="2500" b="1"/>
            </a:lvl4pPr>
            <a:lvl5pPr marL="2902845" indent="0">
              <a:buNone/>
              <a:defRPr sz="2500" b="1"/>
            </a:lvl5pPr>
            <a:lvl6pPr marL="3628557" indent="0">
              <a:buNone/>
              <a:defRPr sz="2500" b="1"/>
            </a:lvl6pPr>
            <a:lvl7pPr marL="4354269" indent="0">
              <a:buNone/>
              <a:defRPr sz="2500" b="1"/>
            </a:lvl7pPr>
            <a:lvl8pPr marL="5079981" indent="0">
              <a:buNone/>
              <a:defRPr sz="2500" b="1"/>
            </a:lvl8pPr>
            <a:lvl9pPr marL="5805689"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422" indent="0">
              <a:buNone/>
              <a:defRPr sz="2900" b="1"/>
            </a:lvl3pPr>
            <a:lvl4pPr marL="2177136" indent="0">
              <a:buNone/>
              <a:defRPr sz="2500" b="1"/>
            </a:lvl4pPr>
            <a:lvl5pPr marL="2902845" indent="0">
              <a:buNone/>
              <a:defRPr sz="2500" b="1"/>
            </a:lvl5pPr>
            <a:lvl6pPr marL="3628557" indent="0">
              <a:buNone/>
              <a:defRPr sz="2500" b="1"/>
            </a:lvl6pPr>
            <a:lvl7pPr marL="4354269" indent="0">
              <a:buNone/>
              <a:defRPr sz="2500" b="1"/>
            </a:lvl7pPr>
            <a:lvl8pPr marL="5079981" indent="0">
              <a:buNone/>
              <a:defRPr sz="2500" b="1"/>
            </a:lvl8pPr>
            <a:lvl9pPr marL="5805689"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D8DD1318-FB9E-43A1-B6ED-2B2A6E4663F4}"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878108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F01E90BD-F567-435B-A373-DE6F37758159}"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95931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0164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750AB92D-1626-4A42-BF97-6101AEA99158}"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736626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06" y="404518"/>
            <a:ext cx="5013855" cy="1721556"/>
          </a:xfrm>
        </p:spPr>
        <p:txBody>
          <a:bodyPr anchor="b"/>
          <a:lstStyle>
            <a:lvl1pPr algn="l">
              <a:defRPr sz="3200" b="1"/>
            </a:lvl1pPr>
          </a:lstStyle>
          <a:p>
            <a:r>
              <a:rPr lang="fr-FR" smtClean="0"/>
              <a:t>Cliquez pour modifier le style du titre</a:t>
            </a:r>
            <a:endParaRPr lang="fr-BE"/>
          </a:p>
        </p:txBody>
      </p:sp>
      <p:sp>
        <p:nvSpPr>
          <p:cNvPr id="3" name="Espace réservé du contenu 2"/>
          <p:cNvSpPr>
            <a:spLocks noGrp="1"/>
          </p:cNvSpPr>
          <p:nvPr>
            <p:ph idx="1"/>
          </p:nvPr>
        </p:nvSpPr>
        <p:spPr>
          <a:xfrm>
            <a:off x="5958417" y="404523"/>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762006" y="2126079"/>
            <a:ext cx="5013855" cy="6949723"/>
          </a:xfrm>
        </p:spPr>
        <p:txBody>
          <a:bodyPr/>
          <a:lstStyle>
            <a:lvl1pPr marL="0" indent="0">
              <a:buNone/>
              <a:defRPr sz="2200"/>
            </a:lvl1pPr>
            <a:lvl2pPr marL="725714" indent="0">
              <a:buNone/>
              <a:defRPr sz="1900"/>
            </a:lvl2pPr>
            <a:lvl3pPr marL="1451422" indent="0">
              <a:buNone/>
              <a:defRPr sz="1600"/>
            </a:lvl3pPr>
            <a:lvl4pPr marL="2177136" indent="0">
              <a:buNone/>
              <a:defRPr sz="1400"/>
            </a:lvl4pPr>
            <a:lvl5pPr marL="2902845" indent="0">
              <a:buNone/>
              <a:defRPr sz="1400"/>
            </a:lvl5pPr>
            <a:lvl6pPr marL="3628557" indent="0">
              <a:buNone/>
              <a:defRPr sz="1400"/>
            </a:lvl6pPr>
            <a:lvl7pPr marL="4354269" indent="0">
              <a:buNone/>
              <a:defRPr sz="1400"/>
            </a:lvl7pPr>
            <a:lvl8pPr marL="5079981" indent="0">
              <a:buNone/>
              <a:defRPr sz="1400"/>
            </a:lvl8pPr>
            <a:lvl9pPr marL="5805689" indent="0">
              <a:buNone/>
              <a:defRPr sz="14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F644797-E46C-4CC2-838D-185B6E5D5FDE}"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1363393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87147" y="7112000"/>
            <a:ext cx="9144000" cy="839612"/>
          </a:xfrm>
        </p:spPr>
        <p:txBody>
          <a:bodyPr anchor="b"/>
          <a:lstStyle>
            <a:lvl1pPr algn="l">
              <a:defRPr sz="32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2987147" y="907815"/>
            <a:ext cx="9144000" cy="6096000"/>
          </a:xfrm>
        </p:spPr>
        <p:txBody>
          <a:bodyPr rtlCol="0">
            <a:normAutofit/>
          </a:bodyPr>
          <a:lstStyle>
            <a:lvl1pPr marL="0" indent="0">
              <a:buNone/>
              <a:defRPr sz="5100"/>
            </a:lvl1pPr>
            <a:lvl2pPr marL="725714" indent="0">
              <a:buNone/>
              <a:defRPr sz="4400"/>
            </a:lvl2pPr>
            <a:lvl3pPr marL="1451422" indent="0">
              <a:buNone/>
              <a:defRPr sz="3800"/>
            </a:lvl3pPr>
            <a:lvl4pPr marL="2177136" indent="0">
              <a:buNone/>
              <a:defRPr sz="3200"/>
            </a:lvl4pPr>
            <a:lvl5pPr marL="2902845" indent="0">
              <a:buNone/>
              <a:defRPr sz="3200"/>
            </a:lvl5pPr>
            <a:lvl6pPr marL="3628557" indent="0">
              <a:buNone/>
              <a:defRPr sz="3200"/>
            </a:lvl6pPr>
            <a:lvl7pPr marL="4354269" indent="0">
              <a:buNone/>
              <a:defRPr sz="3200"/>
            </a:lvl7pPr>
            <a:lvl8pPr marL="5079981" indent="0">
              <a:buNone/>
              <a:defRPr sz="3200"/>
            </a:lvl8pPr>
            <a:lvl9pPr marL="5805689" indent="0">
              <a:buNone/>
              <a:defRPr sz="3200"/>
            </a:lvl9pPr>
          </a:lstStyle>
          <a:p>
            <a:pPr lvl="0"/>
            <a:endParaRPr lang="fr-BE" noProof="0" smtClean="0"/>
          </a:p>
        </p:txBody>
      </p:sp>
      <p:sp>
        <p:nvSpPr>
          <p:cNvPr id="4" name="Espace réservé du texte 3"/>
          <p:cNvSpPr>
            <a:spLocks noGrp="1"/>
          </p:cNvSpPr>
          <p:nvPr>
            <p:ph type="body" sz="half" idx="2"/>
          </p:nvPr>
        </p:nvSpPr>
        <p:spPr>
          <a:xfrm>
            <a:off x="2987147" y="7951612"/>
            <a:ext cx="9144000" cy="1192388"/>
          </a:xfrm>
        </p:spPr>
        <p:txBody>
          <a:bodyPr/>
          <a:lstStyle>
            <a:lvl1pPr marL="0" indent="0">
              <a:buNone/>
              <a:defRPr sz="2200"/>
            </a:lvl1pPr>
            <a:lvl2pPr marL="725714" indent="0">
              <a:buNone/>
              <a:defRPr sz="1900"/>
            </a:lvl2pPr>
            <a:lvl3pPr marL="1451422" indent="0">
              <a:buNone/>
              <a:defRPr sz="1600"/>
            </a:lvl3pPr>
            <a:lvl4pPr marL="2177136" indent="0">
              <a:buNone/>
              <a:defRPr sz="1400"/>
            </a:lvl4pPr>
            <a:lvl5pPr marL="2902845" indent="0">
              <a:buNone/>
              <a:defRPr sz="1400"/>
            </a:lvl5pPr>
            <a:lvl6pPr marL="3628557" indent="0">
              <a:buNone/>
              <a:defRPr sz="1400"/>
            </a:lvl6pPr>
            <a:lvl7pPr marL="4354269" indent="0">
              <a:buNone/>
              <a:defRPr sz="1400"/>
            </a:lvl7pPr>
            <a:lvl8pPr marL="5079981" indent="0">
              <a:buNone/>
              <a:defRPr sz="1400"/>
            </a:lvl8pPr>
            <a:lvl9pPr marL="5805689" indent="0">
              <a:buNone/>
              <a:defRPr sz="14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CC33282-55E7-4287-AE4F-E62CB1B954F6}"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3486705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B488EB4-1141-45EB-901D-FEE7712D113A}"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1793400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49000" y="406873"/>
            <a:ext cx="3429000" cy="8668926"/>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762000" y="406873"/>
            <a:ext cx="10033000" cy="866892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565D944-E112-4723-BAA3-466483B7272C}" type="slidenum">
              <a:rPr lang="fr-BE">
                <a:solidFill>
                  <a:prstClr val="black">
                    <a:tint val="75000"/>
                  </a:prstClr>
                </a:solidFill>
              </a:rPr>
              <a:pPr>
                <a:defRPr/>
              </a:pPr>
              <a:t>‹N°›</a:t>
            </a:fld>
            <a:endParaRPr lang="fr-BE">
              <a:solidFill>
                <a:prstClr val="black">
                  <a:tint val="75000"/>
                </a:prstClr>
              </a:solidFill>
            </a:endParaRPr>
          </a:p>
        </p:txBody>
      </p:sp>
    </p:spTree>
    <p:extLst>
      <p:ext uri="{BB962C8B-B14F-4D97-AF65-F5344CB8AC3E}">
        <p14:creationId xmlns:p14="http://schemas.microsoft.com/office/powerpoint/2010/main" val="496586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79240" y="2032001"/>
            <a:ext cx="13081000" cy="2855148"/>
          </a:xfrm>
        </p:spPr>
        <p:txBody>
          <a:bodyPr anchor="b">
            <a:noAutofit/>
          </a:bodyPr>
          <a:lstStyle>
            <a:lvl1pPr>
              <a:defRPr sz="5700" b="1" i="0" cap="none" baseline="0"/>
            </a:lvl1pPr>
          </a:lstStyle>
          <a:p>
            <a:r>
              <a:rPr lang="fr-FR" smtClean="0"/>
              <a:t>Modifiez le style du titre</a:t>
            </a:r>
            <a:endParaRPr lang="en-US" dirty="0"/>
          </a:p>
        </p:txBody>
      </p:sp>
      <p:sp>
        <p:nvSpPr>
          <p:cNvPr id="3" name="Subtitle 2"/>
          <p:cNvSpPr>
            <a:spLocks noGrp="1"/>
          </p:cNvSpPr>
          <p:nvPr>
            <p:ph type="subTitle" idx="1"/>
          </p:nvPr>
        </p:nvSpPr>
        <p:spPr>
          <a:xfrm>
            <a:off x="779240" y="5192889"/>
            <a:ext cx="10668000" cy="2596444"/>
          </a:xfrm>
        </p:spPr>
        <p:txBody>
          <a:bodyPr>
            <a:normAutofit/>
          </a:bodyPr>
          <a:lstStyle>
            <a:lvl1pPr marL="0" indent="0" algn="l">
              <a:buNone/>
              <a:defRPr sz="2900">
                <a:solidFill>
                  <a:srgbClr val="315687"/>
                </a:solidFill>
              </a:defRPr>
            </a:lvl1pPr>
            <a:lvl2pPr marL="725714" indent="0" algn="ctr">
              <a:buNone/>
              <a:defRPr>
                <a:solidFill>
                  <a:schemeClr val="tx1">
                    <a:tint val="75000"/>
                  </a:schemeClr>
                </a:solidFill>
              </a:defRPr>
            </a:lvl2pPr>
            <a:lvl3pPr marL="1451427" indent="0" algn="ctr">
              <a:buNone/>
              <a:defRPr>
                <a:solidFill>
                  <a:schemeClr val="tx1">
                    <a:tint val="75000"/>
                  </a:schemeClr>
                </a:solidFill>
              </a:defRPr>
            </a:lvl3pPr>
            <a:lvl4pPr marL="2177141" indent="0" algn="ctr">
              <a:buNone/>
              <a:defRPr>
                <a:solidFill>
                  <a:schemeClr val="tx1">
                    <a:tint val="75000"/>
                  </a:schemeClr>
                </a:solidFill>
              </a:defRPr>
            </a:lvl4pPr>
            <a:lvl5pPr marL="2902854" indent="0" algn="ctr">
              <a:buNone/>
              <a:defRPr>
                <a:solidFill>
                  <a:schemeClr val="tx1">
                    <a:tint val="75000"/>
                  </a:schemeClr>
                </a:solidFill>
              </a:defRPr>
            </a:lvl5pPr>
            <a:lvl6pPr marL="3628568" indent="0" algn="ctr">
              <a:buNone/>
              <a:defRPr>
                <a:solidFill>
                  <a:schemeClr val="tx1">
                    <a:tint val="75000"/>
                  </a:schemeClr>
                </a:solidFill>
              </a:defRPr>
            </a:lvl6pPr>
            <a:lvl7pPr marL="4354281" indent="0" algn="ctr">
              <a:buNone/>
              <a:defRPr>
                <a:solidFill>
                  <a:schemeClr val="tx1">
                    <a:tint val="75000"/>
                  </a:schemeClr>
                </a:solidFill>
              </a:defRPr>
            </a:lvl7pPr>
            <a:lvl8pPr marL="5079995" indent="0" algn="ctr">
              <a:buNone/>
              <a:defRPr>
                <a:solidFill>
                  <a:schemeClr val="tx1">
                    <a:tint val="75000"/>
                  </a:schemeClr>
                </a:solidFill>
              </a:defRPr>
            </a:lvl8pPr>
            <a:lvl9pPr marL="5805708" indent="0" algn="ctr">
              <a:buNone/>
              <a:defRPr>
                <a:solidFill>
                  <a:schemeClr val="tx1">
                    <a:tint val="75000"/>
                  </a:schemeClr>
                </a:solidFill>
              </a:defRPr>
            </a:lvl9pPr>
          </a:lstStyle>
          <a:p>
            <a:r>
              <a:rPr lang="fr-FR" smtClean="0"/>
              <a:t>Modifiez le style des sous-titres du masque</a:t>
            </a:r>
            <a:endParaRPr lang="en-US" dirty="0"/>
          </a:p>
        </p:txBody>
      </p:sp>
      <p:cxnSp>
        <p:nvCxnSpPr>
          <p:cNvPr id="8" name="Straight Connector 7"/>
          <p:cNvCxnSpPr/>
          <p:nvPr/>
        </p:nvCxnSpPr>
        <p:spPr>
          <a:xfrm>
            <a:off x="779240" y="5034844"/>
            <a:ext cx="13081000" cy="235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01960" y="9560498"/>
            <a:ext cx="6858000" cy="487680"/>
          </a:xfrm>
          <a:prstGeom prst="rect">
            <a:avLst/>
          </a:prstGeom>
        </p:spPr>
        <p:txBody>
          <a:bodyPr vert="horz" lIns="145143" tIns="72571" rIns="145143" bIns="72571" rtlCol="0" anchor="ctr"/>
          <a:lstStyle>
            <a:lvl1pPr algn="l">
              <a:defRPr sz="1600" b="0" spc="0">
                <a:solidFill>
                  <a:srgbClr val="315687"/>
                </a:solidFill>
                <a:latin typeface="Calibri" pitchFamily="34" charset="0"/>
                <a:ea typeface="Tahoma" pitchFamily="34" charset="0"/>
                <a:cs typeface="Calibri" pitchFamily="34" charset="0"/>
              </a:defRPr>
            </a:lvl1pPr>
          </a:lstStyle>
          <a:p>
            <a:r>
              <a:rPr lang="fr-FR" smtClean="0"/>
              <a:t>Projet AKI Conférence à mi-parcours – E2, Bordeaux 31/05/2016</a:t>
            </a:r>
            <a:endParaRPr lang="fr-BE" dirty="0"/>
          </a:p>
        </p:txBody>
      </p:sp>
      <p:sp>
        <p:nvSpPr>
          <p:cNvPr id="6" name="Slide Number Placeholder 5"/>
          <p:cNvSpPr>
            <a:spLocks noGrp="1"/>
          </p:cNvSpPr>
          <p:nvPr>
            <p:ph type="sldNum" sz="quarter" idx="4"/>
          </p:nvPr>
        </p:nvSpPr>
        <p:spPr>
          <a:xfrm>
            <a:off x="13740000" y="9560498"/>
            <a:ext cx="1218000" cy="487680"/>
          </a:xfrm>
          <a:prstGeom prst="rect">
            <a:avLst/>
          </a:prstGeom>
        </p:spPr>
        <p:txBody>
          <a:bodyPr vert="horz" lIns="145143" tIns="72571" rIns="145143" bIns="72571" rtlCol="0" anchor="ctr"/>
          <a:lstStyle>
            <a:lvl1pPr algn="ctr">
              <a:defRPr sz="1600" b="0" spc="0">
                <a:solidFill>
                  <a:srgbClr val="315687"/>
                </a:solidFill>
                <a:latin typeface="Calibri" pitchFamily="34" charset="0"/>
                <a:ea typeface="Tahoma" pitchFamily="34" charset="0"/>
                <a:cs typeface="Calibri" pitchFamily="34" charset="0"/>
              </a:defRPr>
            </a:lvl1pPr>
          </a:lstStyle>
          <a:p>
            <a:fld id="{86BDD25B-99D4-4985-889E-ADB3ED6060EF}" type="slidenum">
              <a:rPr lang="fr-BE" smtClean="0"/>
              <a:pPr/>
              <a:t>‹N°›</a:t>
            </a:fld>
            <a:endParaRPr lang="fr-BE" dirty="0"/>
          </a:p>
        </p:txBody>
      </p:sp>
    </p:spTree>
    <p:extLst>
      <p:ext uri="{BB962C8B-B14F-4D97-AF65-F5344CB8AC3E}">
        <p14:creationId xmlns:p14="http://schemas.microsoft.com/office/powerpoint/2010/main" val="14230668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19200" y="279466"/>
            <a:ext cx="14401600" cy="1467556"/>
          </a:xfrm>
        </p:spPr>
        <p:txBody>
          <a:bodyPr/>
          <a:lstStyle/>
          <a:p>
            <a:r>
              <a:rPr lang="fr-FR" smtClean="0"/>
              <a:t>Modifiez le style du titre</a:t>
            </a:r>
            <a:endParaRPr lang="en-US" dirty="0"/>
          </a:p>
        </p:txBody>
      </p:sp>
      <p:sp>
        <p:nvSpPr>
          <p:cNvPr id="3" name="Content Placeholder 2"/>
          <p:cNvSpPr>
            <a:spLocks noGrp="1"/>
          </p:cNvSpPr>
          <p:nvPr>
            <p:ph idx="1"/>
          </p:nvPr>
        </p:nvSpPr>
        <p:spPr>
          <a:xfrm>
            <a:off x="419200" y="1859911"/>
            <a:ext cx="14401600" cy="7224889"/>
          </a:xfrm>
        </p:spPr>
        <p:txBody>
          <a:bodyPr/>
          <a:lstStyle>
            <a:lvl1pPr marL="290285" indent="-290285">
              <a:lnSpc>
                <a:spcPct val="150000"/>
              </a:lnSpc>
              <a:buFont typeface="Wingdings" pitchFamily="2" charset="2"/>
              <a:buChar char="§"/>
              <a:defRPr/>
            </a:lvl1pPr>
            <a:lvl2pPr marL="725714" indent="-290285">
              <a:lnSpc>
                <a:spcPct val="120000"/>
              </a:lnSpc>
              <a:buFont typeface="Wingdings" pitchFamily="2" charset="2"/>
              <a:buChar char="§"/>
              <a:defRPr/>
            </a:lvl2pPr>
            <a:lvl3pPr marL="1161142" indent="-290285">
              <a:buFont typeface="Wingdings" pitchFamily="2" charset="2"/>
              <a:buChar char="§"/>
              <a:defRPr/>
            </a:lvl3pPr>
            <a:lvl4pPr marL="1596570" indent="-290285">
              <a:buFont typeface="Wingdings" pitchFamily="2" charset="2"/>
              <a:buChar char="§"/>
              <a:defRPr/>
            </a:lvl4pPr>
            <a:lvl5pPr marL="1886855" indent="-217714">
              <a:buFont typeface="Wingdings" pitchFamily="2" charset="2"/>
              <a:buChar cha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11"/>
          </p:nvPr>
        </p:nvSpPr>
        <p:spPr>
          <a:xfrm>
            <a:off x="401960" y="9560498"/>
            <a:ext cx="6858000" cy="487680"/>
          </a:xfrm>
        </p:spPr>
        <p:txBody>
          <a:bodyPr/>
          <a:lstStyle/>
          <a:p>
            <a:r>
              <a:rPr lang="fr-FR" smtClean="0"/>
              <a:t>Projet AKI Conférence à mi-parcours – E2, Bordeaux 31/05/2016</a:t>
            </a:r>
            <a:endParaRPr lang="fr-BE" dirty="0"/>
          </a:p>
        </p:txBody>
      </p:sp>
      <p:sp>
        <p:nvSpPr>
          <p:cNvPr id="6" name="Slide Number Placeholder 5"/>
          <p:cNvSpPr>
            <a:spLocks noGrp="1"/>
          </p:cNvSpPr>
          <p:nvPr>
            <p:ph type="sldNum" sz="quarter" idx="12"/>
          </p:nvPr>
        </p:nvSpPr>
        <p:spPr/>
        <p:txBody>
          <a:bodyPr/>
          <a:lstStyle/>
          <a:p>
            <a:fld id="{86BDD25B-99D4-4985-889E-ADB3ED6060EF}" type="slidenum">
              <a:rPr lang="fr-BE" smtClean="0"/>
              <a:pPr/>
              <a:t>‹N°›</a:t>
            </a:fld>
            <a:endParaRPr lang="fr-BE"/>
          </a:p>
        </p:txBody>
      </p:sp>
    </p:spTree>
    <p:extLst>
      <p:ext uri="{BB962C8B-B14F-4D97-AF65-F5344CB8AC3E}">
        <p14:creationId xmlns:p14="http://schemas.microsoft.com/office/powerpoint/2010/main" val="23409151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sous-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9240" y="2032001"/>
            <a:ext cx="13081000" cy="2855148"/>
          </a:xfrm>
        </p:spPr>
        <p:txBody>
          <a:bodyPr anchor="b">
            <a:noAutofit/>
          </a:bodyPr>
          <a:lstStyle>
            <a:lvl1pPr>
              <a:defRPr sz="5700" b="1" i="0" cap="none" baseline="0">
                <a:solidFill>
                  <a:srgbClr val="315687"/>
                </a:solidFill>
              </a:defRPr>
            </a:lvl1pPr>
          </a:lstStyle>
          <a:p>
            <a:r>
              <a:rPr lang="fr-FR" dirty="0" smtClean="0"/>
              <a:t>Modifiez le style du sous-titre</a:t>
            </a:r>
            <a:endParaRPr lang="en-US" dirty="0"/>
          </a:p>
        </p:txBody>
      </p:sp>
      <p:sp>
        <p:nvSpPr>
          <p:cNvPr id="3" name="Subtitle 2"/>
          <p:cNvSpPr>
            <a:spLocks noGrp="1"/>
          </p:cNvSpPr>
          <p:nvPr>
            <p:ph type="subTitle" idx="1"/>
          </p:nvPr>
        </p:nvSpPr>
        <p:spPr>
          <a:xfrm>
            <a:off x="779240" y="5192889"/>
            <a:ext cx="10668000" cy="2596444"/>
          </a:xfrm>
        </p:spPr>
        <p:txBody>
          <a:bodyPr>
            <a:normAutofit/>
          </a:bodyPr>
          <a:lstStyle>
            <a:lvl1pPr marL="0" indent="0" algn="l">
              <a:buNone/>
              <a:defRPr sz="2900">
                <a:solidFill>
                  <a:srgbClr val="315687"/>
                </a:solidFill>
              </a:defRPr>
            </a:lvl1pPr>
            <a:lvl2pPr marL="725714" indent="0" algn="ctr">
              <a:buNone/>
              <a:defRPr>
                <a:solidFill>
                  <a:schemeClr val="tx1">
                    <a:tint val="75000"/>
                  </a:schemeClr>
                </a:solidFill>
              </a:defRPr>
            </a:lvl2pPr>
            <a:lvl3pPr marL="1451427" indent="0" algn="ctr">
              <a:buNone/>
              <a:defRPr>
                <a:solidFill>
                  <a:schemeClr val="tx1">
                    <a:tint val="75000"/>
                  </a:schemeClr>
                </a:solidFill>
              </a:defRPr>
            </a:lvl3pPr>
            <a:lvl4pPr marL="2177141" indent="0" algn="ctr">
              <a:buNone/>
              <a:defRPr>
                <a:solidFill>
                  <a:schemeClr val="tx1">
                    <a:tint val="75000"/>
                  </a:schemeClr>
                </a:solidFill>
              </a:defRPr>
            </a:lvl4pPr>
            <a:lvl5pPr marL="2902854" indent="0" algn="ctr">
              <a:buNone/>
              <a:defRPr>
                <a:solidFill>
                  <a:schemeClr val="tx1">
                    <a:tint val="75000"/>
                  </a:schemeClr>
                </a:solidFill>
              </a:defRPr>
            </a:lvl5pPr>
            <a:lvl6pPr marL="3628568" indent="0" algn="ctr">
              <a:buNone/>
              <a:defRPr>
                <a:solidFill>
                  <a:schemeClr val="tx1">
                    <a:tint val="75000"/>
                  </a:schemeClr>
                </a:solidFill>
              </a:defRPr>
            </a:lvl6pPr>
            <a:lvl7pPr marL="4354281" indent="0" algn="ctr">
              <a:buNone/>
              <a:defRPr>
                <a:solidFill>
                  <a:schemeClr val="tx1">
                    <a:tint val="75000"/>
                  </a:schemeClr>
                </a:solidFill>
              </a:defRPr>
            </a:lvl7pPr>
            <a:lvl8pPr marL="5079995" indent="0" algn="ctr">
              <a:buNone/>
              <a:defRPr>
                <a:solidFill>
                  <a:schemeClr val="tx1">
                    <a:tint val="75000"/>
                  </a:schemeClr>
                </a:solidFill>
              </a:defRPr>
            </a:lvl8pPr>
            <a:lvl9pPr marL="5805708" indent="0" algn="ctr">
              <a:buNone/>
              <a:defRPr>
                <a:solidFill>
                  <a:schemeClr val="tx1">
                    <a:tint val="75000"/>
                  </a:schemeClr>
                </a:solidFill>
              </a:defRPr>
            </a:lvl9pPr>
          </a:lstStyle>
          <a:p>
            <a:r>
              <a:rPr lang="fr-FR" smtClean="0"/>
              <a:t>Modifiez le style des sous-titres du masque</a:t>
            </a:r>
            <a:endParaRPr lang="en-US" dirty="0"/>
          </a:p>
        </p:txBody>
      </p:sp>
      <p:cxnSp>
        <p:nvCxnSpPr>
          <p:cNvPr id="8" name="Straight Connector 7"/>
          <p:cNvCxnSpPr/>
          <p:nvPr/>
        </p:nvCxnSpPr>
        <p:spPr>
          <a:xfrm>
            <a:off x="779240" y="5034844"/>
            <a:ext cx="13081000" cy="2353"/>
          </a:xfrm>
          <a:prstGeom prst="line">
            <a:avLst/>
          </a:prstGeom>
          <a:ln w="19050">
            <a:solidFill>
              <a:srgbClr val="315687"/>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01960" y="9560498"/>
            <a:ext cx="6858000" cy="487680"/>
          </a:xfrm>
          <a:prstGeom prst="rect">
            <a:avLst/>
          </a:prstGeom>
        </p:spPr>
        <p:txBody>
          <a:bodyPr vert="horz" lIns="145143" tIns="72571" rIns="145143" bIns="72571" rtlCol="0" anchor="ctr"/>
          <a:lstStyle>
            <a:lvl1pPr algn="l">
              <a:defRPr sz="1600" b="0" spc="0">
                <a:solidFill>
                  <a:srgbClr val="315687"/>
                </a:solidFill>
                <a:latin typeface="Calibri" pitchFamily="34" charset="0"/>
                <a:ea typeface="Tahoma" pitchFamily="34" charset="0"/>
                <a:cs typeface="Calibri" pitchFamily="34" charset="0"/>
              </a:defRPr>
            </a:lvl1pPr>
          </a:lstStyle>
          <a:p>
            <a:r>
              <a:rPr lang="fr-FR" smtClean="0"/>
              <a:t>Projet AKI Conférence à mi-parcours – E2, Bordeaux 31/05/2016</a:t>
            </a:r>
            <a:endParaRPr lang="fr-BE" dirty="0"/>
          </a:p>
        </p:txBody>
      </p:sp>
      <p:sp>
        <p:nvSpPr>
          <p:cNvPr id="6" name="Slide Number Placeholder 5"/>
          <p:cNvSpPr>
            <a:spLocks noGrp="1"/>
          </p:cNvSpPr>
          <p:nvPr>
            <p:ph type="sldNum" sz="quarter" idx="4"/>
          </p:nvPr>
        </p:nvSpPr>
        <p:spPr>
          <a:xfrm>
            <a:off x="13740681" y="9560498"/>
            <a:ext cx="1219048" cy="487680"/>
          </a:xfrm>
          <a:prstGeom prst="rect">
            <a:avLst/>
          </a:prstGeom>
        </p:spPr>
        <p:txBody>
          <a:bodyPr vert="horz" lIns="145143" tIns="72571" rIns="145143" bIns="72571" rtlCol="0" anchor="ctr"/>
          <a:lstStyle>
            <a:lvl1pPr algn="ctr">
              <a:defRPr sz="1600" b="0" spc="0">
                <a:solidFill>
                  <a:srgbClr val="315687"/>
                </a:solidFill>
                <a:latin typeface="Calibri" pitchFamily="34" charset="0"/>
                <a:ea typeface="Tahoma" pitchFamily="34" charset="0"/>
                <a:cs typeface="Calibri" pitchFamily="34" charset="0"/>
              </a:defRPr>
            </a:lvl1pPr>
          </a:lstStyle>
          <a:p>
            <a:fld id="{86BDD25B-99D4-4985-889E-ADB3ED6060EF}" type="slidenum">
              <a:rPr lang="fr-BE" smtClean="0"/>
              <a:pPr/>
              <a:t>‹N°›</a:t>
            </a:fld>
            <a:endParaRPr lang="fr-BE" dirty="0"/>
          </a:p>
        </p:txBody>
      </p:sp>
    </p:spTree>
    <p:extLst>
      <p:ext uri="{BB962C8B-B14F-4D97-AF65-F5344CB8AC3E}">
        <p14:creationId xmlns:p14="http://schemas.microsoft.com/office/powerpoint/2010/main" val="4481868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19200" y="279466"/>
            <a:ext cx="14401600" cy="1467556"/>
          </a:xfrm>
        </p:spPr>
        <p:txBody>
          <a:bodyPr/>
          <a:lstStyle/>
          <a:p>
            <a:r>
              <a:rPr lang="fr-FR" smtClean="0"/>
              <a:t>Modifiez le style du titre</a:t>
            </a:r>
            <a:endParaRPr lang="en-US"/>
          </a:p>
        </p:txBody>
      </p:sp>
      <p:sp>
        <p:nvSpPr>
          <p:cNvPr id="3" name="Content Placeholder 2"/>
          <p:cNvSpPr>
            <a:spLocks noGrp="1"/>
          </p:cNvSpPr>
          <p:nvPr>
            <p:ph sz="half" idx="1"/>
          </p:nvPr>
        </p:nvSpPr>
        <p:spPr>
          <a:xfrm>
            <a:off x="419200" y="2479040"/>
            <a:ext cx="7073800" cy="6990080"/>
          </a:xfrm>
        </p:spPr>
        <p:txBody>
          <a:bodyPr>
            <a:normAutofit/>
          </a:bodyPr>
          <a:lstStyle>
            <a:lvl1pPr marL="290285" indent="-290285">
              <a:buFont typeface="Wingdings" pitchFamily="2" charset="2"/>
              <a:buChar char="§"/>
              <a:defRPr sz="3800"/>
            </a:lvl1pPr>
            <a:lvl2pPr marL="725714" indent="-290285">
              <a:buFont typeface="Wingdings" pitchFamily="2" charset="2"/>
              <a:buChar char="§"/>
              <a:defRPr sz="3200"/>
            </a:lvl2pPr>
            <a:lvl3pPr marL="1161142" indent="-290285">
              <a:buFont typeface="Wingdings" pitchFamily="2" charset="2"/>
              <a:buChar char="§"/>
              <a:defRPr sz="2900"/>
            </a:lvl3pPr>
            <a:lvl4pPr marL="1596570" indent="-290285">
              <a:buFont typeface="Wingdings" pitchFamily="2" charset="2"/>
              <a:buChar char="§"/>
              <a:defRPr sz="2500"/>
            </a:lvl4pPr>
            <a:lvl5pPr marL="1886855" indent="-217714">
              <a:buFont typeface="Wingdings" pitchFamily="2" charset="2"/>
              <a:buChar char="§"/>
              <a:defRPr sz="2500"/>
            </a:lvl5pPr>
            <a:lvl6pPr>
              <a:defRPr sz="2900"/>
            </a:lvl6pPr>
            <a:lvl7pPr>
              <a:defRPr sz="2900"/>
            </a:lvl7pPr>
            <a:lvl8pPr>
              <a:defRPr sz="2900"/>
            </a:lvl8pPr>
            <a:lvl9pPr>
              <a:defRPr sz="2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747000" y="2479040"/>
            <a:ext cx="7073800" cy="6990080"/>
          </a:xfrm>
        </p:spPr>
        <p:txBody>
          <a:bodyPr>
            <a:normAutofit/>
          </a:bodyPr>
          <a:lstStyle>
            <a:lvl1pPr marL="290285" indent="-290285">
              <a:buFont typeface="Wingdings" pitchFamily="2" charset="2"/>
              <a:buChar char="§"/>
              <a:defRPr sz="3800"/>
            </a:lvl1pPr>
            <a:lvl2pPr marL="725714" indent="-290285">
              <a:buFont typeface="Wingdings" pitchFamily="2" charset="2"/>
              <a:buChar char="§"/>
              <a:defRPr sz="3200"/>
            </a:lvl2pPr>
            <a:lvl3pPr marL="1161142" indent="-290285">
              <a:buFont typeface="Wingdings" pitchFamily="2" charset="2"/>
              <a:buChar char="§"/>
              <a:defRPr sz="2900"/>
            </a:lvl3pPr>
            <a:lvl4pPr marL="1596570" indent="-290285">
              <a:buFont typeface="Wingdings" pitchFamily="2" charset="2"/>
              <a:buChar char="§"/>
              <a:defRPr sz="2500"/>
            </a:lvl4pPr>
            <a:lvl5pPr marL="1886855" indent="-217714">
              <a:buFont typeface="Wingdings" pitchFamily="2" charset="2"/>
              <a:buChar char="§"/>
              <a:defRPr sz="2500"/>
            </a:lvl5pPr>
            <a:lvl6pPr>
              <a:defRPr sz="2900"/>
            </a:lvl6pPr>
            <a:lvl7pPr>
              <a:defRPr sz="2900"/>
            </a:lvl7pPr>
            <a:lvl8pPr>
              <a:defRPr sz="2900"/>
            </a:lvl8pPr>
            <a:lvl9pPr>
              <a:defRPr sz="2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Footer Placeholder 5"/>
          <p:cNvSpPr>
            <a:spLocks noGrp="1"/>
          </p:cNvSpPr>
          <p:nvPr>
            <p:ph type="ftr" sz="quarter" idx="11"/>
          </p:nvPr>
        </p:nvSpPr>
        <p:spPr>
          <a:xfrm>
            <a:off x="401960" y="9560498"/>
            <a:ext cx="6858000" cy="487680"/>
          </a:xfrm>
        </p:spPr>
        <p:txBody>
          <a:bodyPr/>
          <a:lstStyle/>
          <a:p>
            <a:r>
              <a:rPr lang="fr-FR" smtClean="0"/>
              <a:t>Projet AKI Conférence à mi-parcours – E2, Bordeaux 31/05/2016</a:t>
            </a:r>
            <a:endParaRPr lang="fr-BE"/>
          </a:p>
        </p:txBody>
      </p:sp>
      <p:sp>
        <p:nvSpPr>
          <p:cNvPr id="7" name="Slide Number Placeholder 6"/>
          <p:cNvSpPr>
            <a:spLocks noGrp="1"/>
          </p:cNvSpPr>
          <p:nvPr>
            <p:ph type="sldNum" sz="quarter" idx="12"/>
          </p:nvPr>
        </p:nvSpPr>
        <p:spPr/>
        <p:txBody>
          <a:bodyPr/>
          <a:lstStyle/>
          <a:p>
            <a:fld id="{86BDD25B-99D4-4985-889E-ADB3ED6060EF}" type="slidenum">
              <a:rPr lang="fr-BE" smtClean="0"/>
              <a:pPr/>
              <a:t>‹N°›</a:t>
            </a:fld>
            <a:endParaRPr lang="fr-BE"/>
          </a:p>
        </p:txBody>
      </p:sp>
    </p:spTree>
    <p:extLst>
      <p:ext uri="{BB962C8B-B14F-4D97-AF65-F5344CB8AC3E}">
        <p14:creationId xmlns:p14="http://schemas.microsoft.com/office/powerpoint/2010/main" val="34860655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19200" y="279466"/>
            <a:ext cx="14401600" cy="1467556"/>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19200" y="2483555"/>
            <a:ext cx="6896000" cy="947796"/>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3200" b="0">
                <a:solidFill>
                  <a:schemeClr val="tx2"/>
                </a:solidFill>
              </a:defRPr>
            </a:lvl1pPr>
            <a:lvl2pPr marL="725714" indent="0">
              <a:buNone/>
              <a:defRPr sz="3200" b="1"/>
            </a:lvl2pPr>
            <a:lvl3pPr marL="1451427" indent="0">
              <a:buNone/>
              <a:defRPr sz="2900" b="1"/>
            </a:lvl3pPr>
            <a:lvl4pPr marL="2177141" indent="0">
              <a:buNone/>
              <a:defRPr sz="2500" b="1"/>
            </a:lvl4pPr>
            <a:lvl5pPr marL="2902854" indent="0">
              <a:buNone/>
              <a:defRPr sz="2500" b="1"/>
            </a:lvl5pPr>
            <a:lvl6pPr marL="3628568" indent="0">
              <a:buNone/>
              <a:defRPr sz="2500" b="1"/>
            </a:lvl6pPr>
            <a:lvl7pPr marL="4354281" indent="0">
              <a:buNone/>
              <a:defRPr sz="2500" b="1"/>
            </a:lvl7pPr>
            <a:lvl8pPr marL="5079995" indent="0">
              <a:buNone/>
              <a:defRPr sz="2500" b="1"/>
            </a:lvl8pPr>
            <a:lvl9pPr marL="5805708" indent="0">
              <a:buNone/>
              <a:defRPr sz="2500" b="1"/>
            </a:lvl9pPr>
          </a:lstStyle>
          <a:p>
            <a:pPr lvl="0"/>
            <a:r>
              <a:rPr lang="fr-FR" smtClean="0"/>
              <a:t>Modifiez les styles du texte du masque</a:t>
            </a:r>
          </a:p>
        </p:txBody>
      </p:sp>
      <p:sp>
        <p:nvSpPr>
          <p:cNvPr id="4" name="Content Placeholder 3"/>
          <p:cNvSpPr>
            <a:spLocks noGrp="1"/>
          </p:cNvSpPr>
          <p:nvPr>
            <p:ph sz="half" idx="2"/>
          </p:nvPr>
        </p:nvSpPr>
        <p:spPr>
          <a:xfrm>
            <a:off x="419200" y="3612444"/>
            <a:ext cx="6896000"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924800" y="2483555"/>
            <a:ext cx="6896000" cy="947796"/>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3200" b="0" kern="1200" dirty="0" smtClean="0">
                <a:solidFill>
                  <a:schemeClr val="tx2"/>
                </a:solidFill>
                <a:latin typeface="+mn-lt"/>
                <a:ea typeface="+mn-ea"/>
                <a:cs typeface="+mn-cs"/>
              </a:defRPr>
            </a:lvl1pPr>
            <a:lvl2pPr marL="725714" indent="0">
              <a:buNone/>
              <a:defRPr sz="3200" b="1"/>
            </a:lvl2pPr>
            <a:lvl3pPr marL="1451427" indent="0">
              <a:buNone/>
              <a:defRPr sz="2900" b="1"/>
            </a:lvl3pPr>
            <a:lvl4pPr marL="2177141" indent="0">
              <a:buNone/>
              <a:defRPr sz="2500" b="1"/>
            </a:lvl4pPr>
            <a:lvl5pPr marL="2902854" indent="0">
              <a:buNone/>
              <a:defRPr sz="2500" b="1"/>
            </a:lvl5pPr>
            <a:lvl6pPr marL="3628568" indent="0">
              <a:buNone/>
              <a:defRPr sz="2500" b="1"/>
            </a:lvl6pPr>
            <a:lvl7pPr marL="4354281" indent="0">
              <a:buNone/>
              <a:defRPr sz="2500" b="1"/>
            </a:lvl7pPr>
            <a:lvl8pPr marL="5079995" indent="0">
              <a:buNone/>
              <a:defRPr sz="2500" b="1"/>
            </a:lvl8pPr>
            <a:lvl9pPr marL="5805708" indent="0">
              <a:buNone/>
              <a:defRPr sz="2500" b="1"/>
            </a:lvl9pPr>
          </a:lstStyle>
          <a:p>
            <a:pPr lvl="0"/>
            <a:r>
              <a:rPr lang="fr-FR" smtClean="0"/>
              <a:t>Modifiez les styles du texte du masque</a:t>
            </a:r>
          </a:p>
        </p:txBody>
      </p:sp>
      <p:sp>
        <p:nvSpPr>
          <p:cNvPr id="6" name="Content Placeholder 5"/>
          <p:cNvSpPr>
            <a:spLocks noGrp="1"/>
          </p:cNvSpPr>
          <p:nvPr>
            <p:ph sz="quarter" idx="4"/>
          </p:nvPr>
        </p:nvSpPr>
        <p:spPr>
          <a:xfrm>
            <a:off x="7924800" y="3612444"/>
            <a:ext cx="6896000"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Footer Placeholder 7"/>
          <p:cNvSpPr>
            <a:spLocks noGrp="1"/>
          </p:cNvSpPr>
          <p:nvPr>
            <p:ph type="ftr" sz="quarter" idx="11"/>
          </p:nvPr>
        </p:nvSpPr>
        <p:spPr>
          <a:xfrm>
            <a:off x="401960" y="9560498"/>
            <a:ext cx="6858000" cy="487680"/>
          </a:xfrm>
        </p:spPr>
        <p:txBody>
          <a:bodyPr/>
          <a:lstStyle/>
          <a:p>
            <a:r>
              <a:rPr lang="fr-FR" smtClean="0"/>
              <a:t>Projet AKI Conférence à mi-parcours – E2, Bordeaux 31/05/2016</a:t>
            </a:r>
            <a:endParaRPr lang="fr-BE" dirty="0"/>
          </a:p>
        </p:txBody>
      </p:sp>
      <p:sp>
        <p:nvSpPr>
          <p:cNvPr id="9" name="Slide Number Placeholder 8"/>
          <p:cNvSpPr>
            <a:spLocks noGrp="1"/>
          </p:cNvSpPr>
          <p:nvPr>
            <p:ph type="sldNum" sz="quarter" idx="12"/>
          </p:nvPr>
        </p:nvSpPr>
        <p:spPr/>
        <p:txBody>
          <a:bodyPr/>
          <a:lstStyle/>
          <a:p>
            <a:fld id="{86BDD25B-99D4-4985-889E-ADB3ED6060EF}" type="slidenum">
              <a:rPr lang="fr-BE" smtClean="0"/>
              <a:pPr/>
              <a:t>‹N°›</a:t>
            </a:fld>
            <a:endParaRPr lang="fr-BE"/>
          </a:p>
        </p:txBody>
      </p:sp>
      <p:cxnSp>
        <p:nvCxnSpPr>
          <p:cNvPr id="11" name="Straight Connector 10"/>
          <p:cNvCxnSpPr/>
          <p:nvPr/>
        </p:nvCxnSpPr>
        <p:spPr>
          <a:xfrm rot="5400000">
            <a:off x="4132395" y="5993739"/>
            <a:ext cx="6976533" cy="132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908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3855" y="6528752"/>
            <a:ext cx="12954000" cy="2017889"/>
          </a:xfrm>
        </p:spPr>
        <p:txBody>
          <a:bodyPr anchor="t"/>
          <a:lstStyle>
            <a:lvl1pPr algn="l">
              <a:defRPr sz="6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1203855" y="4306253"/>
            <a:ext cx="12954000" cy="222249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16" indent="0">
              <a:buNone/>
              <a:defRPr sz="2500">
                <a:solidFill>
                  <a:schemeClr val="tx1">
                    <a:tint val="75000"/>
                  </a:schemeClr>
                </a:solidFill>
              </a:defRPr>
            </a:lvl3pPr>
            <a:lvl4pPr marL="2177128" indent="0">
              <a:buNone/>
              <a:defRPr sz="2200">
                <a:solidFill>
                  <a:schemeClr val="tx1">
                    <a:tint val="75000"/>
                  </a:schemeClr>
                </a:solidFill>
              </a:defRPr>
            </a:lvl4pPr>
            <a:lvl5pPr marL="2902832" indent="0">
              <a:buNone/>
              <a:defRPr sz="2200">
                <a:solidFill>
                  <a:schemeClr val="tx1">
                    <a:tint val="75000"/>
                  </a:schemeClr>
                </a:solidFill>
              </a:defRPr>
            </a:lvl5pPr>
            <a:lvl6pPr marL="3628544" indent="0">
              <a:buNone/>
              <a:defRPr sz="2200">
                <a:solidFill>
                  <a:schemeClr val="tx1">
                    <a:tint val="75000"/>
                  </a:schemeClr>
                </a:solidFill>
              </a:defRPr>
            </a:lvl6pPr>
            <a:lvl7pPr marL="4354250" indent="0">
              <a:buNone/>
              <a:defRPr sz="2200">
                <a:solidFill>
                  <a:schemeClr val="tx1">
                    <a:tint val="75000"/>
                  </a:schemeClr>
                </a:solidFill>
              </a:defRPr>
            </a:lvl7pPr>
            <a:lvl8pPr marL="5079962" indent="0">
              <a:buNone/>
              <a:defRPr sz="2200">
                <a:solidFill>
                  <a:schemeClr val="tx1">
                    <a:tint val="75000"/>
                  </a:schemeClr>
                </a:solidFill>
              </a:defRPr>
            </a:lvl8pPr>
            <a:lvl9pPr marL="5805666" indent="0">
              <a:buNone/>
              <a:defRPr sz="22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7156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19200" y="279466"/>
            <a:ext cx="14401600" cy="1467556"/>
          </a:xfrm>
        </p:spPr>
        <p:txBody>
          <a:bodyPr/>
          <a:lstStyle/>
          <a:p>
            <a:r>
              <a:rPr lang="fr-FR" smtClean="0"/>
              <a:t>Modifiez le style du titre</a:t>
            </a:r>
            <a:endParaRPr lang="en-US"/>
          </a:p>
        </p:txBody>
      </p:sp>
      <p:sp>
        <p:nvSpPr>
          <p:cNvPr id="4" name="Footer Placeholder 3"/>
          <p:cNvSpPr>
            <a:spLocks noGrp="1"/>
          </p:cNvSpPr>
          <p:nvPr>
            <p:ph type="ftr" sz="quarter" idx="11"/>
          </p:nvPr>
        </p:nvSpPr>
        <p:spPr>
          <a:xfrm>
            <a:off x="401960" y="9560498"/>
            <a:ext cx="6858000" cy="487680"/>
          </a:xfrm>
        </p:spPr>
        <p:txBody>
          <a:bodyPr/>
          <a:lstStyle/>
          <a:p>
            <a:r>
              <a:rPr lang="fr-FR" smtClean="0"/>
              <a:t>Projet AKI Conférence à mi-parcours – E2, Bordeaux 31/05/2016</a:t>
            </a:r>
            <a:endParaRPr lang="fr-BE"/>
          </a:p>
        </p:txBody>
      </p:sp>
      <p:sp>
        <p:nvSpPr>
          <p:cNvPr id="5" name="Slide Number Placeholder 4"/>
          <p:cNvSpPr>
            <a:spLocks noGrp="1"/>
          </p:cNvSpPr>
          <p:nvPr>
            <p:ph type="sldNum" sz="quarter" idx="12"/>
          </p:nvPr>
        </p:nvSpPr>
        <p:spPr/>
        <p:txBody>
          <a:bodyPr/>
          <a:lstStyle/>
          <a:p>
            <a:fld id="{86BDD25B-99D4-4985-889E-ADB3ED6060EF}" type="slidenum">
              <a:rPr lang="fr-BE" smtClean="0"/>
              <a:pPr/>
              <a:t>‹N°›</a:t>
            </a:fld>
            <a:endParaRPr lang="fr-BE"/>
          </a:p>
        </p:txBody>
      </p:sp>
    </p:spTree>
    <p:extLst>
      <p:ext uri="{BB962C8B-B14F-4D97-AF65-F5344CB8AC3E}">
        <p14:creationId xmlns:p14="http://schemas.microsoft.com/office/powerpoint/2010/main" val="172055866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Projet AKI Conférence à mi-parcours – E2, Bordeaux 31/05/2016</a:t>
            </a:r>
            <a:endParaRPr lang="fr-BE"/>
          </a:p>
        </p:txBody>
      </p:sp>
      <p:sp>
        <p:nvSpPr>
          <p:cNvPr id="4" name="Slide Number Placeholder 3"/>
          <p:cNvSpPr>
            <a:spLocks noGrp="1"/>
          </p:cNvSpPr>
          <p:nvPr>
            <p:ph type="sldNum" sz="quarter" idx="12"/>
          </p:nvPr>
        </p:nvSpPr>
        <p:spPr/>
        <p:txBody>
          <a:bodyPr/>
          <a:lstStyle/>
          <a:p>
            <a:fld id="{86BDD25B-99D4-4985-889E-ADB3ED6060EF}" type="slidenum">
              <a:rPr lang="fr-BE" smtClean="0"/>
              <a:pPr/>
              <a:t>‹N°›</a:t>
            </a:fld>
            <a:endParaRPr lang="fr-BE"/>
          </a:p>
        </p:txBody>
      </p:sp>
    </p:spTree>
    <p:extLst>
      <p:ext uri="{BB962C8B-B14F-4D97-AF65-F5344CB8AC3E}">
        <p14:creationId xmlns:p14="http://schemas.microsoft.com/office/powerpoint/2010/main" val="34961346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19200" y="1173452"/>
            <a:ext cx="3908960" cy="1869440"/>
          </a:xfrm>
        </p:spPr>
        <p:txBody>
          <a:bodyPr anchor="b">
            <a:noAutofit/>
          </a:bodyPr>
          <a:lstStyle>
            <a:lvl1pPr algn="l">
              <a:defRPr sz="3800" b="0"/>
            </a:lvl1pPr>
          </a:lstStyle>
          <a:p>
            <a:r>
              <a:rPr lang="fr-FR" smtClean="0"/>
              <a:t>Modifiez le style du titre</a:t>
            </a:r>
            <a:endParaRPr lang="en-US" dirty="0"/>
          </a:p>
        </p:txBody>
      </p:sp>
      <p:sp>
        <p:nvSpPr>
          <p:cNvPr id="3" name="Content Placeholder 2"/>
          <p:cNvSpPr>
            <a:spLocks noGrp="1"/>
          </p:cNvSpPr>
          <p:nvPr>
            <p:ph idx="1"/>
          </p:nvPr>
        </p:nvSpPr>
        <p:spPr>
          <a:xfrm>
            <a:off x="4953000" y="1173452"/>
            <a:ext cx="9867800" cy="8263467"/>
          </a:xfrm>
        </p:spPr>
        <p:txBody>
          <a:bodyPr/>
          <a:lstStyle>
            <a:lvl1pPr marL="290285" indent="-290285">
              <a:buFont typeface="Wingdings" pitchFamily="2" charset="2"/>
              <a:buChar char="§"/>
              <a:defRPr sz="5100"/>
            </a:lvl1pPr>
            <a:lvl2pPr marL="725714" indent="-290285">
              <a:buFont typeface="Wingdings" pitchFamily="2" charset="2"/>
              <a:buChar char="§"/>
              <a:defRPr sz="4400"/>
            </a:lvl2pPr>
            <a:lvl3pPr marL="1161142" indent="-290285">
              <a:buFont typeface="Wingdings" pitchFamily="2" charset="2"/>
              <a:buChar char="§"/>
              <a:defRPr sz="3800"/>
            </a:lvl3pPr>
            <a:lvl4pPr marL="1596570" indent="-290285">
              <a:buFont typeface="Wingdings" pitchFamily="2" charset="2"/>
              <a:buChar char="§"/>
              <a:defRPr sz="3200"/>
            </a:lvl4pPr>
            <a:lvl5pPr marL="1886855" indent="-217714">
              <a:buFont typeface="Wingdings" pitchFamily="2" charset="2"/>
              <a:buChar char="§"/>
              <a:defRPr sz="3200"/>
            </a:lvl5pPr>
            <a:lvl6pPr>
              <a:defRPr sz="3200"/>
            </a:lvl6pPr>
            <a:lvl7pPr>
              <a:defRPr sz="3200"/>
            </a:lvl7pPr>
            <a:lvl8pPr>
              <a:defRPr sz="3200"/>
            </a:lvl8pPr>
            <a:lvl9pPr>
              <a:defRPr sz="3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19201" y="3156374"/>
            <a:ext cx="3908962" cy="6286837"/>
          </a:xfrm>
        </p:spPr>
        <p:txBody>
          <a:bodyPr/>
          <a:lstStyle>
            <a:lvl1pPr marL="0" indent="0">
              <a:buNone/>
              <a:defRPr sz="2200"/>
            </a:lvl1pPr>
            <a:lvl2pPr marL="725714" indent="0">
              <a:buNone/>
              <a:defRPr sz="1900"/>
            </a:lvl2pPr>
            <a:lvl3pPr marL="1451427" indent="0">
              <a:buNone/>
              <a:defRPr sz="1600"/>
            </a:lvl3pPr>
            <a:lvl4pPr marL="2177141" indent="0">
              <a:buNone/>
              <a:defRPr sz="1400"/>
            </a:lvl4pPr>
            <a:lvl5pPr marL="2902854" indent="0">
              <a:buNone/>
              <a:defRPr sz="1400"/>
            </a:lvl5pPr>
            <a:lvl6pPr marL="3628568" indent="0">
              <a:buNone/>
              <a:defRPr sz="1400"/>
            </a:lvl6pPr>
            <a:lvl7pPr marL="4354281" indent="0">
              <a:buNone/>
              <a:defRPr sz="1400"/>
            </a:lvl7pPr>
            <a:lvl8pPr marL="5079995" indent="0">
              <a:buNone/>
              <a:defRPr sz="1400"/>
            </a:lvl8pPr>
            <a:lvl9pPr marL="5805708" indent="0">
              <a:buNone/>
              <a:defRPr sz="14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r>
              <a:rPr lang="fr-FR" smtClean="0"/>
              <a:t>Projet AKI Conférence à mi-parcours – E2, Bordeaux 31/05/2016</a:t>
            </a:r>
            <a:endParaRPr lang="fr-BE"/>
          </a:p>
        </p:txBody>
      </p:sp>
      <p:sp>
        <p:nvSpPr>
          <p:cNvPr id="7" name="Slide Number Placeholder 6"/>
          <p:cNvSpPr>
            <a:spLocks noGrp="1"/>
          </p:cNvSpPr>
          <p:nvPr>
            <p:ph type="sldNum" sz="quarter" idx="12"/>
          </p:nvPr>
        </p:nvSpPr>
        <p:spPr/>
        <p:txBody>
          <a:bodyPr/>
          <a:lstStyle/>
          <a:p>
            <a:fld id="{86BDD25B-99D4-4985-889E-ADB3ED6060EF}" type="slidenum">
              <a:rPr lang="fr-BE" smtClean="0"/>
              <a:pPr/>
              <a:t>‹N°›</a:t>
            </a:fld>
            <a:endParaRPr lang="fr-BE"/>
          </a:p>
        </p:txBody>
      </p:sp>
      <p:cxnSp>
        <p:nvCxnSpPr>
          <p:cNvPr id="9" name="Straight Connector 8"/>
          <p:cNvCxnSpPr/>
          <p:nvPr/>
        </p:nvCxnSpPr>
        <p:spPr>
          <a:xfrm rot="5400000">
            <a:off x="494607" y="5303862"/>
            <a:ext cx="8263467" cy="26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35453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19200" y="1174044"/>
            <a:ext cx="3913933" cy="1873956"/>
          </a:xfrm>
        </p:spPr>
        <p:txBody>
          <a:bodyPr anchor="b">
            <a:normAutofit/>
          </a:bodyPr>
          <a:lstStyle>
            <a:lvl1pPr algn="l">
              <a:defRPr sz="3800" b="0"/>
            </a:lvl1pPr>
          </a:lstStyle>
          <a:p>
            <a:r>
              <a:rPr lang="fr-FR" smtClean="0"/>
              <a:t>Modifiez le style du titre</a:t>
            </a:r>
            <a:endParaRPr lang="en-US" dirty="0"/>
          </a:p>
        </p:txBody>
      </p:sp>
      <p:sp>
        <p:nvSpPr>
          <p:cNvPr id="3" name="Picture Placeholder 2"/>
          <p:cNvSpPr>
            <a:spLocks noGrp="1"/>
          </p:cNvSpPr>
          <p:nvPr>
            <p:ph type="pic" idx="1"/>
          </p:nvPr>
        </p:nvSpPr>
        <p:spPr>
          <a:xfrm>
            <a:off x="4764350" y="1241780"/>
            <a:ext cx="10056450" cy="7145255"/>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5100"/>
            </a:lvl1pPr>
            <a:lvl2pPr marL="725714" indent="0">
              <a:buNone/>
              <a:defRPr sz="4400"/>
            </a:lvl2pPr>
            <a:lvl3pPr marL="1451427" indent="0">
              <a:buNone/>
              <a:defRPr sz="3800"/>
            </a:lvl3pPr>
            <a:lvl4pPr marL="2177141" indent="0">
              <a:buNone/>
              <a:defRPr sz="3200"/>
            </a:lvl4pPr>
            <a:lvl5pPr marL="2902854" indent="0">
              <a:buNone/>
              <a:defRPr sz="3200"/>
            </a:lvl5pPr>
            <a:lvl6pPr marL="3628568" indent="0">
              <a:buNone/>
              <a:defRPr sz="3200"/>
            </a:lvl6pPr>
            <a:lvl7pPr marL="4354281" indent="0">
              <a:buNone/>
              <a:defRPr sz="3200"/>
            </a:lvl7pPr>
            <a:lvl8pPr marL="5079995" indent="0">
              <a:buNone/>
              <a:defRPr sz="3200"/>
            </a:lvl8pPr>
            <a:lvl9pPr marL="5805708" indent="0">
              <a:buNone/>
              <a:defRPr sz="32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19200" y="3160889"/>
            <a:ext cx="3908960" cy="6285653"/>
          </a:xfrm>
        </p:spPr>
        <p:txBody>
          <a:bodyPr/>
          <a:lstStyle>
            <a:lvl1pPr marL="0" indent="0">
              <a:buNone/>
              <a:defRPr sz="2200"/>
            </a:lvl1pPr>
            <a:lvl2pPr marL="725714" indent="0">
              <a:buNone/>
              <a:defRPr sz="1900"/>
            </a:lvl2pPr>
            <a:lvl3pPr marL="1451427" indent="0">
              <a:buNone/>
              <a:defRPr sz="1600"/>
            </a:lvl3pPr>
            <a:lvl4pPr marL="2177141" indent="0">
              <a:buNone/>
              <a:defRPr sz="1400"/>
            </a:lvl4pPr>
            <a:lvl5pPr marL="2902854" indent="0">
              <a:buNone/>
              <a:defRPr sz="1400"/>
            </a:lvl5pPr>
            <a:lvl6pPr marL="3628568" indent="0">
              <a:buNone/>
              <a:defRPr sz="1400"/>
            </a:lvl6pPr>
            <a:lvl7pPr marL="4354281" indent="0">
              <a:buNone/>
              <a:defRPr sz="1400"/>
            </a:lvl7pPr>
            <a:lvl8pPr marL="5079995" indent="0">
              <a:buNone/>
              <a:defRPr sz="1400"/>
            </a:lvl8pPr>
            <a:lvl9pPr marL="5805708" indent="0">
              <a:buNone/>
              <a:defRPr sz="14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r>
              <a:rPr lang="fr-FR" smtClean="0"/>
              <a:t>Projet AKI Conférence à mi-parcours – E2, Bordeaux 31/05/2016</a:t>
            </a:r>
            <a:endParaRPr lang="fr-BE"/>
          </a:p>
        </p:txBody>
      </p:sp>
      <p:sp>
        <p:nvSpPr>
          <p:cNvPr id="7" name="Slide Number Placeholder 6"/>
          <p:cNvSpPr>
            <a:spLocks noGrp="1"/>
          </p:cNvSpPr>
          <p:nvPr>
            <p:ph type="sldNum" sz="quarter" idx="12"/>
          </p:nvPr>
        </p:nvSpPr>
        <p:spPr/>
        <p:txBody>
          <a:bodyPr/>
          <a:lstStyle/>
          <a:p>
            <a:fld id="{86BDD25B-99D4-4985-889E-ADB3ED6060EF}" type="slidenum">
              <a:rPr lang="fr-BE" smtClean="0"/>
              <a:pPr/>
              <a:t>‹N°›</a:t>
            </a:fld>
            <a:endParaRPr lang="fr-BE"/>
          </a:p>
        </p:txBody>
      </p:sp>
    </p:spTree>
    <p:extLst>
      <p:ext uri="{BB962C8B-B14F-4D97-AF65-F5344CB8AC3E}">
        <p14:creationId xmlns:p14="http://schemas.microsoft.com/office/powerpoint/2010/main" val="32540219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62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47000" y="2370669"/>
            <a:ext cx="6731000" cy="6705130"/>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0393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274241"/>
            <a:ext cx="6733647" cy="947796"/>
          </a:xfrm>
        </p:spPr>
        <p:txBody>
          <a:bodyPr anchor="b"/>
          <a:lstStyle>
            <a:lvl1pPr marL="0" indent="0">
              <a:buNone/>
              <a:defRPr sz="3800" b="1"/>
            </a:lvl1pPr>
            <a:lvl2pPr marL="725714" indent="0">
              <a:buNone/>
              <a:defRPr sz="3200" b="1"/>
            </a:lvl2pPr>
            <a:lvl3pPr marL="1451416" indent="0">
              <a:buNone/>
              <a:defRPr sz="2900" b="1"/>
            </a:lvl3pPr>
            <a:lvl4pPr marL="2177128" indent="0">
              <a:buNone/>
              <a:defRPr sz="2500" b="1"/>
            </a:lvl4pPr>
            <a:lvl5pPr marL="2902832" indent="0">
              <a:buNone/>
              <a:defRPr sz="2500" b="1"/>
            </a:lvl5pPr>
            <a:lvl6pPr marL="3628544" indent="0">
              <a:buNone/>
              <a:defRPr sz="2500" b="1"/>
            </a:lvl6pPr>
            <a:lvl7pPr marL="4354250" indent="0">
              <a:buNone/>
              <a:defRPr sz="2500" b="1"/>
            </a:lvl7pPr>
            <a:lvl8pPr marL="5079962" indent="0">
              <a:buNone/>
              <a:defRPr sz="2500" b="1"/>
            </a:lvl8pPr>
            <a:lvl9pPr marL="5805666" indent="0">
              <a:buNone/>
              <a:defRPr sz="2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762000" y="3222037"/>
            <a:ext cx="6733647"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41712" y="2274241"/>
            <a:ext cx="6736292" cy="947796"/>
          </a:xfrm>
        </p:spPr>
        <p:txBody>
          <a:bodyPr anchor="b"/>
          <a:lstStyle>
            <a:lvl1pPr marL="0" indent="0">
              <a:buNone/>
              <a:defRPr sz="3800" b="1"/>
            </a:lvl1pPr>
            <a:lvl2pPr marL="725714" indent="0">
              <a:buNone/>
              <a:defRPr sz="3200" b="1"/>
            </a:lvl2pPr>
            <a:lvl3pPr marL="1451416" indent="0">
              <a:buNone/>
              <a:defRPr sz="2900" b="1"/>
            </a:lvl3pPr>
            <a:lvl4pPr marL="2177128" indent="0">
              <a:buNone/>
              <a:defRPr sz="2500" b="1"/>
            </a:lvl4pPr>
            <a:lvl5pPr marL="2902832" indent="0">
              <a:buNone/>
              <a:defRPr sz="2500" b="1"/>
            </a:lvl5pPr>
            <a:lvl6pPr marL="3628544" indent="0">
              <a:buNone/>
              <a:defRPr sz="2500" b="1"/>
            </a:lvl6pPr>
            <a:lvl7pPr marL="4354250" indent="0">
              <a:buNone/>
              <a:defRPr sz="2500" b="1"/>
            </a:lvl7pPr>
            <a:lvl8pPr marL="5079962" indent="0">
              <a:buNone/>
              <a:defRPr sz="2500" b="1"/>
            </a:lvl8pPr>
            <a:lvl9pPr marL="5805666" indent="0">
              <a:buNone/>
              <a:defRPr sz="2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7741712" y="3222037"/>
            <a:ext cx="6736292" cy="585376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3336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835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5481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2013" y="404518"/>
            <a:ext cx="5013855" cy="1721556"/>
          </a:xfrm>
        </p:spPr>
        <p:txBody>
          <a:bodyPr anchor="b"/>
          <a:lstStyle>
            <a:lvl1pPr algn="l">
              <a:defRPr sz="3200" b="1"/>
            </a:lvl1pPr>
          </a:lstStyle>
          <a:p>
            <a:r>
              <a:rPr lang="fr-FR" smtClean="0"/>
              <a:t>Cliquez pour modifier le style du titre</a:t>
            </a:r>
            <a:endParaRPr lang="fr-FR"/>
          </a:p>
        </p:txBody>
      </p:sp>
      <p:sp>
        <p:nvSpPr>
          <p:cNvPr id="3" name="Espace réservé du contenu 2"/>
          <p:cNvSpPr>
            <a:spLocks noGrp="1"/>
          </p:cNvSpPr>
          <p:nvPr>
            <p:ph idx="1"/>
          </p:nvPr>
        </p:nvSpPr>
        <p:spPr>
          <a:xfrm>
            <a:off x="5958417" y="404529"/>
            <a:ext cx="8519583" cy="8671279"/>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2013" y="2126085"/>
            <a:ext cx="5013855" cy="6949723"/>
          </a:xfrm>
        </p:spPr>
        <p:txBody>
          <a:bodyPr/>
          <a:lstStyle>
            <a:lvl1pPr marL="0" indent="0">
              <a:buNone/>
              <a:defRPr sz="2200"/>
            </a:lvl1pPr>
            <a:lvl2pPr marL="725714" indent="0">
              <a:buNone/>
              <a:defRPr sz="1900"/>
            </a:lvl2pPr>
            <a:lvl3pPr marL="1451416" indent="0">
              <a:buNone/>
              <a:defRPr sz="1600"/>
            </a:lvl3pPr>
            <a:lvl4pPr marL="2177128" indent="0">
              <a:buNone/>
              <a:defRPr sz="1400"/>
            </a:lvl4pPr>
            <a:lvl5pPr marL="2902832" indent="0">
              <a:buNone/>
              <a:defRPr sz="1400"/>
            </a:lvl5pPr>
            <a:lvl6pPr marL="3628544" indent="0">
              <a:buNone/>
              <a:defRPr sz="1400"/>
            </a:lvl6pPr>
            <a:lvl7pPr marL="4354250" indent="0">
              <a:buNone/>
              <a:defRPr sz="1400"/>
            </a:lvl7pPr>
            <a:lvl8pPr marL="5079962" indent="0">
              <a:buNone/>
              <a:defRPr sz="1400"/>
            </a:lvl8pPr>
            <a:lvl9pPr marL="5805666" indent="0">
              <a:buNone/>
              <a:defRPr sz="1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Projet AKI Conférence à mi-parcours – E2, Bordeaux 31/05/2016</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3BFDBF-0262-4037-AF44-374ABDBFFAE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796600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6.png"/><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419100" y="184150"/>
            <a:ext cx="5472113" cy="719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algn="ctr" defTabSz="1451416" fontAlgn="auto">
              <a:spcBef>
                <a:spcPts val="0"/>
              </a:spcBef>
              <a:spcAft>
                <a:spcPts val="0"/>
              </a:spcAft>
              <a:defRPr/>
            </a:pPr>
            <a:endParaRPr lang="fr-FR"/>
          </a:p>
        </p:txBody>
      </p:sp>
      <p:sp>
        <p:nvSpPr>
          <p:cNvPr id="8" name="Ellipse 7"/>
          <p:cNvSpPr/>
          <p:nvPr userDrawn="1"/>
        </p:nvSpPr>
        <p:spPr>
          <a:xfrm>
            <a:off x="13236575" y="542925"/>
            <a:ext cx="1439863" cy="1296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anchor="ctr"/>
          <a:lstStyle/>
          <a:p>
            <a:pPr algn="ctr" defTabSz="1451416" fontAlgn="auto">
              <a:spcBef>
                <a:spcPts val="0"/>
              </a:spcBef>
              <a:spcAft>
                <a:spcPts val="0"/>
              </a:spcAft>
              <a:defRPr/>
            </a:pPr>
            <a:endParaRPr lang="fr-FR"/>
          </a:p>
        </p:txBody>
      </p:sp>
      <p:pic>
        <p:nvPicPr>
          <p:cNvPr id="1031" name="Image 8"/>
          <p:cNvPicPr>
            <a:picLocks noChangeAspect="1"/>
          </p:cNvPicPr>
          <p:nvPr userDrawn="1"/>
        </p:nvPicPr>
        <p:blipFill>
          <a:blip r:embed="rId4"/>
          <a:srcRect/>
          <a:stretch>
            <a:fillRect/>
          </a:stretch>
        </p:blipFill>
        <p:spPr bwMode="auto">
          <a:xfrm>
            <a:off x="449263" y="0"/>
            <a:ext cx="3354387" cy="958850"/>
          </a:xfrm>
          <a:prstGeom prst="rect">
            <a:avLst/>
          </a:prstGeom>
          <a:noFill/>
          <a:ln w="9525">
            <a:noFill/>
            <a:miter lim="800000"/>
            <a:headEnd/>
            <a:tailEnd/>
          </a:ln>
        </p:spPr>
      </p:pic>
      <p:sp>
        <p:nvSpPr>
          <p:cNvPr id="10" name="ZoneTexte 9"/>
          <p:cNvSpPr txBox="1"/>
          <p:nvPr userDrawn="1"/>
        </p:nvSpPr>
        <p:spPr>
          <a:xfrm>
            <a:off x="460375" y="850911"/>
            <a:ext cx="4868640" cy="338556"/>
          </a:xfrm>
          <a:prstGeom prst="rect">
            <a:avLst/>
          </a:prstGeom>
          <a:noFill/>
        </p:spPr>
        <p:txBody>
          <a:bodyPr wrap="none" lIns="91440" tIns="45721" rIns="91440" bIns="45721">
            <a:spAutoFit/>
          </a:bodyPr>
          <a:lstStyle/>
          <a:p>
            <a:pPr defTabSz="1451416" fontAlgn="auto">
              <a:spcBef>
                <a:spcPts val="0"/>
              </a:spcBef>
              <a:spcAft>
                <a:spcPts val="0"/>
              </a:spcAft>
              <a:defRPr/>
            </a:pPr>
            <a:r>
              <a:rPr lang="fr-FR" sz="1600" dirty="0">
                <a:latin typeface="+mn-lt"/>
                <a:cs typeface="+mn-cs"/>
              </a:rPr>
              <a:t>Cette action est cofinancée par l’Union Européenne</a:t>
            </a:r>
          </a:p>
        </p:txBody>
      </p:sp>
      <p:pic>
        <p:nvPicPr>
          <p:cNvPr id="14" name="Picture 7" descr="LogoRegion201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29015" y="248215"/>
            <a:ext cx="2155948" cy="7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AKI"/>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960710" y="642090"/>
            <a:ext cx="2279290" cy="2070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8" name="Espace réservé du pied de page 1"/>
          <p:cNvSpPr>
            <a:spLocks noGrp="1"/>
          </p:cNvSpPr>
          <p:nvPr>
            <p:ph type="ftr" sz="quarter" idx="3"/>
          </p:nvPr>
        </p:nvSpPr>
        <p:spPr>
          <a:xfrm>
            <a:off x="716380" y="9583936"/>
            <a:ext cx="13960058" cy="576064"/>
          </a:xfrm>
          <a:prstGeom prst="rect">
            <a:avLst/>
          </a:prstGeom>
        </p:spPr>
        <p:txBody>
          <a:bodyPr/>
          <a:lstStyle>
            <a:lvl1pPr algn="ctr">
              <a:defRPr/>
            </a:lvl1pPr>
          </a:lstStyle>
          <a:p>
            <a:pPr>
              <a:spcBef>
                <a:spcPct val="20000"/>
              </a:spcBef>
            </a:pPr>
            <a:r>
              <a:rPr lang="fr-FR" sz="2100" b="1" smtClean="0">
                <a:solidFill>
                  <a:srgbClr val="162A83"/>
                </a:solidFill>
                <a:latin typeface="Verdana" pitchFamily="34" charset="0"/>
              </a:rPr>
              <a:t>Projet AKI Conférence à mi-parcours – E2, Bordeaux 31/05/2016</a:t>
            </a:r>
            <a:endParaRPr lang="fr-FR" sz="2100" b="1" dirty="0">
              <a:solidFill>
                <a:srgbClr val="162A83"/>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dt="0"/>
  <p:txStyles>
    <p:titleStyle>
      <a:lvl1pPr algn="ctr" defTabSz="1450964" rtl="0" fontAlgn="base">
        <a:spcBef>
          <a:spcPct val="0"/>
        </a:spcBef>
        <a:spcAft>
          <a:spcPct val="0"/>
        </a:spcAft>
        <a:defRPr sz="7000" kern="1200">
          <a:solidFill>
            <a:schemeClr val="tx1"/>
          </a:solidFill>
          <a:latin typeface="+mj-lt"/>
          <a:ea typeface="+mj-ea"/>
          <a:cs typeface="+mj-cs"/>
        </a:defRPr>
      </a:lvl1pPr>
      <a:lvl2pPr algn="ctr" defTabSz="1450964" rtl="0" fontAlgn="base">
        <a:spcBef>
          <a:spcPct val="0"/>
        </a:spcBef>
        <a:spcAft>
          <a:spcPct val="0"/>
        </a:spcAft>
        <a:defRPr sz="7000">
          <a:solidFill>
            <a:schemeClr val="tx1"/>
          </a:solidFill>
          <a:latin typeface="Arial" charset="0"/>
        </a:defRPr>
      </a:lvl2pPr>
      <a:lvl3pPr algn="ctr" defTabSz="1450964" rtl="0" fontAlgn="base">
        <a:spcBef>
          <a:spcPct val="0"/>
        </a:spcBef>
        <a:spcAft>
          <a:spcPct val="0"/>
        </a:spcAft>
        <a:defRPr sz="7000">
          <a:solidFill>
            <a:schemeClr val="tx1"/>
          </a:solidFill>
          <a:latin typeface="Arial" charset="0"/>
        </a:defRPr>
      </a:lvl3pPr>
      <a:lvl4pPr algn="ctr" defTabSz="1450964" rtl="0" fontAlgn="base">
        <a:spcBef>
          <a:spcPct val="0"/>
        </a:spcBef>
        <a:spcAft>
          <a:spcPct val="0"/>
        </a:spcAft>
        <a:defRPr sz="7000">
          <a:solidFill>
            <a:schemeClr val="tx1"/>
          </a:solidFill>
          <a:latin typeface="Arial" charset="0"/>
        </a:defRPr>
      </a:lvl4pPr>
      <a:lvl5pPr algn="ctr" defTabSz="1450964" rtl="0" fontAlgn="base">
        <a:spcBef>
          <a:spcPct val="0"/>
        </a:spcBef>
        <a:spcAft>
          <a:spcPct val="0"/>
        </a:spcAft>
        <a:defRPr sz="7000">
          <a:solidFill>
            <a:schemeClr val="tx1"/>
          </a:solidFill>
          <a:latin typeface="Arial" charset="0"/>
        </a:defRPr>
      </a:lvl5pPr>
      <a:lvl6pPr marL="457200" algn="ctr" defTabSz="1450964" rtl="0" fontAlgn="base">
        <a:spcBef>
          <a:spcPct val="0"/>
        </a:spcBef>
        <a:spcAft>
          <a:spcPct val="0"/>
        </a:spcAft>
        <a:defRPr sz="7000">
          <a:solidFill>
            <a:schemeClr val="tx1"/>
          </a:solidFill>
          <a:latin typeface="Arial" charset="0"/>
        </a:defRPr>
      </a:lvl6pPr>
      <a:lvl7pPr marL="914393" algn="ctr" defTabSz="1450964" rtl="0" fontAlgn="base">
        <a:spcBef>
          <a:spcPct val="0"/>
        </a:spcBef>
        <a:spcAft>
          <a:spcPct val="0"/>
        </a:spcAft>
        <a:defRPr sz="7000">
          <a:solidFill>
            <a:schemeClr val="tx1"/>
          </a:solidFill>
          <a:latin typeface="Arial" charset="0"/>
        </a:defRPr>
      </a:lvl7pPr>
      <a:lvl8pPr marL="1371589" algn="ctr" defTabSz="1450964" rtl="0" fontAlgn="base">
        <a:spcBef>
          <a:spcPct val="0"/>
        </a:spcBef>
        <a:spcAft>
          <a:spcPct val="0"/>
        </a:spcAft>
        <a:defRPr sz="7000">
          <a:solidFill>
            <a:schemeClr val="tx1"/>
          </a:solidFill>
          <a:latin typeface="Arial" charset="0"/>
        </a:defRPr>
      </a:lvl8pPr>
      <a:lvl9pPr marL="1828789" algn="ctr" defTabSz="1450964" rtl="0" fontAlgn="base">
        <a:spcBef>
          <a:spcPct val="0"/>
        </a:spcBef>
        <a:spcAft>
          <a:spcPct val="0"/>
        </a:spcAft>
        <a:defRPr sz="7000">
          <a:solidFill>
            <a:schemeClr val="tx1"/>
          </a:solidFill>
          <a:latin typeface="Arial" charset="0"/>
        </a:defRPr>
      </a:lvl9pPr>
    </p:titleStyle>
    <p:bodyStyle>
      <a:lvl1pPr marL="542925" indent="-542925" algn="l" defTabSz="1450964" rtl="0" fontAlgn="base">
        <a:spcBef>
          <a:spcPct val="20000"/>
        </a:spcBef>
        <a:spcAft>
          <a:spcPct val="0"/>
        </a:spcAft>
        <a:buFont typeface="Arial" charset="0"/>
        <a:buChar char="•"/>
        <a:defRPr sz="5100" kern="1200">
          <a:solidFill>
            <a:schemeClr val="tx1"/>
          </a:solidFill>
          <a:latin typeface="+mn-lt"/>
          <a:ea typeface="+mn-ea"/>
          <a:cs typeface="+mn-cs"/>
        </a:defRPr>
      </a:lvl1pPr>
      <a:lvl2pPr marL="1177915" indent="-452438" algn="l" defTabSz="1450964" rtl="0" fontAlgn="base">
        <a:spcBef>
          <a:spcPct val="20000"/>
        </a:spcBef>
        <a:spcAft>
          <a:spcPct val="0"/>
        </a:spcAft>
        <a:buFont typeface="Arial" charset="0"/>
        <a:buChar char="–"/>
        <a:defRPr sz="4400" kern="1200">
          <a:solidFill>
            <a:schemeClr val="tx1"/>
          </a:solidFill>
          <a:latin typeface="+mn-lt"/>
          <a:ea typeface="+mn-ea"/>
          <a:cs typeface="+mn-cs"/>
        </a:defRPr>
      </a:lvl2pPr>
      <a:lvl3pPr marL="1812914" indent="-361950" algn="l" defTabSz="1450964" rtl="0" fontAlgn="base">
        <a:spcBef>
          <a:spcPct val="20000"/>
        </a:spcBef>
        <a:spcAft>
          <a:spcPct val="0"/>
        </a:spcAft>
        <a:buFont typeface="Arial" charset="0"/>
        <a:buChar char="•"/>
        <a:defRPr sz="3800" kern="1200">
          <a:solidFill>
            <a:schemeClr val="tx1"/>
          </a:solidFill>
          <a:latin typeface="+mn-lt"/>
          <a:ea typeface="+mn-ea"/>
          <a:cs typeface="+mn-cs"/>
        </a:defRPr>
      </a:lvl3pPr>
      <a:lvl4pPr marL="2538393" indent="-361950" algn="l" defTabSz="1450964" rtl="0" fontAlgn="base">
        <a:spcBef>
          <a:spcPct val="20000"/>
        </a:spcBef>
        <a:spcAft>
          <a:spcPct val="0"/>
        </a:spcAft>
        <a:buFont typeface="Arial" charset="0"/>
        <a:buChar char="–"/>
        <a:defRPr sz="3200" kern="1200">
          <a:solidFill>
            <a:schemeClr val="tx1"/>
          </a:solidFill>
          <a:latin typeface="+mn-lt"/>
          <a:ea typeface="+mn-ea"/>
          <a:cs typeface="+mn-cs"/>
        </a:defRPr>
      </a:lvl4pPr>
      <a:lvl5pPr marL="3265465" indent="-361950" algn="l" defTabSz="1450964" rtl="0" fontAlgn="base">
        <a:spcBef>
          <a:spcPct val="20000"/>
        </a:spcBef>
        <a:spcAft>
          <a:spcPct val="0"/>
        </a:spcAft>
        <a:buFont typeface="Arial" charset="0"/>
        <a:buChar char="»"/>
        <a:defRPr sz="3200" kern="1200">
          <a:solidFill>
            <a:schemeClr val="tx1"/>
          </a:solidFill>
          <a:latin typeface="+mn-lt"/>
          <a:ea typeface="+mn-ea"/>
          <a:cs typeface="+mn-cs"/>
        </a:defRPr>
      </a:lvl5pPr>
      <a:lvl6pPr marL="3991398" indent="-362857" algn="l" defTabSz="145141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17105" indent="-362857" algn="l" defTabSz="145141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2815" indent="-362857" algn="l" defTabSz="145141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68521" indent="-362857" algn="l" defTabSz="145141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fr-FR"/>
      </a:defPPr>
      <a:lvl1pPr marL="0" algn="l" defTabSz="1451416" rtl="0" eaLnBrk="1" latinLnBrk="0" hangingPunct="1">
        <a:defRPr sz="2900" kern="1200">
          <a:solidFill>
            <a:schemeClr val="tx1"/>
          </a:solidFill>
          <a:latin typeface="+mn-lt"/>
          <a:ea typeface="+mn-ea"/>
          <a:cs typeface="+mn-cs"/>
        </a:defRPr>
      </a:lvl1pPr>
      <a:lvl2pPr marL="725714" algn="l" defTabSz="1451416" rtl="0" eaLnBrk="1" latinLnBrk="0" hangingPunct="1">
        <a:defRPr sz="2900" kern="1200">
          <a:solidFill>
            <a:schemeClr val="tx1"/>
          </a:solidFill>
          <a:latin typeface="+mn-lt"/>
          <a:ea typeface="+mn-ea"/>
          <a:cs typeface="+mn-cs"/>
        </a:defRPr>
      </a:lvl2pPr>
      <a:lvl3pPr marL="1451416" algn="l" defTabSz="1451416" rtl="0" eaLnBrk="1" latinLnBrk="0" hangingPunct="1">
        <a:defRPr sz="2900" kern="1200">
          <a:solidFill>
            <a:schemeClr val="tx1"/>
          </a:solidFill>
          <a:latin typeface="+mn-lt"/>
          <a:ea typeface="+mn-ea"/>
          <a:cs typeface="+mn-cs"/>
        </a:defRPr>
      </a:lvl3pPr>
      <a:lvl4pPr marL="2177128" algn="l" defTabSz="1451416" rtl="0" eaLnBrk="1" latinLnBrk="0" hangingPunct="1">
        <a:defRPr sz="2900" kern="1200">
          <a:solidFill>
            <a:schemeClr val="tx1"/>
          </a:solidFill>
          <a:latin typeface="+mn-lt"/>
          <a:ea typeface="+mn-ea"/>
          <a:cs typeface="+mn-cs"/>
        </a:defRPr>
      </a:lvl4pPr>
      <a:lvl5pPr marL="2902832" algn="l" defTabSz="1451416" rtl="0" eaLnBrk="1" latinLnBrk="0" hangingPunct="1">
        <a:defRPr sz="2900" kern="1200">
          <a:solidFill>
            <a:schemeClr val="tx1"/>
          </a:solidFill>
          <a:latin typeface="+mn-lt"/>
          <a:ea typeface="+mn-ea"/>
          <a:cs typeface="+mn-cs"/>
        </a:defRPr>
      </a:lvl5pPr>
      <a:lvl6pPr marL="3628544" algn="l" defTabSz="1451416" rtl="0" eaLnBrk="1" latinLnBrk="0" hangingPunct="1">
        <a:defRPr sz="2900" kern="1200">
          <a:solidFill>
            <a:schemeClr val="tx1"/>
          </a:solidFill>
          <a:latin typeface="+mn-lt"/>
          <a:ea typeface="+mn-ea"/>
          <a:cs typeface="+mn-cs"/>
        </a:defRPr>
      </a:lvl6pPr>
      <a:lvl7pPr marL="4354250" algn="l" defTabSz="1451416" rtl="0" eaLnBrk="1" latinLnBrk="0" hangingPunct="1">
        <a:defRPr sz="2900" kern="1200">
          <a:solidFill>
            <a:schemeClr val="tx1"/>
          </a:solidFill>
          <a:latin typeface="+mn-lt"/>
          <a:ea typeface="+mn-ea"/>
          <a:cs typeface="+mn-cs"/>
        </a:defRPr>
      </a:lvl7pPr>
      <a:lvl8pPr marL="5079962" algn="l" defTabSz="1451416" rtl="0" eaLnBrk="1" latinLnBrk="0" hangingPunct="1">
        <a:defRPr sz="2900" kern="1200">
          <a:solidFill>
            <a:schemeClr val="tx1"/>
          </a:solidFill>
          <a:latin typeface="+mn-lt"/>
          <a:ea typeface="+mn-ea"/>
          <a:cs typeface="+mn-cs"/>
        </a:defRPr>
      </a:lvl8pPr>
      <a:lvl9pPr marL="5805666" algn="l" defTabSz="145141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9"/>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416" fontAlgn="auto">
              <a:spcBef>
                <a:spcPts val="0"/>
              </a:spcBef>
              <a:spcAft>
                <a:spcPts val="0"/>
              </a:spcAft>
            </a:pPr>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416" fontAlgn="auto">
              <a:spcBef>
                <a:spcPts val="0"/>
              </a:spcBef>
              <a:spcAft>
                <a:spcPts val="0"/>
              </a:spcAft>
            </a:pPr>
            <a:r>
              <a:rPr lang="fr-FR" smtClean="0">
                <a:solidFill>
                  <a:prstClr val="black">
                    <a:tint val="75000"/>
                  </a:prstClr>
                </a:solidFill>
                <a:latin typeface="Calibri"/>
                <a:cs typeface="+mn-cs"/>
              </a:rPr>
              <a:t>Projet AKI Conférence à mi-parcours – E2, Bordeaux 31/05/2016</a:t>
            </a: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416"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416"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300230619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ctr" defTabSz="1451416"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16"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1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73" indent="-362857" algn="l" defTabSz="145141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77" indent="-362857" algn="l" defTabSz="1451416"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689" indent="-362857" algn="l" defTabSz="1451416"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398" indent="-362857" algn="l" defTabSz="1451416"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105" indent="-362857" algn="l" defTabSz="1451416"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815" indent="-362857" algn="l" defTabSz="1451416"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521" indent="-362857" algn="l" defTabSz="1451416"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16" rtl="0" eaLnBrk="1" latinLnBrk="0" hangingPunct="1">
        <a:defRPr sz="2900" kern="1200">
          <a:solidFill>
            <a:schemeClr val="tx1"/>
          </a:solidFill>
          <a:latin typeface="+mn-lt"/>
          <a:ea typeface="+mn-ea"/>
          <a:cs typeface="+mn-cs"/>
        </a:defRPr>
      </a:lvl1pPr>
      <a:lvl2pPr marL="725714" algn="l" defTabSz="1451416" rtl="0" eaLnBrk="1" latinLnBrk="0" hangingPunct="1">
        <a:defRPr sz="2900" kern="1200">
          <a:solidFill>
            <a:schemeClr val="tx1"/>
          </a:solidFill>
          <a:latin typeface="+mn-lt"/>
          <a:ea typeface="+mn-ea"/>
          <a:cs typeface="+mn-cs"/>
        </a:defRPr>
      </a:lvl2pPr>
      <a:lvl3pPr marL="1451416" algn="l" defTabSz="1451416" rtl="0" eaLnBrk="1" latinLnBrk="0" hangingPunct="1">
        <a:defRPr sz="2900" kern="1200">
          <a:solidFill>
            <a:schemeClr val="tx1"/>
          </a:solidFill>
          <a:latin typeface="+mn-lt"/>
          <a:ea typeface="+mn-ea"/>
          <a:cs typeface="+mn-cs"/>
        </a:defRPr>
      </a:lvl3pPr>
      <a:lvl4pPr marL="2177128" algn="l" defTabSz="1451416" rtl="0" eaLnBrk="1" latinLnBrk="0" hangingPunct="1">
        <a:defRPr sz="2900" kern="1200">
          <a:solidFill>
            <a:schemeClr val="tx1"/>
          </a:solidFill>
          <a:latin typeface="+mn-lt"/>
          <a:ea typeface="+mn-ea"/>
          <a:cs typeface="+mn-cs"/>
        </a:defRPr>
      </a:lvl4pPr>
      <a:lvl5pPr marL="2902832" algn="l" defTabSz="1451416" rtl="0" eaLnBrk="1" latinLnBrk="0" hangingPunct="1">
        <a:defRPr sz="2900" kern="1200">
          <a:solidFill>
            <a:schemeClr val="tx1"/>
          </a:solidFill>
          <a:latin typeface="+mn-lt"/>
          <a:ea typeface="+mn-ea"/>
          <a:cs typeface="+mn-cs"/>
        </a:defRPr>
      </a:lvl5pPr>
      <a:lvl6pPr marL="3628544" algn="l" defTabSz="1451416" rtl="0" eaLnBrk="1" latinLnBrk="0" hangingPunct="1">
        <a:defRPr sz="2900" kern="1200">
          <a:solidFill>
            <a:schemeClr val="tx1"/>
          </a:solidFill>
          <a:latin typeface="+mn-lt"/>
          <a:ea typeface="+mn-ea"/>
          <a:cs typeface="+mn-cs"/>
        </a:defRPr>
      </a:lvl6pPr>
      <a:lvl7pPr marL="4354250" algn="l" defTabSz="1451416" rtl="0" eaLnBrk="1" latinLnBrk="0" hangingPunct="1">
        <a:defRPr sz="2900" kern="1200">
          <a:solidFill>
            <a:schemeClr val="tx1"/>
          </a:solidFill>
          <a:latin typeface="+mn-lt"/>
          <a:ea typeface="+mn-ea"/>
          <a:cs typeface="+mn-cs"/>
        </a:defRPr>
      </a:lvl7pPr>
      <a:lvl8pPr marL="5079962" algn="l" defTabSz="1451416" rtl="0" eaLnBrk="1" latinLnBrk="0" hangingPunct="1">
        <a:defRPr sz="2900" kern="1200">
          <a:solidFill>
            <a:schemeClr val="tx1"/>
          </a:solidFill>
          <a:latin typeface="+mn-lt"/>
          <a:ea typeface="+mn-ea"/>
          <a:cs typeface="+mn-cs"/>
        </a:defRPr>
      </a:lvl8pPr>
      <a:lvl9pPr marL="5805666" algn="l" defTabSz="1451416"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2000" y="406871"/>
            <a:ext cx="13716000" cy="1693333"/>
          </a:xfrm>
          <a:prstGeom prst="rect">
            <a:avLst/>
          </a:prstGeom>
        </p:spPr>
        <p:txBody>
          <a:bodyPr vert="horz" lIns="145143" tIns="72571" rIns="145143" bIns="72571"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762000" y="2370669"/>
            <a:ext cx="13716000" cy="6705130"/>
          </a:xfrm>
          <a:prstGeom prst="rect">
            <a:avLst/>
          </a:prstGeom>
        </p:spPr>
        <p:txBody>
          <a:bodyPr vert="horz" lIns="145143" tIns="72571" rIns="145143" bIns="7257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a:defRPr sz="1900">
                <a:solidFill>
                  <a:schemeClr val="tx1">
                    <a:tint val="75000"/>
                  </a:schemeClr>
                </a:solidFill>
              </a:defRPr>
            </a:lvl1pPr>
          </a:lstStyle>
          <a:p>
            <a:pPr defTabSz="1451418" fontAlgn="auto">
              <a:spcBef>
                <a:spcPts val="0"/>
              </a:spcBef>
              <a:spcAft>
                <a:spcPts val="0"/>
              </a:spcAft>
            </a:pPr>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a:defRPr sz="1900">
                <a:solidFill>
                  <a:schemeClr val="tx1">
                    <a:tint val="75000"/>
                  </a:schemeClr>
                </a:solidFill>
              </a:defRPr>
            </a:lvl1pPr>
          </a:lstStyle>
          <a:p>
            <a:pPr defTabSz="1451418" fontAlgn="auto">
              <a:spcBef>
                <a:spcPts val="0"/>
              </a:spcBef>
              <a:spcAft>
                <a:spcPts val="0"/>
              </a:spcAft>
            </a:pPr>
            <a:r>
              <a:rPr lang="fr-FR" smtClean="0">
                <a:solidFill>
                  <a:prstClr val="black">
                    <a:tint val="75000"/>
                  </a:prstClr>
                </a:solidFill>
                <a:latin typeface="Calibri"/>
                <a:cs typeface="+mn-cs"/>
              </a:rPr>
              <a:t>Projet AKI Conférence à mi-parcours – E2, Bordeaux 31/05/2016</a:t>
            </a: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a:defRPr sz="1900">
                <a:solidFill>
                  <a:schemeClr val="tx1">
                    <a:tint val="75000"/>
                  </a:schemeClr>
                </a:solidFill>
              </a:defRPr>
            </a:lvl1pPr>
          </a:lstStyle>
          <a:p>
            <a:pPr defTabSz="1451418" fontAlgn="auto">
              <a:spcBef>
                <a:spcPts val="0"/>
              </a:spcBef>
              <a:spcAft>
                <a:spcPts val="0"/>
              </a:spcAft>
            </a:pPr>
            <a:fld id="{D43BFDBF-0262-4037-AF44-374ABDBFFAEC}" type="slidenum">
              <a:rPr lang="fr-FR" smtClean="0">
                <a:solidFill>
                  <a:prstClr val="black">
                    <a:tint val="75000"/>
                  </a:prstClr>
                </a:solidFill>
                <a:latin typeface="Calibri"/>
                <a:cs typeface="+mn-cs"/>
              </a:rPr>
              <a:pPr defTabSz="1451418"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p14="http://schemas.microsoft.com/office/powerpoint/2010/main" val="7235305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ctr" defTabSz="1451418"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18"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1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74" indent="-362857" algn="l" defTabSz="145141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80"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692"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402"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110"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820"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527" indent="-362857" algn="l" defTabSz="145141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18" rtl="0" eaLnBrk="1" latinLnBrk="0" hangingPunct="1">
        <a:defRPr sz="2900" kern="1200">
          <a:solidFill>
            <a:schemeClr val="tx1"/>
          </a:solidFill>
          <a:latin typeface="+mn-lt"/>
          <a:ea typeface="+mn-ea"/>
          <a:cs typeface="+mn-cs"/>
        </a:defRPr>
      </a:lvl1pPr>
      <a:lvl2pPr marL="725714" algn="l" defTabSz="1451418" rtl="0" eaLnBrk="1" latinLnBrk="0" hangingPunct="1">
        <a:defRPr sz="2900" kern="1200">
          <a:solidFill>
            <a:schemeClr val="tx1"/>
          </a:solidFill>
          <a:latin typeface="+mn-lt"/>
          <a:ea typeface="+mn-ea"/>
          <a:cs typeface="+mn-cs"/>
        </a:defRPr>
      </a:lvl2pPr>
      <a:lvl3pPr marL="1451418" algn="l" defTabSz="1451418" rtl="0" eaLnBrk="1" latinLnBrk="0" hangingPunct="1">
        <a:defRPr sz="2900" kern="1200">
          <a:solidFill>
            <a:schemeClr val="tx1"/>
          </a:solidFill>
          <a:latin typeface="+mn-lt"/>
          <a:ea typeface="+mn-ea"/>
          <a:cs typeface="+mn-cs"/>
        </a:defRPr>
      </a:lvl3pPr>
      <a:lvl4pPr marL="2177130" algn="l" defTabSz="1451418" rtl="0" eaLnBrk="1" latinLnBrk="0" hangingPunct="1">
        <a:defRPr sz="2900" kern="1200">
          <a:solidFill>
            <a:schemeClr val="tx1"/>
          </a:solidFill>
          <a:latin typeface="+mn-lt"/>
          <a:ea typeface="+mn-ea"/>
          <a:cs typeface="+mn-cs"/>
        </a:defRPr>
      </a:lvl4pPr>
      <a:lvl5pPr marL="2902835" algn="l" defTabSz="1451418" rtl="0" eaLnBrk="1" latinLnBrk="0" hangingPunct="1">
        <a:defRPr sz="2900" kern="1200">
          <a:solidFill>
            <a:schemeClr val="tx1"/>
          </a:solidFill>
          <a:latin typeface="+mn-lt"/>
          <a:ea typeface="+mn-ea"/>
          <a:cs typeface="+mn-cs"/>
        </a:defRPr>
      </a:lvl5pPr>
      <a:lvl6pPr marL="3628547" algn="l" defTabSz="1451418" rtl="0" eaLnBrk="1" latinLnBrk="0" hangingPunct="1">
        <a:defRPr sz="2900" kern="1200">
          <a:solidFill>
            <a:schemeClr val="tx1"/>
          </a:solidFill>
          <a:latin typeface="+mn-lt"/>
          <a:ea typeface="+mn-ea"/>
          <a:cs typeface="+mn-cs"/>
        </a:defRPr>
      </a:lvl6pPr>
      <a:lvl7pPr marL="4354254" algn="l" defTabSz="1451418" rtl="0" eaLnBrk="1" latinLnBrk="0" hangingPunct="1">
        <a:defRPr sz="2900" kern="1200">
          <a:solidFill>
            <a:schemeClr val="tx1"/>
          </a:solidFill>
          <a:latin typeface="+mn-lt"/>
          <a:ea typeface="+mn-ea"/>
          <a:cs typeface="+mn-cs"/>
        </a:defRPr>
      </a:lvl7pPr>
      <a:lvl8pPr marL="5079966" algn="l" defTabSz="1451418" rtl="0" eaLnBrk="1" latinLnBrk="0" hangingPunct="1">
        <a:defRPr sz="2900" kern="1200">
          <a:solidFill>
            <a:schemeClr val="tx1"/>
          </a:solidFill>
          <a:latin typeface="+mn-lt"/>
          <a:ea typeface="+mn-ea"/>
          <a:cs typeface="+mn-cs"/>
        </a:defRPr>
      </a:lvl8pPr>
      <a:lvl9pPr marL="5805672" algn="l" defTabSz="1451418" rtl="0" eaLnBrk="1" latinLnBrk="0" hangingPunct="1">
        <a:defRPr sz="2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762000" y="406871"/>
            <a:ext cx="13716000" cy="169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143" tIns="72571" rIns="145143" bIns="72571" numCol="1" anchor="ctr" anchorCtr="0" compatLnSpc="1">
            <a:prstTxWarp prst="textNoShape">
              <a:avLst/>
            </a:prstTxWarp>
          </a:bodyPr>
          <a:lstStyle/>
          <a:p>
            <a:pPr lvl="0"/>
            <a:r>
              <a:rPr lang="fr-FR" altLang="fr-FR" smtClean="0"/>
              <a:t>Cliquez pour modifier le style du titre</a:t>
            </a:r>
            <a:endParaRPr lang="fr-BE" altLang="fr-FR" smtClean="0"/>
          </a:p>
        </p:txBody>
      </p:sp>
      <p:sp>
        <p:nvSpPr>
          <p:cNvPr id="1027" name="Espace réservé du texte 2"/>
          <p:cNvSpPr>
            <a:spLocks noGrp="1"/>
          </p:cNvSpPr>
          <p:nvPr>
            <p:ph type="body" idx="1"/>
          </p:nvPr>
        </p:nvSpPr>
        <p:spPr bwMode="auto">
          <a:xfrm>
            <a:off x="762000" y="2370669"/>
            <a:ext cx="13716000" cy="670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143" tIns="72571" rIns="145143" bIns="7257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BE" altLang="fr-FR" smtClean="0"/>
          </a:p>
        </p:txBody>
      </p:sp>
      <p:sp>
        <p:nvSpPr>
          <p:cNvPr id="4" name="Espace réservé de la date 3"/>
          <p:cNvSpPr>
            <a:spLocks noGrp="1"/>
          </p:cNvSpPr>
          <p:nvPr>
            <p:ph type="dt" sz="half" idx="2"/>
          </p:nvPr>
        </p:nvSpPr>
        <p:spPr>
          <a:xfrm>
            <a:off x="762000" y="9416818"/>
            <a:ext cx="3556000" cy="540926"/>
          </a:xfrm>
          <a:prstGeom prst="rect">
            <a:avLst/>
          </a:prstGeom>
        </p:spPr>
        <p:txBody>
          <a:bodyPr vert="horz" lIns="145143" tIns="72571" rIns="145143" bIns="72571" rtlCol="0" anchor="ctr"/>
          <a:lstStyle>
            <a:lvl1pPr algn="l" fontAlgn="auto">
              <a:spcBef>
                <a:spcPts val="0"/>
              </a:spcBef>
              <a:spcAft>
                <a:spcPts val="0"/>
              </a:spcAft>
              <a:defRPr sz="1900" smtClean="0">
                <a:solidFill>
                  <a:schemeClr val="tx1">
                    <a:tint val="75000"/>
                  </a:schemeClr>
                </a:solidFill>
                <a:latin typeface="+mn-lt"/>
                <a:cs typeface="+mn-cs"/>
              </a:defRPr>
            </a:lvl1pPr>
          </a:lstStyle>
          <a:p>
            <a:pPr defTabSz="914396">
              <a:defRPr/>
            </a:pPr>
            <a:endParaRPr lang="fr-BE">
              <a:solidFill>
                <a:prstClr val="black">
                  <a:tint val="75000"/>
                </a:prstClr>
              </a:solidFill>
            </a:endParaRPr>
          </a:p>
        </p:txBody>
      </p:sp>
      <p:sp>
        <p:nvSpPr>
          <p:cNvPr id="5" name="Espace réservé du pied de page 4"/>
          <p:cNvSpPr>
            <a:spLocks noGrp="1"/>
          </p:cNvSpPr>
          <p:nvPr>
            <p:ph type="ftr" sz="quarter" idx="3"/>
          </p:nvPr>
        </p:nvSpPr>
        <p:spPr>
          <a:xfrm>
            <a:off x="5207000" y="9416818"/>
            <a:ext cx="4826000" cy="540926"/>
          </a:xfrm>
          <a:prstGeom prst="rect">
            <a:avLst/>
          </a:prstGeom>
        </p:spPr>
        <p:txBody>
          <a:bodyPr vert="horz" lIns="145143" tIns="72571" rIns="145143" bIns="72571" rtlCol="0" anchor="ctr"/>
          <a:lstStyle>
            <a:lvl1pPr algn="ctr" fontAlgn="auto">
              <a:spcBef>
                <a:spcPts val="0"/>
              </a:spcBef>
              <a:spcAft>
                <a:spcPts val="0"/>
              </a:spcAft>
              <a:defRPr sz="1900" smtClean="0">
                <a:solidFill>
                  <a:schemeClr val="tx1">
                    <a:tint val="75000"/>
                  </a:schemeClr>
                </a:solidFill>
                <a:latin typeface="+mn-lt"/>
                <a:cs typeface="+mn-cs"/>
              </a:defRPr>
            </a:lvl1pPr>
          </a:lstStyle>
          <a:p>
            <a:pPr defTabSz="914396">
              <a:defRPr/>
            </a:pPr>
            <a:r>
              <a:rPr lang="fr-FR" smtClean="0">
                <a:solidFill>
                  <a:prstClr val="black">
                    <a:tint val="75000"/>
                  </a:prstClr>
                </a:solidFill>
              </a:rPr>
              <a:t>Projet AKI Conférence à mi-parcours – E2, Bordeaux 31/05/2016</a:t>
            </a:r>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10922000" y="9416818"/>
            <a:ext cx="3556000" cy="540926"/>
          </a:xfrm>
          <a:prstGeom prst="rect">
            <a:avLst/>
          </a:prstGeom>
        </p:spPr>
        <p:txBody>
          <a:bodyPr vert="horz" lIns="145143" tIns="72571" rIns="145143" bIns="72571" rtlCol="0" anchor="ctr"/>
          <a:lstStyle>
            <a:lvl1pPr algn="r" fontAlgn="auto">
              <a:spcBef>
                <a:spcPts val="0"/>
              </a:spcBef>
              <a:spcAft>
                <a:spcPts val="0"/>
              </a:spcAft>
              <a:defRPr sz="1900" smtClean="0">
                <a:solidFill>
                  <a:schemeClr val="tx1">
                    <a:tint val="75000"/>
                  </a:schemeClr>
                </a:solidFill>
                <a:latin typeface="+mn-lt"/>
                <a:cs typeface="+mn-cs"/>
              </a:defRPr>
            </a:lvl1pPr>
          </a:lstStyle>
          <a:p>
            <a:pPr defTabSz="914396">
              <a:defRPr/>
            </a:pPr>
            <a:fld id="{24A89AAB-CACE-458D-8EF4-A70B9B897387}" type="slidenum">
              <a:rPr lang="fr-BE" smtClean="0">
                <a:solidFill>
                  <a:prstClr val="black">
                    <a:tint val="75000"/>
                  </a:prstClr>
                </a:solidFill>
              </a:rPr>
              <a:pPr defTabSz="914396">
                <a:defRPr/>
              </a:pPr>
              <a:t>‹N°›</a:t>
            </a:fld>
            <a:endParaRPr lang="fr-BE">
              <a:solidFill>
                <a:prstClr val="black">
                  <a:tint val="75000"/>
                </a:prstClr>
              </a:solidFill>
            </a:endParaRPr>
          </a:p>
        </p:txBody>
      </p:sp>
    </p:spTree>
    <p:extLst>
      <p:ext uri="{BB962C8B-B14F-4D97-AF65-F5344CB8AC3E}">
        <p14:creationId xmlns:p14="http://schemas.microsoft.com/office/powerpoint/2010/main" val="14279877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rtl="0" fontAlgn="base">
        <a:spcBef>
          <a:spcPct val="0"/>
        </a:spcBef>
        <a:spcAft>
          <a:spcPct val="0"/>
        </a:spcAft>
        <a:defRPr sz="7000" kern="1200">
          <a:solidFill>
            <a:schemeClr val="tx1"/>
          </a:solidFill>
          <a:latin typeface="+mj-lt"/>
          <a:ea typeface="+mj-ea"/>
          <a:cs typeface="+mj-cs"/>
        </a:defRPr>
      </a:lvl1pPr>
      <a:lvl2pPr algn="ctr" rtl="0" fontAlgn="base">
        <a:spcBef>
          <a:spcPct val="0"/>
        </a:spcBef>
        <a:spcAft>
          <a:spcPct val="0"/>
        </a:spcAft>
        <a:defRPr sz="7000">
          <a:solidFill>
            <a:schemeClr val="tx1"/>
          </a:solidFill>
          <a:latin typeface="Calibri" pitchFamily="34" charset="0"/>
        </a:defRPr>
      </a:lvl2pPr>
      <a:lvl3pPr algn="ctr" rtl="0" fontAlgn="base">
        <a:spcBef>
          <a:spcPct val="0"/>
        </a:spcBef>
        <a:spcAft>
          <a:spcPct val="0"/>
        </a:spcAft>
        <a:defRPr sz="7000">
          <a:solidFill>
            <a:schemeClr val="tx1"/>
          </a:solidFill>
          <a:latin typeface="Calibri" pitchFamily="34" charset="0"/>
        </a:defRPr>
      </a:lvl3pPr>
      <a:lvl4pPr algn="ctr" rtl="0" fontAlgn="base">
        <a:spcBef>
          <a:spcPct val="0"/>
        </a:spcBef>
        <a:spcAft>
          <a:spcPct val="0"/>
        </a:spcAft>
        <a:defRPr sz="7000">
          <a:solidFill>
            <a:schemeClr val="tx1"/>
          </a:solidFill>
          <a:latin typeface="Calibri" pitchFamily="34" charset="0"/>
        </a:defRPr>
      </a:lvl4pPr>
      <a:lvl5pPr algn="ctr" rtl="0" fontAlgn="base">
        <a:spcBef>
          <a:spcPct val="0"/>
        </a:spcBef>
        <a:spcAft>
          <a:spcPct val="0"/>
        </a:spcAft>
        <a:defRPr sz="7000">
          <a:solidFill>
            <a:schemeClr val="tx1"/>
          </a:solidFill>
          <a:latin typeface="Calibri" pitchFamily="34" charset="0"/>
        </a:defRPr>
      </a:lvl5pPr>
      <a:lvl6pPr marL="725714" algn="ctr" rtl="0" fontAlgn="base">
        <a:spcBef>
          <a:spcPct val="0"/>
        </a:spcBef>
        <a:spcAft>
          <a:spcPct val="0"/>
        </a:spcAft>
        <a:defRPr sz="7000">
          <a:solidFill>
            <a:schemeClr val="tx1"/>
          </a:solidFill>
          <a:latin typeface="Calibri" pitchFamily="34" charset="0"/>
        </a:defRPr>
      </a:lvl6pPr>
      <a:lvl7pPr marL="1451422" algn="ctr" rtl="0" fontAlgn="base">
        <a:spcBef>
          <a:spcPct val="0"/>
        </a:spcBef>
        <a:spcAft>
          <a:spcPct val="0"/>
        </a:spcAft>
        <a:defRPr sz="7000">
          <a:solidFill>
            <a:schemeClr val="tx1"/>
          </a:solidFill>
          <a:latin typeface="Calibri" pitchFamily="34" charset="0"/>
        </a:defRPr>
      </a:lvl7pPr>
      <a:lvl8pPr marL="2177136" algn="ctr" rtl="0" fontAlgn="base">
        <a:spcBef>
          <a:spcPct val="0"/>
        </a:spcBef>
        <a:spcAft>
          <a:spcPct val="0"/>
        </a:spcAft>
        <a:defRPr sz="7000">
          <a:solidFill>
            <a:schemeClr val="tx1"/>
          </a:solidFill>
          <a:latin typeface="Calibri" pitchFamily="34" charset="0"/>
        </a:defRPr>
      </a:lvl8pPr>
      <a:lvl9pPr marL="2902845" algn="ctr" rtl="0" fontAlgn="base">
        <a:spcBef>
          <a:spcPct val="0"/>
        </a:spcBef>
        <a:spcAft>
          <a:spcPct val="0"/>
        </a:spcAft>
        <a:defRPr sz="7000">
          <a:solidFill>
            <a:schemeClr val="tx1"/>
          </a:solidFill>
          <a:latin typeface="Calibri" pitchFamily="34" charset="0"/>
        </a:defRPr>
      </a:lvl9pPr>
    </p:titleStyle>
    <p:bodyStyle>
      <a:lvl1pPr marL="544285" indent="-544285" algn="l" rtl="0" fontAlgn="base">
        <a:spcBef>
          <a:spcPct val="20000"/>
        </a:spcBef>
        <a:spcAft>
          <a:spcPct val="0"/>
        </a:spcAft>
        <a:buFont typeface="Arial" pitchFamily="34" charset="0"/>
        <a:buChar char="•"/>
        <a:defRPr sz="5100" kern="1200">
          <a:solidFill>
            <a:schemeClr val="tx1"/>
          </a:solidFill>
          <a:latin typeface="+mn-lt"/>
          <a:ea typeface="+mn-ea"/>
          <a:cs typeface="+mn-cs"/>
        </a:defRPr>
      </a:lvl1pPr>
      <a:lvl2pPr marL="1179285" indent="-453571" algn="l" rtl="0" fontAlgn="base">
        <a:spcBef>
          <a:spcPct val="20000"/>
        </a:spcBef>
        <a:spcAft>
          <a:spcPct val="0"/>
        </a:spcAft>
        <a:buFont typeface="Arial" pitchFamily="34" charset="0"/>
        <a:buChar char="–"/>
        <a:defRPr sz="4400" kern="1200">
          <a:solidFill>
            <a:schemeClr val="tx1"/>
          </a:solidFill>
          <a:latin typeface="+mn-lt"/>
          <a:ea typeface="+mn-ea"/>
          <a:cs typeface="+mn-cs"/>
        </a:defRPr>
      </a:lvl2pPr>
      <a:lvl3pPr marL="1814279" indent="-362857" algn="l" rtl="0" fontAlgn="base">
        <a:spcBef>
          <a:spcPct val="20000"/>
        </a:spcBef>
        <a:spcAft>
          <a:spcPct val="0"/>
        </a:spcAft>
        <a:buFont typeface="Arial" pitchFamily="34" charset="0"/>
        <a:buChar char="•"/>
        <a:defRPr sz="3800" kern="1200">
          <a:solidFill>
            <a:schemeClr val="tx1"/>
          </a:solidFill>
          <a:latin typeface="+mn-lt"/>
          <a:ea typeface="+mn-ea"/>
          <a:cs typeface="+mn-cs"/>
        </a:defRPr>
      </a:lvl3pPr>
      <a:lvl4pPr marL="2539988" indent="-362857" algn="l" rtl="0" fontAlgn="base">
        <a:spcBef>
          <a:spcPct val="20000"/>
        </a:spcBef>
        <a:spcAft>
          <a:spcPct val="0"/>
        </a:spcAft>
        <a:buFont typeface="Arial" pitchFamily="34" charset="0"/>
        <a:buChar char="–"/>
        <a:defRPr sz="3200" kern="1200">
          <a:solidFill>
            <a:schemeClr val="tx1"/>
          </a:solidFill>
          <a:latin typeface="+mn-lt"/>
          <a:ea typeface="+mn-ea"/>
          <a:cs typeface="+mn-cs"/>
        </a:defRPr>
      </a:lvl4pPr>
      <a:lvl5pPr marL="3265701" indent="-362857" algn="l" rtl="0" fontAlgn="base">
        <a:spcBef>
          <a:spcPct val="20000"/>
        </a:spcBef>
        <a:spcAft>
          <a:spcPct val="0"/>
        </a:spcAft>
        <a:buFont typeface="Arial" pitchFamily="34" charset="0"/>
        <a:buChar char="»"/>
        <a:defRPr sz="3200" kern="1200">
          <a:solidFill>
            <a:schemeClr val="tx1"/>
          </a:solidFill>
          <a:latin typeface="+mn-lt"/>
          <a:ea typeface="+mn-ea"/>
          <a:cs typeface="+mn-cs"/>
        </a:defRPr>
      </a:lvl5pPr>
      <a:lvl6pPr marL="3991413" indent="-362857" algn="l" defTabSz="1451422"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124" indent="-362857" algn="l" defTabSz="1451422"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836" indent="-362857" algn="l" defTabSz="1451422"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546" indent="-362857" algn="l" defTabSz="1451422"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22" rtl="0" eaLnBrk="1" latinLnBrk="0" hangingPunct="1">
        <a:defRPr sz="2900" kern="1200">
          <a:solidFill>
            <a:schemeClr val="tx1"/>
          </a:solidFill>
          <a:latin typeface="+mn-lt"/>
          <a:ea typeface="+mn-ea"/>
          <a:cs typeface="+mn-cs"/>
        </a:defRPr>
      </a:lvl1pPr>
      <a:lvl2pPr marL="725714" algn="l" defTabSz="1451422" rtl="0" eaLnBrk="1" latinLnBrk="0" hangingPunct="1">
        <a:defRPr sz="2900" kern="1200">
          <a:solidFill>
            <a:schemeClr val="tx1"/>
          </a:solidFill>
          <a:latin typeface="+mn-lt"/>
          <a:ea typeface="+mn-ea"/>
          <a:cs typeface="+mn-cs"/>
        </a:defRPr>
      </a:lvl2pPr>
      <a:lvl3pPr marL="1451422" algn="l" defTabSz="1451422" rtl="0" eaLnBrk="1" latinLnBrk="0" hangingPunct="1">
        <a:defRPr sz="2900" kern="1200">
          <a:solidFill>
            <a:schemeClr val="tx1"/>
          </a:solidFill>
          <a:latin typeface="+mn-lt"/>
          <a:ea typeface="+mn-ea"/>
          <a:cs typeface="+mn-cs"/>
        </a:defRPr>
      </a:lvl3pPr>
      <a:lvl4pPr marL="2177136" algn="l" defTabSz="1451422" rtl="0" eaLnBrk="1" latinLnBrk="0" hangingPunct="1">
        <a:defRPr sz="2900" kern="1200">
          <a:solidFill>
            <a:schemeClr val="tx1"/>
          </a:solidFill>
          <a:latin typeface="+mn-lt"/>
          <a:ea typeface="+mn-ea"/>
          <a:cs typeface="+mn-cs"/>
        </a:defRPr>
      </a:lvl4pPr>
      <a:lvl5pPr marL="2902845" algn="l" defTabSz="1451422" rtl="0" eaLnBrk="1" latinLnBrk="0" hangingPunct="1">
        <a:defRPr sz="2900" kern="1200">
          <a:solidFill>
            <a:schemeClr val="tx1"/>
          </a:solidFill>
          <a:latin typeface="+mn-lt"/>
          <a:ea typeface="+mn-ea"/>
          <a:cs typeface="+mn-cs"/>
        </a:defRPr>
      </a:lvl5pPr>
      <a:lvl6pPr marL="3628557" algn="l" defTabSz="1451422" rtl="0" eaLnBrk="1" latinLnBrk="0" hangingPunct="1">
        <a:defRPr sz="2900" kern="1200">
          <a:solidFill>
            <a:schemeClr val="tx1"/>
          </a:solidFill>
          <a:latin typeface="+mn-lt"/>
          <a:ea typeface="+mn-ea"/>
          <a:cs typeface="+mn-cs"/>
        </a:defRPr>
      </a:lvl6pPr>
      <a:lvl7pPr marL="4354269" algn="l" defTabSz="1451422" rtl="0" eaLnBrk="1" latinLnBrk="0" hangingPunct="1">
        <a:defRPr sz="2900" kern="1200">
          <a:solidFill>
            <a:schemeClr val="tx1"/>
          </a:solidFill>
          <a:latin typeface="+mn-lt"/>
          <a:ea typeface="+mn-ea"/>
          <a:cs typeface="+mn-cs"/>
        </a:defRPr>
      </a:lvl7pPr>
      <a:lvl8pPr marL="5079981" algn="l" defTabSz="1451422" rtl="0" eaLnBrk="1" latinLnBrk="0" hangingPunct="1">
        <a:defRPr sz="2900" kern="1200">
          <a:solidFill>
            <a:schemeClr val="tx1"/>
          </a:solidFill>
          <a:latin typeface="+mn-lt"/>
          <a:ea typeface="+mn-ea"/>
          <a:cs typeface="+mn-cs"/>
        </a:defRPr>
      </a:lvl8pPr>
      <a:lvl9pPr marL="5805689" algn="l" defTabSz="1451422" rtl="0" eaLnBrk="1" latinLnBrk="0" hangingPunct="1">
        <a:defRPr sz="2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9200" y="279466"/>
            <a:ext cx="14468140" cy="1467556"/>
          </a:xfrm>
          <a:prstGeom prst="rect">
            <a:avLst/>
          </a:prstGeom>
        </p:spPr>
        <p:txBody>
          <a:bodyPr vert="horz" lIns="145143" tIns="72571" rIns="145143" bIns="72571"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19200" y="1859911"/>
            <a:ext cx="14468140" cy="7224889"/>
          </a:xfrm>
          <a:prstGeom prst="rect">
            <a:avLst/>
          </a:prstGeom>
        </p:spPr>
        <p:txBody>
          <a:bodyPr vert="horz" lIns="145143" tIns="72571" rIns="145143" bIns="72571"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Footer Placeholder 4"/>
          <p:cNvSpPr>
            <a:spLocks noGrp="1"/>
          </p:cNvSpPr>
          <p:nvPr>
            <p:ph type="ftr" sz="quarter" idx="3"/>
          </p:nvPr>
        </p:nvSpPr>
        <p:spPr>
          <a:xfrm>
            <a:off x="401960" y="9560498"/>
            <a:ext cx="6858000" cy="487680"/>
          </a:xfrm>
          <a:prstGeom prst="rect">
            <a:avLst/>
          </a:prstGeom>
        </p:spPr>
        <p:txBody>
          <a:bodyPr vert="horz" lIns="145143" tIns="72571" rIns="145143" bIns="72571" rtlCol="0" anchor="ctr"/>
          <a:lstStyle>
            <a:lvl1pPr algn="l">
              <a:defRPr sz="1600" b="0" spc="0">
                <a:solidFill>
                  <a:srgbClr val="315687"/>
                </a:solidFill>
                <a:latin typeface="Calibri" pitchFamily="34" charset="0"/>
                <a:ea typeface="Tahoma" pitchFamily="34" charset="0"/>
                <a:cs typeface="Calibri" pitchFamily="34" charset="0"/>
              </a:defRPr>
            </a:lvl1pPr>
          </a:lstStyle>
          <a:p>
            <a:pPr defTabSz="1451427" fontAlgn="auto">
              <a:spcBef>
                <a:spcPts val="0"/>
              </a:spcBef>
              <a:spcAft>
                <a:spcPts val="0"/>
              </a:spcAft>
            </a:pPr>
            <a:r>
              <a:rPr lang="fr-FR" smtClean="0"/>
              <a:t>Projet AKI Conférence à mi-parcours – E2, Bordeaux 31/05/2016</a:t>
            </a:r>
            <a:endParaRPr lang="fr-BE" dirty="0"/>
          </a:p>
        </p:txBody>
      </p:sp>
      <p:sp>
        <p:nvSpPr>
          <p:cNvPr id="6" name="Slide Number Placeholder 5"/>
          <p:cNvSpPr>
            <a:spLocks noGrp="1"/>
          </p:cNvSpPr>
          <p:nvPr>
            <p:ph type="sldNum" sz="quarter" idx="4"/>
          </p:nvPr>
        </p:nvSpPr>
        <p:spPr>
          <a:xfrm>
            <a:off x="13740681" y="9560498"/>
            <a:ext cx="1219048" cy="487680"/>
          </a:xfrm>
          <a:prstGeom prst="rect">
            <a:avLst/>
          </a:prstGeom>
        </p:spPr>
        <p:txBody>
          <a:bodyPr vert="horz" lIns="145143" tIns="72571" rIns="145143" bIns="72571" rtlCol="0" anchor="ctr"/>
          <a:lstStyle>
            <a:lvl1pPr algn="ctr">
              <a:defRPr sz="1600" b="0" spc="0">
                <a:solidFill>
                  <a:srgbClr val="315687"/>
                </a:solidFill>
                <a:latin typeface="Calibri" pitchFamily="34" charset="0"/>
                <a:ea typeface="Tahoma" pitchFamily="34" charset="0"/>
                <a:cs typeface="Calibri" pitchFamily="34" charset="0"/>
              </a:defRPr>
            </a:lvl1pPr>
          </a:lstStyle>
          <a:p>
            <a:pPr defTabSz="1451427" fontAlgn="auto">
              <a:spcBef>
                <a:spcPts val="0"/>
              </a:spcBef>
              <a:spcAft>
                <a:spcPts val="0"/>
              </a:spcAft>
            </a:pPr>
            <a:fld id="{86BDD25B-99D4-4985-889E-ADB3ED6060EF}" type="slidenum">
              <a:rPr lang="fr-BE" smtClean="0"/>
              <a:pPr defTabSz="1451427" fontAlgn="auto">
                <a:spcBef>
                  <a:spcPts val="0"/>
                </a:spcBef>
                <a:spcAft>
                  <a:spcPts val="0"/>
                </a:spcAft>
              </a:pPr>
              <a:t>‹N°›</a:t>
            </a:fld>
            <a:endParaRPr lang="fr-BE" dirty="0"/>
          </a:p>
        </p:txBody>
      </p:sp>
      <p:pic>
        <p:nvPicPr>
          <p:cNvPr id="7" name="Imag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173" y="8737570"/>
            <a:ext cx="14708167" cy="1249643"/>
          </a:xfrm>
          <a:prstGeom prst="rect">
            <a:avLst/>
          </a:prstGeom>
        </p:spPr>
      </p:pic>
    </p:spTree>
    <p:extLst>
      <p:ext uri="{BB962C8B-B14F-4D97-AF65-F5344CB8AC3E}">
        <p14:creationId xmlns:p14="http://schemas.microsoft.com/office/powerpoint/2010/main" val="3582449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timing>
    <p:tnLst>
      <p:par>
        <p:cTn id="1" dur="indefinite" restart="never" nodeType="tmRoot"/>
      </p:par>
    </p:tnLst>
  </p:timing>
  <p:hf hdr="0" dt="0"/>
  <p:txStyles>
    <p:titleStyle>
      <a:lvl1pPr algn="l" defTabSz="1451427" rtl="0" eaLnBrk="1" latinLnBrk="0" hangingPunct="1">
        <a:spcBef>
          <a:spcPct val="0"/>
        </a:spcBef>
        <a:buNone/>
        <a:defRPr sz="5700" kern="1200" spc="0" baseline="0">
          <a:solidFill>
            <a:schemeClr val="tx2"/>
          </a:solidFill>
          <a:latin typeface="Calibri" pitchFamily="34" charset="0"/>
          <a:ea typeface="Tahoma" pitchFamily="34" charset="0"/>
          <a:cs typeface="Calibri" pitchFamily="34" charset="0"/>
        </a:defRPr>
      </a:lvl1pPr>
    </p:titleStyle>
    <p:bodyStyle>
      <a:lvl1pPr marL="290285" indent="-290285" algn="l" defTabSz="1451427" rtl="0" eaLnBrk="1" latinLnBrk="0" hangingPunct="1">
        <a:spcBef>
          <a:spcPct val="20000"/>
        </a:spcBef>
        <a:buClr>
          <a:schemeClr val="accent1"/>
        </a:buClr>
        <a:buSzPct val="85000"/>
        <a:buFont typeface="Wingdings" pitchFamily="2" charset="2"/>
        <a:buChar char="§"/>
        <a:defRPr sz="3800" kern="1200" spc="0">
          <a:solidFill>
            <a:schemeClr val="tx1"/>
          </a:solidFill>
          <a:latin typeface="Calibri" pitchFamily="34" charset="0"/>
          <a:ea typeface="Tahoma" pitchFamily="34" charset="0"/>
          <a:cs typeface="Calibri" pitchFamily="34" charset="0"/>
        </a:defRPr>
      </a:lvl1pPr>
      <a:lvl2pPr marL="725714" indent="-290285" algn="l" defTabSz="1451427" rtl="0" eaLnBrk="1" latinLnBrk="0" hangingPunct="1">
        <a:spcBef>
          <a:spcPct val="20000"/>
        </a:spcBef>
        <a:buClr>
          <a:schemeClr val="accent1"/>
        </a:buClr>
        <a:buSzPct val="85000"/>
        <a:buFont typeface="Wingdings" pitchFamily="2" charset="2"/>
        <a:buChar char="§"/>
        <a:defRPr sz="3200" kern="1200" spc="0">
          <a:solidFill>
            <a:schemeClr val="tx1"/>
          </a:solidFill>
          <a:latin typeface="Calibri" pitchFamily="34" charset="0"/>
          <a:ea typeface="Tahoma" pitchFamily="34" charset="0"/>
          <a:cs typeface="Calibri" pitchFamily="34" charset="0"/>
        </a:defRPr>
      </a:lvl2pPr>
      <a:lvl3pPr marL="1161142" indent="-290285" algn="l" defTabSz="1451427" rtl="0" eaLnBrk="1" latinLnBrk="0" hangingPunct="1">
        <a:spcBef>
          <a:spcPct val="20000"/>
        </a:spcBef>
        <a:buClr>
          <a:schemeClr val="accent1"/>
        </a:buClr>
        <a:buSzPct val="90000"/>
        <a:buFont typeface="Wingdings" pitchFamily="2" charset="2"/>
        <a:buChar char="§"/>
        <a:defRPr sz="2900" kern="1200" spc="0">
          <a:solidFill>
            <a:schemeClr val="tx1"/>
          </a:solidFill>
          <a:latin typeface="Calibri" pitchFamily="34" charset="0"/>
          <a:ea typeface="Tahoma" pitchFamily="34" charset="0"/>
          <a:cs typeface="Calibri" pitchFamily="34" charset="0"/>
        </a:defRPr>
      </a:lvl3pPr>
      <a:lvl4pPr marL="1596570" indent="-290285" algn="l" defTabSz="1451427" rtl="0" eaLnBrk="1" latinLnBrk="0" hangingPunct="1">
        <a:spcBef>
          <a:spcPct val="20000"/>
        </a:spcBef>
        <a:buClr>
          <a:schemeClr val="accent1"/>
        </a:buClr>
        <a:buFont typeface="Wingdings" pitchFamily="2" charset="2"/>
        <a:buChar char="§"/>
        <a:defRPr sz="2500" kern="1200" spc="0">
          <a:solidFill>
            <a:schemeClr val="tx1"/>
          </a:solidFill>
          <a:latin typeface="Calibri" pitchFamily="34" charset="0"/>
          <a:ea typeface="Tahoma" pitchFamily="34" charset="0"/>
          <a:cs typeface="Calibri" pitchFamily="34" charset="0"/>
        </a:defRPr>
      </a:lvl4pPr>
      <a:lvl5pPr marL="1886855" indent="-217714" algn="l" defTabSz="1451427" rtl="0" eaLnBrk="1" latinLnBrk="0" hangingPunct="1">
        <a:spcBef>
          <a:spcPct val="20000"/>
        </a:spcBef>
        <a:buClr>
          <a:schemeClr val="accent1"/>
        </a:buClr>
        <a:buSzPct val="100000"/>
        <a:buFont typeface="Wingdings" pitchFamily="2" charset="2"/>
        <a:buChar char="§"/>
        <a:defRPr sz="2200" kern="1200" spc="0" baseline="0">
          <a:solidFill>
            <a:schemeClr val="tx1"/>
          </a:solidFill>
          <a:latin typeface="Calibri" pitchFamily="34" charset="0"/>
          <a:ea typeface="Tahoma" pitchFamily="34" charset="0"/>
          <a:cs typeface="Calibri" pitchFamily="34" charset="0"/>
        </a:defRPr>
      </a:lvl5pPr>
      <a:lvl6pPr marL="2177141" indent="-290285" algn="l" defTabSz="1451427"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6pPr>
      <a:lvl7pPr marL="2467426" indent="-290285" algn="l" defTabSz="1451427"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7pPr>
      <a:lvl8pPr marL="2757712" indent="-290285" algn="l" defTabSz="1451427"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8pPr>
      <a:lvl9pPr marL="3047997" indent="-290285" algn="l" defTabSz="1451427"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9pPr>
    </p:bodyStyle>
    <p:otherStyle>
      <a:defPPr>
        <a:defRPr lang="en-US"/>
      </a:defPPr>
      <a:lvl1pPr marL="0" algn="l" defTabSz="1451427" rtl="0" eaLnBrk="1" latinLnBrk="0" hangingPunct="1">
        <a:defRPr sz="2900" kern="1200">
          <a:solidFill>
            <a:schemeClr val="tx1"/>
          </a:solidFill>
          <a:latin typeface="+mn-lt"/>
          <a:ea typeface="+mn-ea"/>
          <a:cs typeface="+mn-cs"/>
        </a:defRPr>
      </a:lvl1pPr>
      <a:lvl2pPr marL="725714" algn="l" defTabSz="1451427" rtl="0" eaLnBrk="1" latinLnBrk="0" hangingPunct="1">
        <a:defRPr sz="2900" kern="1200">
          <a:solidFill>
            <a:schemeClr val="tx1"/>
          </a:solidFill>
          <a:latin typeface="+mn-lt"/>
          <a:ea typeface="+mn-ea"/>
          <a:cs typeface="+mn-cs"/>
        </a:defRPr>
      </a:lvl2pPr>
      <a:lvl3pPr marL="1451427" algn="l" defTabSz="1451427" rtl="0" eaLnBrk="1" latinLnBrk="0" hangingPunct="1">
        <a:defRPr sz="2900" kern="1200">
          <a:solidFill>
            <a:schemeClr val="tx1"/>
          </a:solidFill>
          <a:latin typeface="+mn-lt"/>
          <a:ea typeface="+mn-ea"/>
          <a:cs typeface="+mn-cs"/>
        </a:defRPr>
      </a:lvl3pPr>
      <a:lvl4pPr marL="2177141" algn="l" defTabSz="1451427" rtl="0" eaLnBrk="1" latinLnBrk="0" hangingPunct="1">
        <a:defRPr sz="2900" kern="1200">
          <a:solidFill>
            <a:schemeClr val="tx1"/>
          </a:solidFill>
          <a:latin typeface="+mn-lt"/>
          <a:ea typeface="+mn-ea"/>
          <a:cs typeface="+mn-cs"/>
        </a:defRPr>
      </a:lvl4pPr>
      <a:lvl5pPr marL="2902854" algn="l" defTabSz="1451427" rtl="0" eaLnBrk="1" latinLnBrk="0" hangingPunct="1">
        <a:defRPr sz="2900" kern="1200">
          <a:solidFill>
            <a:schemeClr val="tx1"/>
          </a:solidFill>
          <a:latin typeface="+mn-lt"/>
          <a:ea typeface="+mn-ea"/>
          <a:cs typeface="+mn-cs"/>
        </a:defRPr>
      </a:lvl5pPr>
      <a:lvl6pPr marL="3628568" algn="l" defTabSz="1451427" rtl="0" eaLnBrk="1" latinLnBrk="0" hangingPunct="1">
        <a:defRPr sz="2900" kern="1200">
          <a:solidFill>
            <a:schemeClr val="tx1"/>
          </a:solidFill>
          <a:latin typeface="+mn-lt"/>
          <a:ea typeface="+mn-ea"/>
          <a:cs typeface="+mn-cs"/>
        </a:defRPr>
      </a:lvl6pPr>
      <a:lvl7pPr marL="4354281" algn="l" defTabSz="1451427" rtl="0" eaLnBrk="1" latinLnBrk="0" hangingPunct="1">
        <a:defRPr sz="2900" kern="1200">
          <a:solidFill>
            <a:schemeClr val="tx1"/>
          </a:solidFill>
          <a:latin typeface="+mn-lt"/>
          <a:ea typeface="+mn-ea"/>
          <a:cs typeface="+mn-cs"/>
        </a:defRPr>
      </a:lvl7pPr>
      <a:lvl8pPr marL="5079995" algn="l" defTabSz="1451427" rtl="0" eaLnBrk="1" latinLnBrk="0" hangingPunct="1">
        <a:defRPr sz="2900" kern="1200">
          <a:solidFill>
            <a:schemeClr val="tx1"/>
          </a:solidFill>
          <a:latin typeface="+mn-lt"/>
          <a:ea typeface="+mn-ea"/>
          <a:cs typeface="+mn-cs"/>
        </a:defRPr>
      </a:lvl8pPr>
      <a:lvl9pPr marL="5805708" algn="l" defTabSz="145142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wm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30.xml"/><Relationship Id="rId6" Type="http://schemas.openxmlformats.org/officeDocument/2006/relationships/image" Target="../media/image32.jpeg"/><Relationship Id="rId11" Type="http://schemas.openxmlformats.org/officeDocument/2006/relationships/image" Target="../media/image26.png"/><Relationship Id="rId5" Type="http://schemas.openxmlformats.org/officeDocument/2006/relationships/image" Target="../media/image31.jpeg"/><Relationship Id="rId10" Type="http://schemas.openxmlformats.org/officeDocument/2006/relationships/image" Target="../media/image25.png"/><Relationship Id="rId4" Type="http://schemas.openxmlformats.org/officeDocument/2006/relationships/image" Target="../media/image30.jpe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7.jpeg"/><Relationship Id="rId7" Type="http://schemas.openxmlformats.org/officeDocument/2006/relationships/image" Target="../media/image8.jpe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9.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ous-titre 4"/>
          <p:cNvSpPr txBox="1">
            <a:spLocks/>
          </p:cNvSpPr>
          <p:nvPr/>
        </p:nvSpPr>
        <p:spPr bwMode="auto">
          <a:xfrm>
            <a:off x="4451648" y="5872087"/>
            <a:ext cx="10229074" cy="647701"/>
          </a:xfrm>
          <a:prstGeom prst="rect">
            <a:avLst/>
          </a:prstGeom>
          <a:noFill/>
          <a:ln w="9525">
            <a:noFill/>
            <a:miter lim="800000"/>
            <a:headEnd/>
            <a:tailEnd/>
          </a:ln>
        </p:spPr>
        <p:txBody>
          <a:bodyPr lIns="145143" tIns="72571" rIns="145143" bIns="72571"/>
          <a:lstStyle/>
          <a:p>
            <a:pPr defTabSz="914393"/>
            <a:r>
              <a:rPr lang="fr-FR" dirty="0">
                <a:solidFill>
                  <a:srgbClr val="262626"/>
                </a:solidFill>
                <a:latin typeface="Verdana" panose="020B0604030504040204" pitchFamily="34" charset="0"/>
                <a:ea typeface="Verdana" panose="020B0604030504040204" pitchFamily="34" charset="0"/>
                <a:cs typeface="Verdana" panose="020B0604030504040204" pitchFamily="34" charset="0"/>
              </a:rPr>
              <a:t>03/2015-03/2017</a:t>
            </a:r>
          </a:p>
        </p:txBody>
      </p:sp>
      <p:pic>
        <p:nvPicPr>
          <p:cNvPr id="1030" name="Picture 6" descr="logoA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9" y="2703737"/>
            <a:ext cx="2915962" cy="2648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8"/>
          <p:cNvSpPr txBox="1">
            <a:spLocks noChangeArrowheads="1"/>
          </p:cNvSpPr>
          <p:nvPr/>
        </p:nvSpPr>
        <p:spPr bwMode="auto">
          <a:xfrm>
            <a:off x="4586810" y="3351807"/>
            <a:ext cx="9945958" cy="1728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just" defTabSz="914393"/>
            <a:r>
              <a:rPr lang="fr-FR" altLang="fr-FR" dirty="0">
                <a:solidFill>
                  <a:srgbClr val="002060"/>
                </a:solidFill>
                <a:latin typeface="Verdana" panose="020B0604030504040204" pitchFamily="34" charset="0"/>
                <a:ea typeface="Verdana" panose="020B0604030504040204" pitchFamily="34" charset="0"/>
                <a:cs typeface="Verdana" panose="020B0604030504040204" pitchFamily="34" charset="0"/>
              </a:rPr>
              <a:t>Evaluation et valorisation des compétences non formelles, acquises par les jeunes dans un projet de mobilité internationale, au service de l’insertion socio-professionnelle</a:t>
            </a:r>
          </a:p>
        </p:txBody>
      </p:sp>
      <p:sp>
        <p:nvSpPr>
          <p:cNvPr id="3" name="Ellipse 2"/>
          <p:cNvSpPr/>
          <p:nvPr/>
        </p:nvSpPr>
        <p:spPr>
          <a:xfrm>
            <a:off x="12722641" y="759520"/>
            <a:ext cx="2517359" cy="20882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pPr algn="r">
              <a:defRPr/>
            </a:pPr>
            <a:fld id="{19DF8857-F8AB-4E87-A3D4-33D444530FFB}" type="slidenum">
              <a:rPr lang="fr-FR" smtClean="0"/>
              <a:pPr algn="r">
                <a:defRPr/>
              </a:pPr>
              <a:t>1</a:t>
            </a:fld>
            <a:endParaRPr lang="fr-FR" dirty="0"/>
          </a:p>
        </p:txBody>
      </p:sp>
      <p:sp>
        <p:nvSpPr>
          <p:cNvPr id="11"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09" y="804357"/>
            <a:ext cx="4894509" cy="1131444"/>
          </a:xfrm>
          <a:prstGeom prst="rect">
            <a:avLst/>
          </a:prstGeom>
          <a:noFill/>
          <a:ln w="9525">
            <a:noFill/>
            <a:miter lim="800000"/>
            <a:headEnd/>
            <a:tailEnd/>
          </a:ln>
        </p:spPr>
        <p:txBody>
          <a:bodyPr wrap="none" lIns="145143" tIns="72571" rIns="145143" bIns="72571" anchor="ctr">
            <a:spAutoFit/>
          </a:bodyPr>
          <a:lstStyle/>
          <a:p>
            <a:pPr defTabSz="1451414" fontAlgn="auto">
              <a:spcBef>
                <a:spcPts val="0"/>
              </a:spcBef>
              <a:spcAft>
                <a:spcPts val="0"/>
              </a:spcAft>
            </a:pPr>
            <a:r>
              <a:rPr lang="fr-FR" sz="3200" dirty="0" err="1">
                <a:solidFill>
                  <a:srgbClr val="162A83"/>
                </a:solidFill>
                <a:latin typeface="Verdana" pitchFamily="34" charset="0"/>
                <a:cs typeface="+mn-cs"/>
              </a:rPr>
              <a:t>Fakten</a:t>
            </a:r>
            <a:r>
              <a:rPr lang="fr-FR" sz="3200" dirty="0">
                <a:solidFill>
                  <a:srgbClr val="162A83"/>
                </a:solidFill>
                <a:latin typeface="Verdana" pitchFamily="34" charset="0"/>
                <a:cs typeface="+mn-cs"/>
              </a:rPr>
              <a:t> </a:t>
            </a:r>
            <a:r>
              <a:rPr lang="fr-FR" sz="3200" dirty="0" err="1">
                <a:solidFill>
                  <a:srgbClr val="162A83"/>
                </a:solidFill>
                <a:latin typeface="Verdana" pitchFamily="34" charset="0"/>
                <a:cs typeface="+mn-cs"/>
              </a:rPr>
              <a:t>über</a:t>
            </a:r>
            <a:r>
              <a:rPr lang="fr-FR" sz="3200" dirty="0">
                <a:solidFill>
                  <a:srgbClr val="162A83"/>
                </a:solidFill>
                <a:latin typeface="Verdana" pitchFamily="34" charset="0"/>
                <a:cs typeface="+mn-cs"/>
              </a:rPr>
              <a:t> </a:t>
            </a:r>
            <a:r>
              <a:rPr lang="fr-FR" sz="3200" dirty="0" err="1">
                <a:solidFill>
                  <a:srgbClr val="162A83"/>
                </a:solidFill>
                <a:latin typeface="Verdana" pitchFamily="34" charset="0"/>
                <a:cs typeface="+mn-cs"/>
              </a:rPr>
              <a:t>das</a:t>
            </a:r>
            <a:r>
              <a:rPr lang="fr-FR" sz="3200" dirty="0">
                <a:solidFill>
                  <a:srgbClr val="162A83"/>
                </a:solidFill>
                <a:latin typeface="Verdana" pitchFamily="34" charset="0"/>
                <a:cs typeface="+mn-cs"/>
              </a:rPr>
              <a:t> DFJW</a:t>
            </a:r>
          </a:p>
          <a:p>
            <a:pPr defTabSz="1451414" fontAlgn="auto">
              <a:spcBef>
                <a:spcPts val="0"/>
              </a:spcBef>
              <a:spcAft>
                <a:spcPts val="0"/>
              </a:spcAft>
            </a:pPr>
            <a:r>
              <a:rPr lang="fr-FR" sz="3200" dirty="0">
                <a:solidFill>
                  <a:srgbClr val="009EE0"/>
                </a:solidFill>
                <a:latin typeface="Verdana" pitchFamily="34" charset="0"/>
                <a:cs typeface="+mn-cs"/>
              </a:rPr>
              <a:t>Des faits sur l’OFAJ</a:t>
            </a:r>
          </a:p>
        </p:txBody>
      </p:sp>
      <p:sp>
        <p:nvSpPr>
          <p:cNvPr id="17410" name="Sous-titre 2"/>
          <p:cNvSpPr txBox="1">
            <a:spLocks/>
          </p:cNvSpPr>
          <p:nvPr/>
        </p:nvSpPr>
        <p:spPr bwMode="auto">
          <a:xfrm>
            <a:off x="600609" y="9560498"/>
            <a:ext cx="6419328" cy="320036"/>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a:p>
            <a:pPr defTabSz="1451414" fontAlgn="auto">
              <a:spcBef>
                <a:spcPct val="20000"/>
              </a:spcBef>
              <a:spcAft>
                <a:spcPts val="0"/>
              </a:spcAft>
            </a:pPr>
            <a:endParaRPr lang="fr-FR" sz="1400" dirty="0">
              <a:solidFill>
                <a:srgbClr val="162A83"/>
              </a:solidFill>
              <a:latin typeface="Verdana" pitchFamily="34" charset="0"/>
              <a:cs typeface="+mn-cs"/>
            </a:endParaRPr>
          </a:p>
        </p:txBody>
      </p:sp>
      <p:pic>
        <p:nvPicPr>
          <p:cNvPr id="17411" name="Bild 5" descr="DFJW_CO.wmf"/>
          <p:cNvPicPr>
            <a:picLocks noChangeAspect="1"/>
          </p:cNvPicPr>
          <p:nvPr/>
        </p:nvPicPr>
        <p:blipFill>
          <a:blip r:embed="rId2" cstate="print"/>
          <a:srcRect/>
          <a:stretch>
            <a:fillRect/>
          </a:stretch>
        </p:blipFill>
        <p:spPr bwMode="auto">
          <a:xfrm>
            <a:off x="12827002" y="790222"/>
            <a:ext cx="1656292" cy="943093"/>
          </a:xfrm>
          <a:prstGeom prst="rect">
            <a:avLst/>
          </a:prstGeom>
          <a:noFill/>
          <a:ln w="9525">
            <a:noFill/>
            <a:miter lim="800000"/>
            <a:headEnd/>
            <a:tailEnd/>
          </a:ln>
        </p:spPr>
      </p:pic>
      <p:sp>
        <p:nvSpPr>
          <p:cNvPr id="5" name="Rechteck 4"/>
          <p:cNvSpPr/>
          <p:nvPr/>
        </p:nvSpPr>
        <p:spPr>
          <a:xfrm>
            <a:off x="1522562" y="2180991"/>
            <a:ext cx="12481387" cy="7456253"/>
          </a:xfrm>
          <a:prstGeom prst="rect">
            <a:avLst/>
          </a:prstGeom>
        </p:spPr>
        <p:txBody>
          <a:bodyPr wrap="square" lIns="145143" tIns="72571" rIns="145143" bIns="72571">
            <a:spAutoFit/>
          </a:bodyPr>
          <a:lstStyle/>
          <a:p>
            <a:pPr marL="279703" lvl="1" indent="-279703" defTabSz="1451414" fontAlgn="auto">
              <a:spcBef>
                <a:spcPts val="0"/>
              </a:spcBef>
              <a:spcAft>
                <a:spcPts val="0"/>
              </a:spcAft>
              <a:tabLst>
                <a:tab pos="279703" algn="l"/>
              </a:tabLst>
            </a:pPr>
            <a:r>
              <a:rPr lang="fr-FR"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Internationale</a:t>
            </a: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Organisation</a:t>
            </a: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für</a:t>
            </a: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deutsch-französischen</a:t>
            </a: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Jugendaustausch</a:t>
            </a:r>
            <a:r>
              <a:rPr lang="en-US" sz="2200" dirty="0">
                <a:solidFill>
                  <a:srgbClr val="162A83"/>
                </a:solidFill>
                <a:latin typeface="Verdana" pitchFamily="34" charset="0"/>
                <a:cs typeface="+mn-cs"/>
              </a:rPr>
              <a:t> </a:t>
            </a:r>
          </a:p>
          <a:p>
            <a:pPr marL="279703" lvl="1" indent="-279703" defTabSz="1451414" fontAlgn="auto">
              <a:spcBef>
                <a:spcPts val="0"/>
              </a:spcBef>
              <a:spcAft>
                <a:spcPts val="0"/>
              </a:spcAft>
              <a:tabLst>
                <a:tab pos="279703" algn="l"/>
              </a:tabLst>
            </a:pPr>
            <a:r>
              <a:rPr lang="en-US" sz="2200" dirty="0">
                <a:solidFill>
                  <a:srgbClr val="162A83"/>
                </a:solidFill>
                <a:latin typeface="Verdana" pitchFamily="34" charset="0"/>
                <a:cs typeface="+mn-cs"/>
              </a:rPr>
              <a:t>   </a:t>
            </a:r>
            <a:r>
              <a:rPr lang="en-US" sz="2200" dirty="0" err="1">
                <a:solidFill>
                  <a:srgbClr val="009EE0"/>
                </a:solidFill>
                <a:latin typeface="Verdana" pitchFamily="34" charset="0"/>
                <a:cs typeface="+mn-cs"/>
              </a:rPr>
              <a:t>Organisation</a:t>
            </a:r>
            <a:r>
              <a:rPr lang="en-US" sz="2200" dirty="0">
                <a:solidFill>
                  <a:srgbClr val="009EE0"/>
                </a:solidFill>
                <a:latin typeface="Verdana" pitchFamily="34" charset="0"/>
                <a:cs typeface="+mn-cs"/>
              </a:rPr>
              <a:t> </a:t>
            </a:r>
            <a:r>
              <a:rPr lang="en-US" sz="2200" dirty="0" err="1">
                <a:solidFill>
                  <a:srgbClr val="009EE0"/>
                </a:solidFill>
                <a:latin typeface="Verdana" pitchFamily="34" charset="0"/>
                <a:cs typeface="+mn-cs"/>
              </a:rPr>
              <a:t>internationale</a:t>
            </a:r>
            <a:r>
              <a:rPr lang="en-US" sz="2200" dirty="0">
                <a:solidFill>
                  <a:srgbClr val="009EE0"/>
                </a:solidFill>
                <a:latin typeface="Verdana" pitchFamily="34" charset="0"/>
                <a:cs typeface="+mn-cs"/>
              </a:rPr>
              <a:t> pour les </a:t>
            </a:r>
            <a:r>
              <a:rPr lang="en-US" sz="2200" dirty="0" err="1">
                <a:solidFill>
                  <a:srgbClr val="009EE0"/>
                </a:solidFill>
                <a:latin typeface="Verdana" pitchFamily="34" charset="0"/>
                <a:cs typeface="+mn-cs"/>
              </a:rPr>
              <a:t>échanges</a:t>
            </a:r>
            <a:r>
              <a:rPr lang="en-US" sz="2200" dirty="0">
                <a:solidFill>
                  <a:srgbClr val="009EE0"/>
                </a:solidFill>
                <a:latin typeface="Verdana" pitchFamily="34" charset="0"/>
                <a:cs typeface="+mn-cs"/>
              </a:rPr>
              <a:t> de </a:t>
            </a:r>
            <a:r>
              <a:rPr lang="en-US" sz="2200" dirty="0" err="1">
                <a:solidFill>
                  <a:srgbClr val="009EE0"/>
                </a:solidFill>
                <a:latin typeface="Verdana" pitchFamily="34" charset="0"/>
                <a:cs typeface="+mn-cs"/>
              </a:rPr>
              <a:t>jeunes</a:t>
            </a:r>
            <a:r>
              <a:rPr lang="en-US" sz="2200" dirty="0">
                <a:solidFill>
                  <a:srgbClr val="009EE0"/>
                </a:solidFill>
                <a:latin typeface="Verdana" pitchFamily="34" charset="0"/>
                <a:cs typeface="+mn-cs"/>
              </a:rPr>
              <a:t> </a:t>
            </a:r>
            <a:r>
              <a:rPr lang="en-US" sz="2200" dirty="0" err="1">
                <a:solidFill>
                  <a:srgbClr val="009EE0"/>
                </a:solidFill>
                <a:latin typeface="Verdana" pitchFamily="34" charset="0"/>
                <a:cs typeface="+mn-cs"/>
              </a:rPr>
              <a:t>franco-allemands</a:t>
            </a:r>
            <a:endParaRPr lang="en-US" sz="2200" dirty="0">
              <a:solidFill>
                <a:srgbClr val="009EE0"/>
              </a:solidFill>
              <a:latin typeface="Verdana" pitchFamily="34" charset="0"/>
              <a:cs typeface="+mn-cs"/>
            </a:endParaRPr>
          </a:p>
          <a:p>
            <a:pPr marL="279703" lvl="1" indent="-279703" defTabSz="1451414" fontAlgn="auto">
              <a:spcBef>
                <a:spcPts val="0"/>
              </a:spcBef>
              <a:spcAft>
                <a:spcPts val="0"/>
              </a:spcAft>
              <a:tabLst>
                <a:tab pos="279703" algn="l"/>
              </a:tabLst>
            </a:pPr>
            <a:endParaRPr lang="en-US" sz="2200" dirty="0">
              <a:solidFill>
                <a:srgbClr val="009EE0"/>
              </a:solidFill>
              <a:latin typeface="Verdana" pitchFamily="34" charset="0"/>
              <a:cs typeface="+mn-cs"/>
            </a:endParaRPr>
          </a:p>
          <a:p>
            <a:pPr marL="279703" lvl="1" indent="-279703" defTabSz="1451414" fontAlgn="auto">
              <a:spcBef>
                <a:spcPts val="0"/>
              </a:spcBef>
              <a:spcAft>
                <a:spcPts val="0"/>
              </a:spcAft>
              <a:tabLst>
                <a:tab pos="279703" algn="l"/>
              </a:tabLst>
            </a:pP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Generalsekretäre</a:t>
            </a:r>
            <a:r>
              <a:rPr lang="en-US" sz="2200" dirty="0">
                <a:solidFill>
                  <a:srgbClr val="162A83"/>
                </a:solidFill>
                <a:latin typeface="Verdana" pitchFamily="34" charset="0"/>
                <a:cs typeface="+mn-cs"/>
              </a:rPr>
              <a:t>: Dr. Markus </a:t>
            </a:r>
            <a:r>
              <a:rPr lang="en-US" sz="2200" dirty="0" err="1">
                <a:solidFill>
                  <a:srgbClr val="162A83"/>
                </a:solidFill>
                <a:latin typeface="Verdana" pitchFamily="34" charset="0"/>
                <a:cs typeface="+mn-cs"/>
              </a:rPr>
              <a:t>Ingenalth</a:t>
            </a:r>
            <a:r>
              <a:rPr lang="en-US" sz="2200" dirty="0">
                <a:solidFill>
                  <a:srgbClr val="162A83"/>
                </a:solidFill>
                <a:latin typeface="Verdana" pitchFamily="34" charset="0"/>
                <a:cs typeface="+mn-cs"/>
              </a:rPr>
              <a:t> und </a:t>
            </a:r>
            <a:r>
              <a:rPr lang="en-US" sz="2200" dirty="0" err="1">
                <a:solidFill>
                  <a:srgbClr val="162A83"/>
                </a:solidFill>
                <a:latin typeface="Verdana" pitchFamily="34" charset="0"/>
                <a:cs typeface="+mn-cs"/>
              </a:rPr>
              <a:t>Béatrice</a:t>
            </a:r>
            <a:r>
              <a:rPr lang="en-US" sz="2200" dirty="0">
                <a:solidFill>
                  <a:srgbClr val="162A83"/>
                </a:solidFill>
                <a:latin typeface="Verdana" pitchFamily="34" charset="0"/>
                <a:cs typeface="+mn-cs"/>
              </a:rPr>
              <a:t> Angrand</a:t>
            </a:r>
          </a:p>
          <a:p>
            <a:pPr marL="279703" lvl="1" indent="-279703" defTabSz="1451414" fontAlgn="auto">
              <a:spcBef>
                <a:spcPts val="0"/>
              </a:spcBef>
              <a:spcAft>
                <a:spcPts val="0"/>
              </a:spcAft>
              <a:tabLst>
                <a:tab pos="279703" algn="l"/>
              </a:tabLst>
            </a:pPr>
            <a:r>
              <a:rPr lang="en-US" sz="2200" dirty="0">
                <a:solidFill>
                  <a:srgbClr val="162A83"/>
                </a:solidFill>
                <a:latin typeface="Verdana" pitchFamily="34" charset="0"/>
                <a:cs typeface="+mn-cs"/>
              </a:rPr>
              <a:t>	</a:t>
            </a:r>
            <a:r>
              <a:rPr lang="en-US" sz="2200" dirty="0" err="1">
                <a:solidFill>
                  <a:srgbClr val="009EE0"/>
                </a:solidFill>
                <a:latin typeface="Verdana" pitchFamily="34" charset="0"/>
                <a:cs typeface="+mn-cs"/>
              </a:rPr>
              <a:t>Secrétaires</a:t>
            </a:r>
            <a:r>
              <a:rPr lang="en-US" sz="2200" dirty="0">
                <a:solidFill>
                  <a:srgbClr val="009EE0"/>
                </a:solidFill>
                <a:latin typeface="Verdana" pitchFamily="34" charset="0"/>
                <a:cs typeface="+mn-cs"/>
              </a:rPr>
              <a:t> </a:t>
            </a:r>
            <a:r>
              <a:rPr lang="en-US" sz="2200" dirty="0" err="1">
                <a:solidFill>
                  <a:srgbClr val="009EE0"/>
                </a:solidFill>
                <a:latin typeface="Verdana" pitchFamily="34" charset="0"/>
                <a:cs typeface="+mn-cs"/>
              </a:rPr>
              <a:t>généraux</a:t>
            </a:r>
            <a:r>
              <a:rPr lang="en-US" sz="2200" dirty="0">
                <a:solidFill>
                  <a:srgbClr val="009EE0"/>
                </a:solidFill>
                <a:latin typeface="Verdana" pitchFamily="34" charset="0"/>
                <a:cs typeface="+mn-cs"/>
              </a:rPr>
              <a:t>: </a:t>
            </a:r>
            <a:r>
              <a:rPr lang="en-US" sz="2200" dirty="0" err="1">
                <a:solidFill>
                  <a:srgbClr val="009EE0"/>
                </a:solidFill>
                <a:latin typeface="Verdana" pitchFamily="34" charset="0"/>
                <a:cs typeface="+mn-cs"/>
              </a:rPr>
              <a:t>Béatrice</a:t>
            </a:r>
            <a:r>
              <a:rPr lang="en-US" sz="2200" dirty="0">
                <a:solidFill>
                  <a:srgbClr val="009EE0"/>
                </a:solidFill>
                <a:latin typeface="Verdana" pitchFamily="34" charset="0"/>
                <a:cs typeface="+mn-cs"/>
              </a:rPr>
              <a:t> Angrand et Markus Ingenlath</a:t>
            </a:r>
          </a:p>
          <a:p>
            <a:pPr marL="279703" lvl="1" indent="-279703" defTabSz="1451414" fontAlgn="auto">
              <a:spcBef>
                <a:spcPts val="2857"/>
              </a:spcBef>
              <a:spcAft>
                <a:spcPts val="0"/>
              </a:spcAft>
              <a:tabLst>
                <a:tab pos="279703" algn="l"/>
              </a:tabLst>
            </a:pPr>
            <a:r>
              <a:rPr lang="en-US" sz="2200" dirty="0">
                <a:solidFill>
                  <a:srgbClr val="162A83"/>
                </a:solidFill>
                <a:latin typeface="Verdana" pitchFamily="34" charset="0"/>
                <a:cs typeface="+mn-cs"/>
              </a:rPr>
              <a:t> • </a:t>
            </a:r>
            <a:r>
              <a:rPr lang="en-US" sz="2200" dirty="0" err="1">
                <a:solidFill>
                  <a:srgbClr val="162A83"/>
                </a:solidFill>
                <a:latin typeface="Verdana" pitchFamily="34" charset="0"/>
                <a:cs typeface="+mn-cs"/>
              </a:rPr>
              <a:t>Hauptsitz</a:t>
            </a:r>
            <a:r>
              <a:rPr lang="en-US" sz="2200" dirty="0">
                <a:solidFill>
                  <a:srgbClr val="162A83"/>
                </a:solidFill>
                <a:latin typeface="Verdana" pitchFamily="34" charset="0"/>
                <a:cs typeface="+mn-cs"/>
              </a:rPr>
              <a:t> in Paris, 1 </a:t>
            </a:r>
            <a:r>
              <a:rPr lang="en-US" sz="2200" dirty="0" err="1">
                <a:solidFill>
                  <a:srgbClr val="162A83"/>
                </a:solidFill>
                <a:latin typeface="Verdana" pitchFamily="34" charset="0"/>
                <a:cs typeface="+mn-cs"/>
              </a:rPr>
              <a:t>Büro</a:t>
            </a:r>
            <a:r>
              <a:rPr lang="en-US" sz="2200" dirty="0">
                <a:solidFill>
                  <a:srgbClr val="162A83"/>
                </a:solidFill>
                <a:latin typeface="Verdana" pitchFamily="34" charset="0"/>
                <a:cs typeface="+mn-cs"/>
              </a:rPr>
              <a:t> in Berlin und 1 </a:t>
            </a:r>
            <a:r>
              <a:rPr lang="en-US" sz="2200" dirty="0" err="1">
                <a:solidFill>
                  <a:srgbClr val="162A83"/>
                </a:solidFill>
                <a:latin typeface="Verdana" pitchFamily="34" charset="0"/>
                <a:cs typeface="+mn-cs"/>
              </a:rPr>
              <a:t>Nebenstelle</a:t>
            </a:r>
            <a:r>
              <a:rPr lang="en-US" sz="2200" dirty="0">
                <a:solidFill>
                  <a:srgbClr val="162A83"/>
                </a:solidFill>
                <a:latin typeface="Verdana" pitchFamily="34" charset="0"/>
                <a:cs typeface="+mn-cs"/>
              </a:rPr>
              <a:t> in </a:t>
            </a:r>
            <a:r>
              <a:rPr lang="en-US" sz="2200" dirty="0" err="1">
                <a:solidFill>
                  <a:srgbClr val="162A83"/>
                </a:solidFill>
                <a:latin typeface="Verdana" pitchFamily="34" charset="0"/>
                <a:cs typeface="+mn-cs"/>
              </a:rPr>
              <a:t>Saarbrücken</a:t>
            </a:r>
            <a:r>
              <a:rPr lang="en-US" sz="2200" dirty="0">
                <a:solidFill>
                  <a:srgbClr val="162A83"/>
                </a:solidFill>
                <a:latin typeface="Verdana" pitchFamily="34" charset="0"/>
                <a:cs typeface="+mn-cs"/>
              </a:rPr>
              <a:t>               </a:t>
            </a:r>
            <a:r>
              <a:rPr lang="en-US" sz="2200" dirty="0" err="1">
                <a:solidFill>
                  <a:srgbClr val="009EE0"/>
                </a:solidFill>
                <a:latin typeface="Verdana" pitchFamily="34" charset="0"/>
                <a:cs typeface="+mn-cs"/>
              </a:rPr>
              <a:t>Siège</a:t>
            </a:r>
            <a:r>
              <a:rPr lang="en-US" sz="2200" dirty="0">
                <a:solidFill>
                  <a:srgbClr val="009EE0"/>
                </a:solidFill>
                <a:latin typeface="Verdana" pitchFamily="34" charset="0"/>
                <a:cs typeface="+mn-cs"/>
              </a:rPr>
              <a:t> principal à Paris, 1 bureau à Berlin et 1 </a:t>
            </a:r>
            <a:r>
              <a:rPr lang="en-US" sz="2200" dirty="0" err="1">
                <a:solidFill>
                  <a:srgbClr val="009EE0"/>
                </a:solidFill>
                <a:latin typeface="Verdana" pitchFamily="34" charset="0"/>
                <a:cs typeface="+mn-cs"/>
              </a:rPr>
              <a:t>antenne</a:t>
            </a:r>
            <a:r>
              <a:rPr lang="en-US" sz="2200" dirty="0">
                <a:solidFill>
                  <a:srgbClr val="009EE0"/>
                </a:solidFill>
                <a:latin typeface="Verdana" pitchFamily="34" charset="0"/>
                <a:cs typeface="+mn-cs"/>
              </a:rPr>
              <a:t> à </a:t>
            </a:r>
            <a:r>
              <a:rPr lang="en-US" sz="2200" dirty="0" err="1" smtClean="0">
                <a:solidFill>
                  <a:srgbClr val="009EE0"/>
                </a:solidFill>
                <a:latin typeface="Verdana" pitchFamily="34" charset="0"/>
                <a:cs typeface="+mn-cs"/>
              </a:rPr>
              <a:t>Saarebruck</a:t>
            </a:r>
            <a:endParaRPr lang="en-US" sz="2200" dirty="0" smtClean="0">
              <a:solidFill>
                <a:srgbClr val="009EE0"/>
              </a:solidFill>
              <a:latin typeface="Verdana" pitchFamily="34" charset="0"/>
              <a:cs typeface="+mn-cs"/>
            </a:endParaRPr>
          </a:p>
          <a:p>
            <a:pPr marL="279703" lvl="1" indent="-279703" defTabSz="1451414" fontAlgn="auto">
              <a:spcBef>
                <a:spcPts val="2857"/>
              </a:spcBef>
              <a:spcAft>
                <a:spcPts val="0"/>
              </a:spcAft>
              <a:tabLst>
                <a:tab pos="279703" algn="l"/>
              </a:tabLst>
            </a:pPr>
            <a:r>
              <a:rPr lang="en-US" sz="2200" dirty="0" smtClean="0">
                <a:solidFill>
                  <a:srgbClr val="162A83"/>
                </a:solidFill>
                <a:latin typeface="Verdana" pitchFamily="34" charset="0"/>
                <a:cs typeface="+mn-cs"/>
              </a:rPr>
              <a:t>•</a:t>
            </a:r>
            <a:r>
              <a:rPr lang="en-US" sz="2200" dirty="0">
                <a:solidFill>
                  <a:srgbClr val="162A83"/>
                </a:solidFill>
                <a:latin typeface="Verdana" pitchFamily="34" charset="0"/>
                <a:cs typeface="+mn-cs"/>
              </a:rPr>
              <a:t>	70 </a:t>
            </a:r>
            <a:r>
              <a:rPr lang="en-US" sz="2200" dirty="0" err="1">
                <a:solidFill>
                  <a:srgbClr val="162A83"/>
                </a:solidFill>
                <a:latin typeface="Verdana" pitchFamily="34" charset="0"/>
                <a:cs typeface="+mn-cs"/>
              </a:rPr>
              <a:t>Angestellte</a:t>
            </a:r>
            <a:r>
              <a:rPr lang="en-US" sz="2200" dirty="0">
                <a:solidFill>
                  <a:srgbClr val="162A83"/>
                </a:solidFill>
                <a:latin typeface="Verdana" pitchFamily="34" charset="0"/>
                <a:cs typeface="+mn-cs"/>
              </a:rPr>
              <a:t> in </a:t>
            </a:r>
            <a:r>
              <a:rPr lang="en-US" sz="2200" dirty="0" err="1">
                <a:solidFill>
                  <a:srgbClr val="162A83"/>
                </a:solidFill>
                <a:latin typeface="Verdana" pitchFamily="34" charset="0"/>
                <a:cs typeface="+mn-cs"/>
              </a:rPr>
              <a:t>binationalen</a:t>
            </a:r>
            <a:r>
              <a:rPr lang="en-US" sz="2200" dirty="0">
                <a:solidFill>
                  <a:srgbClr val="162A83"/>
                </a:solidFill>
                <a:latin typeface="Verdana" pitchFamily="34" charset="0"/>
                <a:cs typeface="+mn-cs"/>
              </a:rPr>
              <a:t> </a:t>
            </a:r>
            <a:r>
              <a:rPr lang="en-US" sz="2200" dirty="0" smtClean="0">
                <a:solidFill>
                  <a:srgbClr val="162A83"/>
                </a:solidFill>
                <a:latin typeface="Verdana" pitchFamily="34" charset="0"/>
                <a:cs typeface="+mn-cs"/>
              </a:rPr>
              <a:t>Teams</a:t>
            </a:r>
          </a:p>
          <a:p>
            <a:pPr marL="279703" lvl="1" indent="-279703" defTabSz="1451414" fontAlgn="auto">
              <a:spcBef>
                <a:spcPts val="2857"/>
              </a:spcBef>
              <a:spcAft>
                <a:spcPts val="0"/>
              </a:spcAft>
              <a:tabLst>
                <a:tab pos="279703" algn="l"/>
              </a:tabLst>
            </a:pPr>
            <a:r>
              <a:rPr lang="en-US" sz="2200" dirty="0">
                <a:solidFill>
                  <a:srgbClr val="162A83"/>
                </a:solidFill>
                <a:latin typeface="Verdana" pitchFamily="34" charset="0"/>
                <a:cs typeface="+mn-cs"/>
              </a:rPr>
              <a:t>	</a:t>
            </a:r>
            <a:r>
              <a:rPr lang="en-US" sz="2200" dirty="0" smtClean="0">
                <a:solidFill>
                  <a:srgbClr val="009EE0"/>
                </a:solidFill>
                <a:latin typeface="Verdana" pitchFamily="34" charset="0"/>
              </a:rPr>
              <a:t>70 </a:t>
            </a:r>
            <a:r>
              <a:rPr lang="en-US" sz="2200" dirty="0" err="1" smtClean="0">
                <a:solidFill>
                  <a:srgbClr val="009EE0"/>
                </a:solidFill>
                <a:latin typeface="Verdana" pitchFamily="34" charset="0"/>
              </a:rPr>
              <a:t>E</a:t>
            </a:r>
            <a:r>
              <a:rPr lang="en-US" sz="2200" dirty="0" err="1" smtClean="0">
                <a:solidFill>
                  <a:srgbClr val="009EE0"/>
                </a:solidFill>
                <a:latin typeface="Verdana" pitchFamily="34" charset="0"/>
                <a:cs typeface="+mn-cs"/>
              </a:rPr>
              <a:t>mployés</a:t>
            </a:r>
            <a:r>
              <a:rPr lang="en-US" sz="2200" dirty="0" smtClean="0">
                <a:solidFill>
                  <a:srgbClr val="009EE0"/>
                </a:solidFill>
                <a:latin typeface="Verdana" pitchFamily="34" charset="0"/>
                <a:cs typeface="+mn-cs"/>
              </a:rPr>
              <a:t> </a:t>
            </a:r>
            <a:r>
              <a:rPr lang="en-US" sz="2200" dirty="0" err="1">
                <a:solidFill>
                  <a:srgbClr val="009EE0"/>
                </a:solidFill>
                <a:latin typeface="Verdana" pitchFamily="34" charset="0"/>
                <a:cs typeface="+mn-cs"/>
              </a:rPr>
              <a:t>dans</a:t>
            </a:r>
            <a:r>
              <a:rPr lang="en-US" sz="2200" dirty="0">
                <a:solidFill>
                  <a:srgbClr val="009EE0"/>
                </a:solidFill>
                <a:latin typeface="Verdana" pitchFamily="34" charset="0"/>
                <a:cs typeface="+mn-cs"/>
              </a:rPr>
              <a:t> des </a:t>
            </a:r>
            <a:r>
              <a:rPr lang="en-US" sz="2200" dirty="0" err="1">
                <a:solidFill>
                  <a:srgbClr val="009EE0"/>
                </a:solidFill>
                <a:latin typeface="Verdana" pitchFamily="34" charset="0"/>
                <a:cs typeface="+mn-cs"/>
              </a:rPr>
              <a:t>équipes</a:t>
            </a:r>
            <a:r>
              <a:rPr lang="en-US" sz="2200" dirty="0">
                <a:solidFill>
                  <a:srgbClr val="009EE0"/>
                </a:solidFill>
                <a:latin typeface="Verdana" pitchFamily="34" charset="0"/>
                <a:cs typeface="+mn-cs"/>
              </a:rPr>
              <a:t> </a:t>
            </a:r>
            <a:r>
              <a:rPr lang="en-US" sz="2200" dirty="0" err="1">
                <a:solidFill>
                  <a:srgbClr val="009EE0"/>
                </a:solidFill>
                <a:latin typeface="Verdana" pitchFamily="34" charset="0"/>
                <a:cs typeface="+mn-cs"/>
              </a:rPr>
              <a:t>binationales</a:t>
            </a:r>
            <a:r>
              <a:rPr lang="en-US" sz="2200" dirty="0">
                <a:solidFill>
                  <a:srgbClr val="009EE0"/>
                </a:solidFill>
                <a:latin typeface="Verdana" pitchFamily="34" charset="0"/>
                <a:cs typeface="+mn-cs"/>
              </a:rPr>
              <a:t> </a:t>
            </a:r>
          </a:p>
          <a:p>
            <a:pPr marL="279703" lvl="1" indent="-279703" defTabSz="1451414" fontAlgn="auto">
              <a:spcBef>
                <a:spcPts val="2857"/>
              </a:spcBef>
              <a:spcAft>
                <a:spcPts val="0"/>
              </a:spcAft>
              <a:tabLst>
                <a:tab pos="279703" algn="l"/>
              </a:tabLst>
            </a:pPr>
            <a:r>
              <a:rPr lang="en-US" sz="2200" dirty="0">
                <a:solidFill>
                  <a:srgbClr val="162A83"/>
                </a:solidFill>
                <a:latin typeface="Verdana" pitchFamily="34" charset="0"/>
                <a:cs typeface="+mn-cs"/>
              </a:rPr>
              <a:t>•	5 </a:t>
            </a:r>
            <a:r>
              <a:rPr lang="en-US" sz="2200" dirty="0" err="1" smtClean="0">
                <a:solidFill>
                  <a:srgbClr val="162A83"/>
                </a:solidFill>
                <a:latin typeface="Verdana" pitchFamily="34" charset="0"/>
                <a:cs typeface="+mn-cs"/>
              </a:rPr>
              <a:t>Referate</a:t>
            </a:r>
            <a:endParaRPr lang="en-US" sz="2200" dirty="0" smtClean="0">
              <a:solidFill>
                <a:srgbClr val="162A83"/>
              </a:solidFill>
              <a:latin typeface="Verdana" pitchFamily="34" charset="0"/>
              <a:cs typeface="+mn-cs"/>
            </a:endParaRPr>
          </a:p>
          <a:p>
            <a:pPr marL="279703" lvl="1" indent="-279703" defTabSz="1451414" fontAlgn="auto">
              <a:spcBef>
                <a:spcPts val="2857"/>
              </a:spcBef>
              <a:spcAft>
                <a:spcPts val="0"/>
              </a:spcAft>
              <a:tabLst>
                <a:tab pos="279703" algn="l"/>
              </a:tabLst>
            </a:pPr>
            <a:r>
              <a:rPr lang="en-US" sz="2200" dirty="0" smtClean="0">
                <a:solidFill>
                  <a:srgbClr val="162A83"/>
                </a:solidFill>
                <a:latin typeface="Verdana" pitchFamily="34" charset="0"/>
                <a:cs typeface="+mn-cs"/>
              </a:rPr>
              <a:t>   </a:t>
            </a:r>
            <a:r>
              <a:rPr lang="en-US" sz="2200" dirty="0">
                <a:solidFill>
                  <a:srgbClr val="009EE0"/>
                </a:solidFill>
                <a:latin typeface="Verdana" pitchFamily="34" charset="0"/>
                <a:cs typeface="+mn-cs"/>
              </a:rPr>
              <a:t>5 </a:t>
            </a:r>
            <a:r>
              <a:rPr lang="en-US" sz="2200" dirty="0" err="1" smtClean="0">
                <a:solidFill>
                  <a:srgbClr val="009EE0"/>
                </a:solidFill>
                <a:latin typeface="Verdana" pitchFamily="34" charset="0"/>
                <a:cs typeface="+mn-cs"/>
              </a:rPr>
              <a:t>Bureaux</a:t>
            </a:r>
            <a:r>
              <a:rPr lang="en-US" sz="2200" dirty="0" smtClean="0">
                <a:solidFill>
                  <a:srgbClr val="009EE0"/>
                </a:solidFill>
                <a:latin typeface="Verdana" pitchFamily="34" charset="0"/>
                <a:cs typeface="+mn-cs"/>
              </a:rPr>
              <a:t> </a:t>
            </a:r>
            <a:endParaRPr lang="en-US" sz="2200" dirty="0">
              <a:solidFill>
                <a:srgbClr val="009EE0"/>
              </a:solidFill>
              <a:latin typeface="Verdana" pitchFamily="34" charset="0"/>
              <a:cs typeface="+mn-cs"/>
            </a:endParaRPr>
          </a:p>
          <a:p>
            <a:pPr marL="279703" lvl="1" indent="-279703" defTabSz="1451414" fontAlgn="auto">
              <a:spcBef>
                <a:spcPts val="2857"/>
              </a:spcBef>
              <a:spcAft>
                <a:spcPts val="0"/>
              </a:spcAft>
              <a:tabLst>
                <a:tab pos="279703" algn="l"/>
              </a:tabLst>
            </a:pP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Kompetenzzentrum</a:t>
            </a: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Berater</a:t>
            </a:r>
            <a:r>
              <a:rPr lang="en-US" sz="2200" dirty="0">
                <a:solidFill>
                  <a:srgbClr val="162A83"/>
                </a:solidFill>
                <a:latin typeface="Verdana" pitchFamily="34" charset="0"/>
                <a:cs typeface="+mn-cs"/>
              </a:rPr>
              <a:t> und </a:t>
            </a:r>
            <a:r>
              <a:rPr lang="en-US" sz="2200" dirty="0" err="1">
                <a:solidFill>
                  <a:srgbClr val="162A83"/>
                </a:solidFill>
                <a:latin typeface="Verdana" pitchFamily="34" charset="0"/>
                <a:cs typeface="+mn-cs"/>
              </a:rPr>
              <a:t>Schnittstelle</a:t>
            </a: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zwischen</a:t>
            </a: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lokalen</a:t>
            </a: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regionalen</a:t>
            </a:r>
            <a:r>
              <a:rPr lang="en-US" sz="2200" dirty="0">
                <a:solidFill>
                  <a:srgbClr val="162A83"/>
                </a:solidFill>
                <a:latin typeface="Verdana" pitchFamily="34" charset="0"/>
                <a:cs typeface="+mn-cs"/>
              </a:rPr>
              <a:t> und </a:t>
            </a:r>
            <a:r>
              <a:rPr lang="en-US" sz="2200" dirty="0" err="1">
                <a:solidFill>
                  <a:srgbClr val="162A83"/>
                </a:solidFill>
                <a:latin typeface="Verdana" pitchFamily="34" charset="0"/>
                <a:cs typeface="+mn-cs"/>
              </a:rPr>
              <a:t>nationalen</a:t>
            </a:r>
            <a:r>
              <a:rPr lang="en-US" sz="2200" dirty="0">
                <a:solidFill>
                  <a:srgbClr val="162A83"/>
                </a:solidFill>
                <a:latin typeface="Verdana" pitchFamily="34" charset="0"/>
                <a:cs typeface="+mn-cs"/>
              </a:rPr>
              <a:t> </a:t>
            </a:r>
            <a:r>
              <a:rPr lang="en-US" sz="2200" dirty="0" err="1">
                <a:solidFill>
                  <a:srgbClr val="162A83"/>
                </a:solidFill>
                <a:latin typeface="Verdana" pitchFamily="34" charset="0"/>
                <a:cs typeface="+mn-cs"/>
              </a:rPr>
              <a:t>Stellen</a:t>
            </a:r>
            <a:r>
              <a:rPr lang="en-US" sz="2200" dirty="0">
                <a:solidFill>
                  <a:srgbClr val="162A83"/>
                </a:solidFill>
                <a:latin typeface="Verdana" pitchFamily="34" charset="0"/>
                <a:cs typeface="+mn-cs"/>
              </a:rPr>
              <a:t>                                                                                                </a:t>
            </a:r>
            <a:r>
              <a:rPr lang="en-US" sz="2200" dirty="0">
                <a:solidFill>
                  <a:srgbClr val="009EE0"/>
                </a:solidFill>
                <a:latin typeface="Verdana" pitchFamily="34" charset="0"/>
                <a:cs typeface="+mn-cs"/>
              </a:rPr>
              <a:t>Centre de </a:t>
            </a:r>
            <a:r>
              <a:rPr lang="en-US" sz="2200" dirty="0" err="1">
                <a:solidFill>
                  <a:srgbClr val="009EE0"/>
                </a:solidFill>
                <a:latin typeface="Verdana" pitchFamily="34" charset="0"/>
                <a:cs typeface="+mn-cs"/>
              </a:rPr>
              <a:t>compétences</a:t>
            </a:r>
            <a:r>
              <a:rPr lang="en-US" sz="2200" dirty="0">
                <a:solidFill>
                  <a:srgbClr val="009EE0"/>
                </a:solidFill>
                <a:latin typeface="Verdana" pitchFamily="34" charset="0"/>
                <a:cs typeface="+mn-cs"/>
              </a:rPr>
              <a:t>, </a:t>
            </a:r>
            <a:r>
              <a:rPr lang="en-US" sz="2200" dirty="0" err="1">
                <a:solidFill>
                  <a:srgbClr val="009EE0"/>
                </a:solidFill>
                <a:latin typeface="Verdana" pitchFamily="34" charset="0"/>
                <a:cs typeface="+mn-cs"/>
              </a:rPr>
              <a:t>conseiller</a:t>
            </a:r>
            <a:r>
              <a:rPr lang="en-US" sz="2200" dirty="0">
                <a:solidFill>
                  <a:srgbClr val="009EE0"/>
                </a:solidFill>
                <a:latin typeface="Verdana" pitchFamily="34" charset="0"/>
                <a:cs typeface="+mn-cs"/>
              </a:rPr>
              <a:t> et liaison entre des </a:t>
            </a:r>
            <a:r>
              <a:rPr lang="en-US" sz="2200" dirty="0" err="1">
                <a:solidFill>
                  <a:srgbClr val="009EE0"/>
                </a:solidFill>
                <a:latin typeface="Verdana" pitchFamily="34" charset="0"/>
                <a:cs typeface="+mn-cs"/>
              </a:rPr>
              <a:t>établissements</a:t>
            </a:r>
            <a:r>
              <a:rPr lang="en-US" sz="2200" dirty="0">
                <a:solidFill>
                  <a:srgbClr val="009EE0"/>
                </a:solidFill>
                <a:latin typeface="Verdana" pitchFamily="34" charset="0"/>
                <a:cs typeface="+mn-cs"/>
              </a:rPr>
              <a:t> </a:t>
            </a:r>
            <a:r>
              <a:rPr lang="en-US" sz="2200" dirty="0" err="1">
                <a:solidFill>
                  <a:srgbClr val="009EE0"/>
                </a:solidFill>
                <a:latin typeface="Verdana" pitchFamily="34" charset="0"/>
                <a:cs typeface="+mn-cs"/>
              </a:rPr>
              <a:t>locaux</a:t>
            </a:r>
            <a:r>
              <a:rPr lang="en-US" sz="2200" dirty="0">
                <a:solidFill>
                  <a:srgbClr val="009EE0"/>
                </a:solidFill>
                <a:latin typeface="Verdana" pitchFamily="34" charset="0"/>
                <a:cs typeface="+mn-cs"/>
              </a:rPr>
              <a:t>, </a:t>
            </a:r>
            <a:r>
              <a:rPr lang="en-US" sz="2200" dirty="0" err="1">
                <a:solidFill>
                  <a:srgbClr val="009EE0"/>
                </a:solidFill>
                <a:latin typeface="Verdana" pitchFamily="34" charset="0"/>
                <a:cs typeface="+mn-cs"/>
              </a:rPr>
              <a:t>régionaux</a:t>
            </a:r>
            <a:r>
              <a:rPr lang="en-US" sz="2200" dirty="0">
                <a:solidFill>
                  <a:srgbClr val="009EE0"/>
                </a:solidFill>
                <a:latin typeface="Verdana" pitchFamily="34" charset="0"/>
                <a:cs typeface="+mn-cs"/>
              </a:rPr>
              <a:t> et </a:t>
            </a:r>
            <a:r>
              <a:rPr lang="en-US" sz="2200" dirty="0" err="1">
                <a:solidFill>
                  <a:srgbClr val="009EE0"/>
                </a:solidFill>
                <a:latin typeface="Verdana" pitchFamily="34" charset="0"/>
                <a:cs typeface="+mn-cs"/>
              </a:rPr>
              <a:t>nationaux</a:t>
            </a:r>
            <a:r>
              <a:rPr lang="en-US" sz="2200" dirty="0">
                <a:solidFill>
                  <a:srgbClr val="162A83"/>
                </a:solidFill>
                <a:latin typeface="Verdana" pitchFamily="34" charset="0"/>
                <a:cs typeface="+mn-cs"/>
              </a:rPr>
              <a:t>	</a:t>
            </a:r>
            <a:endParaRPr lang="en-US" sz="2200" dirty="0">
              <a:solidFill>
                <a:srgbClr val="009EE0"/>
              </a:solidFill>
              <a:latin typeface="Verdana" pitchFamily="34" charset="0"/>
              <a:cs typeface="+mn-cs"/>
            </a:endParaRPr>
          </a:p>
        </p:txBody>
      </p:sp>
      <p:pic>
        <p:nvPicPr>
          <p:cNvPr id="6" name="Picture 2" descr="Afficher l'image d'origine"/>
          <p:cNvPicPr>
            <a:picLocks noChangeAspect="1" noChangeArrowheads="1"/>
          </p:cNvPicPr>
          <p:nvPr/>
        </p:nvPicPr>
        <p:blipFill>
          <a:blip r:embed="rId3" cstate="print"/>
          <a:srcRect/>
          <a:stretch>
            <a:fillRect/>
          </a:stretch>
        </p:blipFill>
        <p:spPr bwMode="auto">
          <a:xfrm>
            <a:off x="12024495" y="9429467"/>
            <a:ext cx="2552962" cy="648206"/>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11017625" y="9347141"/>
            <a:ext cx="1006870" cy="812859"/>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D43BFDBF-0262-4037-AF44-374ABDBFFAEC}" type="slidenum">
              <a:rPr lang="fr-FR" smtClean="0">
                <a:solidFill>
                  <a:prstClr val="black">
                    <a:tint val="75000"/>
                  </a:prstClr>
                </a:solidFill>
              </a:rPr>
              <a:pPr/>
              <a:t>10</a:t>
            </a:fld>
            <a:endParaRPr lang="fr-FR">
              <a:solidFill>
                <a:prstClr val="black">
                  <a:tint val="75000"/>
                </a:prstClr>
              </a:solidFill>
            </a:endParaRPr>
          </a:p>
        </p:txBody>
      </p:sp>
    </p:spTree>
    <p:extLst>
      <p:ext uri="{BB962C8B-B14F-4D97-AF65-F5344CB8AC3E}">
        <p14:creationId xmlns:p14="http://schemas.microsoft.com/office/powerpoint/2010/main" val="4292352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09" y="659594"/>
            <a:ext cx="7027721" cy="1131444"/>
          </a:xfrm>
          <a:prstGeom prst="rect">
            <a:avLst/>
          </a:prstGeom>
          <a:noFill/>
          <a:ln w="9525">
            <a:noFill/>
            <a:miter lim="800000"/>
            <a:headEnd/>
            <a:tailEnd/>
          </a:ln>
        </p:spPr>
        <p:txBody>
          <a:bodyPr wrap="none" lIns="145143" tIns="72571" rIns="145143" bIns="72571" anchor="ctr">
            <a:spAutoFit/>
          </a:bodyPr>
          <a:lstStyle/>
          <a:p>
            <a:pPr defTabSz="1451414" fontAlgn="auto">
              <a:spcBef>
                <a:spcPts val="0"/>
              </a:spcBef>
              <a:spcAft>
                <a:spcPts val="0"/>
              </a:spcAft>
            </a:pPr>
            <a:r>
              <a:rPr lang="fr-FR" sz="3200" dirty="0">
                <a:solidFill>
                  <a:srgbClr val="162A83"/>
                </a:solidFill>
                <a:latin typeface="Verdana" pitchFamily="34" charset="0"/>
                <a:cs typeface="+mn-cs"/>
              </a:rPr>
              <a:t>Motivation </a:t>
            </a:r>
            <a:r>
              <a:rPr lang="fr-FR" sz="3200" dirty="0" err="1">
                <a:solidFill>
                  <a:srgbClr val="162A83"/>
                </a:solidFill>
                <a:latin typeface="Verdana" pitchFamily="34" charset="0"/>
                <a:cs typeface="+mn-cs"/>
              </a:rPr>
              <a:t>zur</a:t>
            </a:r>
            <a:r>
              <a:rPr lang="fr-FR" sz="3200" dirty="0">
                <a:solidFill>
                  <a:srgbClr val="162A83"/>
                </a:solidFill>
                <a:latin typeface="Verdana" pitchFamily="34" charset="0"/>
                <a:cs typeface="+mn-cs"/>
              </a:rPr>
              <a:t> </a:t>
            </a:r>
            <a:r>
              <a:rPr lang="fr-FR" sz="3200" dirty="0" err="1">
                <a:solidFill>
                  <a:srgbClr val="162A83"/>
                </a:solidFill>
                <a:latin typeface="Verdana" pitchFamily="34" charset="0"/>
                <a:cs typeface="+mn-cs"/>
              </a:rPr>
              <a:t>Teilnahme</a:t>
            </a:r>
            <a:r>
              <a:rPr lang="fr-FR" sz="3200" dirty="0">
                <a:solidFill>
                  <a:srgbClr val="162A83"/>
                </a:solidFill>
                <a:latin typeface="Verdana" pitchFamily="34" charset="0"/>
                <a:cs typeface="+mn-cs"/>
              </a:rPr>
              <a:t> an AKI</a:t>
            </a:r>
          </a:p>
          <a:p>
            <a:pPr defTabSz="1451414" fontAlgn="auto">
              <a:spcBef>
                <a:spcPts val="0"/>
              </a:spcBef>
              <a:spcAft>
                <a:spcPts val="0"/>
              </a:spcAft>
            </a:pPr>
            <a:r>
              <a:rPr lang="fr-FR" sz="3200" dirty="0">
                <a:solidFill>
                  <a:srgbClr val="009EE0"/>
                </a:solidFill>
                <a:latin typeface="Verdana" pitchFamily="34" charset="0"/>
                <a:cs typeface="+mn-cs"/>
              </a:rPr>
              <a:t>Pourquoi l’OFAJ participe à AKI? </a:t>
            </a:r>
          </a:p>
        </p:txBody>
      </p:sp>
      <p:sp>
        <p:nvSpPr>
          <p:cNvPr id="17410" name="Sous-titre 2"/>
          <p:cNvSpPr txBox="1">
            <a:spLocks/>
          </p:cNvSpPr>
          <p:nvPr/>
        </p:nvSpPr>
        <p:spPr bwMode="auto">
          <a:xfrm>
            <a:off x="600609" y="9560498"/>
            <a:ext cx="6419328" cy="320036"/>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a:p>
            <a:pPr defTabSz="1451414" fontAlgn="auto">
              <a:spcBef>
                <a:spcPct val="20000"/>
              </a:spcBef>
              <a:spcAft>
                <a:spcPts val="0"/>
              </a:spcAft>
            </a:pPr>
            <a:endParaRPr lang="fr-FR" sz="1400" dirty="0">
              <a:solidFill>
                <a:srgbClr val="162A83"/>
              </a:solidFill>
              <a:latin typeface="Verdana" pitchFamily="34" charset="0"/>
              <a:cs typeface="+mn-cs"/>
            </a:endParaRPr>
          </a:p>
        </p:txBody>
      </p:sp>
      <p:pic>
        <p:nvPicPr>
          <p:cNvPr id="17411" name="Bild 5" descr="DFJW_CO.wmf"/>
          <p:cNvPicPr>
            <a:picLocks noChangeAspect="1"/>
          </p:cNvPicPr>
          <p:nvPr/>
        </p:nvPicPr>
        <p:blipFill>
          <a:blip r:embed="rId3" cstate="print"/>
          <a:srcRect/>
          <a:stretch>
            <a:fillRect/>
          </a:stretch>
        </p:blipFill>
        <p:spPr bwMode="auto">
          <a:xfrm>
            <a:off x="12827002" y="790222"/>
            <a:ext cx="1656292" cy="943093"/>
          </a:xfrm>
          <a:prstGeom prst="rect">
            <a:avLst/>
          </a:prstGeom>
          <a:noFill/>
          <a:ln w="9525">
            <a:noFill/>
            <a:miter lim="800000"/>
            <a:headEnd/>
            <a:tailEnd/>
          </a:ln>
        </p:spPr>
      </p:pic>
      <p:sp>
        <p:nvSpPr>
          <p:cNvPr id="5" name="Rechteck 4"/>
          <p:cNvSpPr/>
          <p:nvPr/>
        </p:nvSpPr>
        <p:spPr>
          <a:xfrm>
            <a:off x="779240" y="1986325"/>
            <a:ext cx="13704054" cy="7012542"/>
          </a:xfrm>
          <a:prstGeom prst="rect">
            <a:avLst/>
          </a:prstGeom>
        </p:spPr>
        <p:txBody>
          <a:bodyPr wrap="square" lIns="145143" tIns="72571" rIns="145143" bIns="72571">
            <a:spAutoFit/>
          </a:bodyPr>
          <a:lstStyle/>
          <a:p>
            <a:pPr marL="279703" lvl="1" indent="-279703" algn="just" defTabSz="1451414"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Bessere</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Anerkennung</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von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sozialen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Kompenzen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im</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Rahmen</a:t>
            </a:r>
            <a:r>
              <a:rPr lang="fr-FR" sz="2200" dirty="0">
                <a:solidFill>
                  <a:srgbClr val="162A83"/>
                </a:solidFill>
                <a:latin typeface="Verdana" pitchFamily="34" charset="0"/>
                <a:cs typeface="+mn-cs"/>
              </a:rPr>
              <a:t> der  </a:t>
            </a:r>
            <a:r>
              <a:rPr lang="fr-FR" sz="2200" dirty="0" err="1">
                <a:solidFill>
                  <a:srgbClr val="162A83"/>
                </a:solidFill>
                <a:latin typeface="Verdana" pitchFamily="34" charset="0"/>
                <a:cs typeface="+mn-cs"/>
              </a:rPr>
              <a:t>berufsorientierten</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Austauschprogramme</a:t>
            </a:r>
            <a:r>
              <a:rPr lang="fr-FR" sz="2200" dirty="0">
                <a:solidFill>
                  <a:srgbClr val="162A83"/>
                </a:solidFill>
                <a:latin typeface="Verdana" pitchFamily="34" charset="0"/>
                <a:cs typeface="+mn-cs"/>
              </a:rPr>
              <a:t> des DFJW</a:t>
            </a:r>
            <a:endParaRPr lang="fr-FR" sz="2200" i="1" dirty="0">
              <a:solidFill>
                <a:srgbClr val="162A83"/>
              </a:solidFill>
              <a:latin typeface="Verdana" pitchFamily="34" charset="0"/>
              <a:cs typeface="+mn-cs"/>
            </a:endParaRPr>
          </a:p>
          <a:p>
            <a:pPr marL="279703" lvl="1" indent="-279703" algn="just" defTabSz="1451414"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Une meilleure reconnaissance des compétences transversales acquises dans une mobilité professionnelle</a:t>
            </a:r>
          </a:p>
          <a:p>
            <a:pPr marL="279703" lvl="1" indent="-279703" algn="just" defTabSz="1451414" fontAlgn="auto">
              <a:spcBef>
                <a:spcPts val="0"/>
              </a:spcBef>
              <a:spcAft>
                <a:spcPts val="0"/>
              </a:spcAft>
              <a:tabLst>
                <a:tab pos="279703" algn="l"/>
              </a:tabLst>
            </a:pPr>
            <a:endParaRPr lang="fr-FR" sz="2200" dirty="0">
              <a:solidFill>
                <a:srgbClr val="009EE0"/>
              </a:solidFill>
              <a:latin typeface="Verdana" pitchFamily="34" charset="0"/>
              <a:cs typeface="+mn-cs"/>
            </a:endParaRPr>
          </a:p>
          <a:p>
            <a:pPr marL="279703" lvl="1" indent="-279703" algn="just" defTabSz="1451414" fontAlgn="auto">
              <a:spcBef>
                <a:spcPts val="0"/>
              </a:spcBef>
              <a:spcAft>
                <a:spcPts val="0"/>
              </a:spcAft>
              <a:tabLst>
                <a:tab pos="279703" algn="l"/>
              </a:tabLst>
            </a:pPr>
            <a:r>
              <a:rPr lang="fr-FR" sz="2200" dirty="0">
                <a:solidFill>
                  <a:srgbClr val="162A83"/>
                </a:solidFill>
                <a:latin typeface="Verdana" pitchFamily="34" charset="0"/>
                <a:cs typeface="+mn-cs"/>
              </a:rPr>
              <a:t>•	</a:t>
            </a:r>
            <a:r>
              <a:rPr lang="de-DE" sz="2200" dirty="0">
                <a:solidFill>
                  <a:srgbClr val="162A83"/>
                </a:solidFill>
                <a:latin typeface="Verdana" pitchFamily="34" charset="0"/>
                <a:cs typeface="+mn-cs"/>
              </a:rPr>
              <a:t>Entwicklung eines Instruments, das in Deutschland und Frankreich gleichermaßen genutzt wird</a:t>
            </a:r>
            <a:endParaRPr lang="fr-FR" sz="2200" i="1" dirty="0">
              <a:solidFill>
                <a:srgbClr val="162A83"/>
              </a:solidFill>
              <a:latin typeface="Verdana" pitchFamily="34" charset="0"/>
              <a:cs typeface="+mn-cs"/>
            </a:endParaRPr>
          </a:p>
          <a:p>
            <a:pPr marL="279703" lvl="1" indent="-279703" algn="just" defTabSz="1451414"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Développer un outil utilisé aussi bien côté français que côté allemand</a:t>
            </a:r>
          </a:p>
          <a:p>
            <a:pPr marL="279703" lvl="1" indent="-279703" algn="just" defTabSz="1451414" fontAlgn="auto">
              <a:spcBef>
                <a:spcPts val="0"/>
              </a:spcBef>
              <a:spcAft>
                <a:spcPts val="0"/>
              </a:spcAft>
              <a:tabLst>
                <a:tab pos="279703" algn="l"/>
              </a:tabLst>
            </a:pPr>
            <a:endParaRPr lang="fr-FR" sz="2200" dirty="0">
              <a:solidFill>
                <a:srgbClr val="009EE0"/>
              </a:solidFill>
              <a:latin typeface="Verdana" pitchFamily="34" charset="0"/>
              <a:cs typeface="+mn-cs"/>
            </a:endParaRPr>
          </a:p>
          <a:p>
            <a:pPr marL="279703" lvl="1" indent="-279703" algn="just" defTabSz="1451414"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Hauptzielgruppe</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Teilnehmer</a:t>
            </a:r>
            <a:r>
              <a:rPr lang="fr-FR" sz="2200" dirty="0">
                <a:solidFill>
                  <a:srgbClr val="162A83"/>
                </a:solidFill>
                <a:latin typeface="Verdana" pitchFamily="34" charset="0"/>
                <a:cs typeface="+mn-cs"/>
              </a:rPr>
              <a:t> des </a:t>
            </a:r>
            <a:r>
              <a:rPr lang="fr-FR" sz="2200" dirty="0" err="1">
                <a:solidFill>
                  <a:srgbClr val="162A83"/>
                </a:solidFill>
                <a:latin typeface="Verdana" pitchFamily="34" charset="0"/>
                <a:cs typeface="+mn-cs"/>
              </a:rPr>
              <a:t>Programms</a:t>
            </a:r>
            <a:r>
              <a:rPr lang="fr-FR" sz="2200" dirty="0">
                <a:solidFill>
                  <a:srgbClr val="162A83"/>
                </a:solidFill>
                <a:latin typeface="Verdana" pitchFamily="34" charset="0"/>
                <a:cs typeface="+mn-cs"/>
              </a:rPr>
              <a:t> Praxes </a:t>
            </a:r>
          </a:p>
          <a:p>
            <a:pPr marL="1005412" lvl="2" indent="-279703" algn="just" defTabSz="1451414" fontAlgn="auto">
              <a:spcBef>
                <a:spcPts val="0"/>
              </a:spcBef>
              <a:spcAft>
                <a:spcPts val="0"/>
              </a:spcAft>
              <a:buFont typeface="Courier New" pitchFamily="49" charset="0"/>
              <a:buChar char="o"/>
              <a:tabLst>
                <a:tab pos="279703" algn="l"/>
              </a:tabLst>
            </a:pPr>
            <a:r>
              <a:rPr lang="fr-FR" sz="2200" i="1" dirty="0" err="1">
                <a:solidFill>
                  <a:srgbClr val="162A83"/>
                </a:solidFill>
                <a:latin typeface="Verdana" pitchFamily="34" charset="0"/>
                <a:cs typeface="+mn-cs"/>
              </a:rPr>
              <a:t>Rechtlicher</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Rahmen</a:t>
            </a:r>
            <a:r>
              <a:rPr lang="fr-FR" sz="2200" i="1" dirty="0">
                <a:solidFill>
                  <a:srgbClr val="162A83"/>
                </a:solidFill>
                <a:latin typeface="Verdana" pitchFamily="34" charset="0"/>
                <a:cs typeface="+mn-cs"/>
              </a:rPr>
              <a:t> für </a:t>
            </a:r>
            <a:r>
              <a:rPr lang="fr-FR" sz="2200" i="1" dirty="0" err="1">
                <a:solidFill>
                  <a:srgbClr val="162A83"/>
                </a:solidFill>
                <a:latin typeface="Verdana" pitchFamily="34" charset="0"/>
                <a:cs typeface="+mn-cs"/>
              </a:rPr>
              <a:t>freiwillige</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Praktika</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deutsch</a:t>
            </a:r>
            <a:r>
              <a:rPr lang="fr-FR" sz="2200" i="1" dirty="0">
                <a:solidFill>
                  <a:srgbClr val="162A83"/>
                </a:solidFill>
                <a:latin typeface="Verdana" pitchFamily="34" charset="0"/>
                <a:cs typeface="+mn-cs"/>
              </a:rPr>
              <a:t>-</a:t>
            </a:r>
            <a:r>
              <a:rPr lang="fr-FR" sz="2200" i="1" dirty="0" err="1">
                <a:solidFill>
                  <a:srgbClr val="162A83"/>
                </a:solidFill>
                <a:latin typeface="Verdana" pitchFamily="34" charset="0"/>
                <a:cs typeface="+mn-cs"/>
              </a:rPr>
              <a:t>französischer</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Praktikantenstatus</a:t>
            </a:r>
            <a:r>
              <a:rPr lang="fr-FR" sz="2200" i="1" dirty="0">
                <a:solidFill>
                  <a:srgbClr val="162A83"/>
                </a:solidFill>
                <a:latin typeface="Verdana" pitchFamily="34" charset="0"/>
                <a:cs typeface="+mn-cs"/>
              </a:rPr>
              <a:t>) und </a:t>
            </a:r>
            <a:r>
              <a:rPr lang="fr-FR" sz="2200" i="1" dirty="0" err="1">
                <a:solidFill>
                  <a:srgbClr val="162A83"/>
                </a:solidFill>
                <a:latin typeface="Verdana" pitchFamily="34" charset="0"/>
                <a:cs typeface="+mn-cs"/>
              </a:rPr>
              <a:t>pädagogisches</a:t>
            </a:r>
            <a:r>
              <a:rPr lang="fr-FR" sz="2200" i="1" dirty="0">
                <a:solidFill>
                  <a:srgbClr val="162A83"/>
                </a:solidFill>
                <a:latin typeface="Verdana" pitchFamily="34" charset="0"/>
                <a:cs typeface="+mn-cs"/>
              </a:rPr>
              <a:t> </a:t>
            </a:r>
            <a:r>
              <a:rPr lang="fr-FR" sz="2200" i="1" dirty="0" err="1">
                <a:solidFill>
                  <a:srgbClr val="162A83"/>
                </a:solidFill>
                <a:latin typeface="Verdana" pitchFamily="34" charset="0"/>
                <a:cs typeface="+mn-cs"/>
              </a:rPr>
              <a:t>Begleitprogramm</a:t>
            </a:r>
            <a:endParaRPr lang="fr-FR" sz="2200" i="1" dirty="0">
              <a:solidFill>
                <a:srgbClr val="162A83"/>
              </a:solidFill>
              <a:latin typeface="Verdana" pitchFamily="34" charset="0"/>
              <a:cs typeface="+mn-cs"/>
            </a:endParaRPr>
          </a:p>
          <a:p>
            <a:pPr marL="279703" lvl="1" indent="-279703" algn="just" defTabSz="1451414" fontAlgn="auto">
              <a:spcBef>
                <a:spcPts val="0"/>
              </a:spcBef>
              <a:spcAft>
                <a:spcPts val="0"/>
              </a:spcAft>
              <a:tabLst>
                <a:tab pos="279703" algn="l"/>
              </a:tabLst>
            </a:pPr>
            <a:endParaRPr lang="fr-FR" sz="400" dirty="0">
              <a:solidFill>
                <a:srgbClr val="162A83"/>
              </a:solidFill>
              <a:latin typeface="Verdana" pitchFamily="34" charset="0"/>
              <a:cs typeface="+mn-cs"/>
            </a:endParaRPr>
          </a:p>
          <a:p>
            <a:pPr marL="279703" lvl="1" indent="-279703" algn="just" defTabSz="1451414" fontAlgn="auto">
              <a:spcBef>
                <a:spcPts val="0"/>
              </a:spcBef>
              <a:spcAft>
                <a:spcPts val="0"/>
              </a:spcAft>
              <a:tabLst>
                <a:tab pos="279703" algn="l"/>
              </a:tabLst>
            </a:pPr>
            <a:r>
              <a:rPr lang="fr-FR" sz="2200" dirty="0">
                <a:solidFill>
                  <a:srgbClr val="162A83"/>
                </a:solidFill>
                <a:latin typeface="Verdana" pitchFamily="34" charset="0"/>
                <a:cs typeface="+mn-cs"/>
              </a:rPr>
              <a:t>	</a:t>
            </a:r>
            <a:r>
              <a:rPr lang="fr-FR" sz="2200" dirty="0">
                <a:solidFill>
                  <a:srgbClr val="009EE0"/>
                </a:solidFill>
                <a:latin typeface="Verdana" pitchFamily="34" charset="0"/>
                <a:cs typeface="+mn-cs"/>
              </a:rPr>
              <a:t>Groupe cible principal: participants du programme </a:t>
            </a:r>
            <a:r>
              <a:rPr lang="fr-FR" sz="2200" dirty="0" err="1" smtClean="0">
                <a:solidFill>
                  <a:srgbClr val="009EE0"/>
                </a:solidFill>
                <a:latin typeface="Verdana" pitchFamily="34" charset="0"/>
                <a:cs typeface="+mn-cs"/>
              </a:rPr>
              <a:t>Praxes</a:t>
            </a:r>
            <a:r>
              <a:rPr lang="fr-FR" sz="2200" dirty="0" smtClean="0">
                <a:solidFill>
                  <a:srgbClr val="009EE0"/>
                </a:solidFill>
                <a:latin typeface="Verdana" pitchFamily="34" charset="0"/>
                <a:cs typeface="+mn-cs"/>
              </a:rPr>
              <a:t> (18-30)</a:t>
            </a:r>
            <a:endParaRPr lang="fr-FR" sz="2200" dirty="0">
              <a:solidFill>
                <a:srgbClr val="009EE0"/>
              </a:solidFill>
              <a:latin typeface="Verdana" pitchFamily="34" charset="0"/>
              <a:cs typeface="+mn-cs"/>
            </a:endParaRPr>
          </a:p>
          <a:p>
            <a:pPr marL="1005412" lvl="2" indent="-279703" algn="just" defTabSz="1451414" fontAlgn="auto">
              <a:spcBef>
                <a:spcPts val="0"/>
              </a:spcBef>
              <a:spcAft>
                <a:spcPts val="0"/>
              </a:spcAft>
              <a:buFont typeface="Courier New" pitchFamily="49" charset="0"/>
              <a:buChar char="o"/>
              <a:tabLst>
                <a:tab pos="279703" algn="l"/>
              </a:tabLst>
            </a:pPr>
            <a:r>
              <a:rPr lang="fr-FR" sz="2200" i="1" dirty="0">
                <a:solidFill>
                  <a:srgbClr val="009EE0"/>
                </a:solidFill>
                <a:latin typeface="Verdana" pitchFamily="34" charset="0"/>
                <a:cs typeface="+mn-cs"/>
              </a:rPr>
              <a:t>Cadre juridique des stages volontaires (statut franco-allemand du stagiaire) et accompagnement pédagogique</a:t>
            </a:r>
            <a:endParaRPr lang="fr-FR" sz="2200" dirty="0">
              <a:solidFill>
                <a:srgbClr val="009EE0"/>
              </a:solidFill>
              <a:latin typeface="Verdana" pitchFamily="34" charset="0"/>
              <a:cs typeface="+mn-cs"/>
            </a:endParaRPr>
          </a:p>
          <a:p>
            <a:pPr marL="279703" lvl="1" indent="-279703" defTabSz="1451414" fontAlgn="auto">
              <a:spcBef>
                <a:spcPts val="2857"/>
              </a:spcBef>
              <a:spcAft>
                <a:spcPts val="0"/>
              </a:spcAft>
              <a:tabLst>
                <a:tab pos="279703" algn="l"/>
              </a:tabLst>
            </a:pPr>
            <a:r>
              <a:rPr lang="fr-FR" sz="2200" dirty="0">
                <a:solidFill>
                  <a:srgbClr val="162A83"/>
                </a:solidFill>
                <a:latin typeface="Verdana" pitchFamily="34" charset="0"/>
                <a:cs typeface="+mn-cs"/>
              </a:rPr>
              <a:t> • </a:t>
            </a:r>
            <a:r>
              <a:rPr lang="fr-FR" sz="2200" dirty="0" err="1">
                <a:solidFill>
                  <a:srgbClr val="162A83"/>
                </a:solidFill>
                <a:latin typeface="Verdana" pitchFamily="34" charset="0"/>
                <a:cs typeface="+mn-cs"/>
              </a:rPr>
              <a:t>Auswertung</a:t>
            </a:r>
            <a:r>
              <a:rPr lang="fr-FR" sz="2200" dirty="0">
                <a:solidFill>
                  <a:srgbClr val="162A83"/>
                </a:solidFill>
                <a:latin typeface="Verdana" pitchFamily="34" charset="0"/>
                <a:cs typeface="+mn-cs"/>
              </a:rPr>
              <a:t> des </a:t>
            </a:r>
            <a:r>
              <a:rPr lang="fr-FR" sz="2200" dirty="0" err="1">
                <a:solidFill>
                  <a:srgbClr val="162A83"/>
                </a:solidFill>
                <a:latin typeface="Verdana" pitchFamily="34" charset="0"/>
                <a:cs typeface="+mn-cs"/>
              </a:rPr>
              <a:t>Praktikums</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durch</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Selbsteinschätzungen</a:t>
            </a:r>
            <a:r>
              <a:rPr lang="fr-FR" sz="2200" dirty="0">
                <a:solidFill>
                  <a:srgbClr val="162A83"/>
                </a:solidFill>
                <a:latin typeface="Verdana" pitchFamily="34" charset="0"/>
                <a:cs typeface="+mn-cs"/>
              </a:rPr>
              <a:t> und </a:t>
            </a:r>
            <a:r>
              <a:rPr lang="fr-FR" sz="2200" dirty="0" err="1">
                <a:solidFill>
                  <a:srgbClr val="162A83"/>
                </a:solidFill>
                <a:latin typeface="Verdana" pitchFamily="34" charset="0"/>
                <a:cs typeface="+mn-cs"/>
              </a:rPr>
              <a:t>Einschätzungen</a:t>
            </a:r>
            <a:r>
              <a:rPr lang="fr-FR" sz="2200" dirty="0">
                <a:solidFill>
                  <a:srgbClr val="162A83"/>
                </a:solidFill>
                <a:latin typeface="Verdana" pitchFamily="34" charset="0"/>
                <a:cs typeface="+mn-cs"/>
              </a:rPr>
              <a:t> des </a:t>
            </a:r>
            <a:r>
              <a:rPr lang="fr-FR" sz="2200" dirty="0" err="1">
                <a:solidFill>
                  <a:srgbClr val="162A83"/>
                </a:solidFill>
                <a:latin typeface="Verdana" pitchFamily="34" charset="0"/>
                <a:cs typeface="+mn-cs"/>
              </a:rPr>
              <a:t>Tutors</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zu</a:t>
            </a:r>
            <a:r>
              <a:rPr lang="fr-FR" sz="2200" dirty="0">
                <a:solidFill>
                  <a:srgbClr val="162A83"/>
                </a:solidFill>
                <a:latin typeface="Verdana" pitchFamily="34" charset="0"/>
                <a:cs typeface="+mn-cs"/>
              </a:rPr>
              <a:t> </a:t>
            </a:r>
            <a:r>
              <a:rPr lang="fr-FR" sz="2200" dirty="0" err="1">
                <a:solidFill>
                  <a:srgbClr val="162A83"/>
                </a:solidFill>
                <a:latin typeface="Verdana" pitchFamily="34" charset="0"/>
                <a:cs typeface="+mn-cs"/>
              </a:rPr>
              <a:t>Beginn</a:t>
            </a:r>
            <a:r>
              <a:rPr lang="fr-FR" sz="2200" dirty="0">
                <a:solidFill>
                  <a:srgbClr val="162A83"/>
                </a:solidFill>
                <a:latin typeface="Verdana" pitchFamily="34" charset="0"/>
                <a:cs typeface="+mn-cs"/>
              </a:rPr>
              <a:t> und </a:t>
            </a:r>
            <a:r>
              <a:rPr lang="fr-FR" sz="2200" dirty="0" err="1">
                <a:solidFill>
                  <a:srgbClr val="162A83"/>
                </a:solidFill>
                <a:latin typeface="Verdana" pitchFamily="34" charset="0"/>
                <a:cs typeface="+mn-cs"/>
              </a:rPr>
              <a:t>zum</a:t>
            </a:r>
            <a:r>
              <a:rPr lang="fr-FR" sz="2200" dirty="0">
                <a:solidFill>
                  <a:srgbClr val="162A83"/>
                </a:solidFill>
                <a:latin typeface="Verdana" pitchFamily="34" charset="0"/>
                <a:cs typeface="+mn-cs"/>
              </a:rPr>
              <a:t> Ende des </a:t>
            </a:r>
            <a:r>
              <a:rPr lang="fr-FR" sz="2200" dirty="0" err="1">
                <a:solidFill>
                  <a:srgbClr val="162A83"/>
                </a:solidFill>
                <a:latin typeface="Verdana" pitchFamily="34" charset="0"/>
                <a:cs typeface="+mn-cs"/>
              </a:rPr>
              <a:t>Praktikums</a:t>
            </a:r>
            <a:r>
              <a:rPr lang="fr-FR" sz="2200" dirty="0">
                <a:solidFill>
                  <a:srgbClr val="162A83"/>
                </a:solidFill>
                <a:latin typeface="Verdana" pitchFamily="34" charset="0"/>
                <a:cs typeface="+mn-cs"/>
              </a:rPr>
              <a:t>                                      </a:t>
            </a:r>
          </a:p>
          <a:p>
            <a:pPr marL="279703" lvl="1" indent="-279703" defTabSz="1451414" fontAlgn="auto">
              <a:spcBef>
                <a:spcPts val="1200"/>
              </a:spcBef>
              <a:spcAft>
                <a:spcPts val="0"/>
              </a:spcAft>
              <a:tabLst>
                <a:tab pos="279703" algn="l"/>
              </a:tabLst>
            </a:pPr>
            <a:r>
              <a:rPr lang="fr-FR" sz="2200" dirty="0" smtClean="0">
                <a:solidFill>
                  <a:srgbClr val="162A83"/>
                </a:solidFill>
                <a:latin typeface="Verdana" pitchFamily="34" charset="0"/>
                <a:cs typeface="+mn-cs"/>
              </a:rPr>
              <a:t>   </a:t>
            </a:r>
            <a:r>
              <a:rPr lang="fr-FR" sz="2200" dirty="0" smtClean="0">
                <a:solidFill>
                  <a:srgbClr val="009EE0"/>
                </a:solidFill>
                <a:latin typeface="Verdana" pitchFamily="34" charset="0"/>
                <a:cs typeface="+mn-cs"/>
              </a:rPr>
              <a:t>Autoévaluation </a:t>
            </a:r>
            <a:r>
              <a:rPr lang="fr-FR" sz="2200" dirty="0">
                <a:solidFill>
                  <a:srgbClr val="009EE0"/>
                </a:solidFill>
                <a:latin typeface="Verdana" pitchFamily="34" charset="0"/>
                <a:cs typeface="+mn-cs"/>
              </a:rPr>
              <a:t>stagiaire couplée à une évaluation tuteur au début et à la fin du </a:t>
            </a:r>
            <a:r>
              <a:rPr lang="fr-FR" sz="2200" dirty="0" smtClean="0">
                <a:solidFill>
                  <a:srgbClr val="009EE0"/>
                </a:solidFill>
                <a:latin typeface="Verdana" pitchFamily="34" charset="0"/>
                <a:cs typeface="+mn-cs"/>
              </a:rPr>
              <a:t>stage</a:t>
            </a:r>
            <a:endParaRPr lang="fr-FR" sz="2200" dirty="0">
              <a:solidFill>
                <a:srgbClr val="009EE0"/>
              </a:solidFill>
              <a:latin typeface="Verdana" pitchFamily="34" charset="0"/>
              <a:cs typeface="+mn-cs"/>
            </a:endParaRPr>
          </a:p>
        </p:txBody>
      </p:sp>
      <p:pic>
        <p:nvPicPr>
          <p:cNvPr id="6" name="Picture 2" descr="Afficher l'image d'origine"/>
          <p:cNvPicPr>
            <a:picLocks noChangeAspect="1" noChangeArrowheads="1"/>
          </p:cNvPicPr>
          <p:nvPr/>
        </p:nvPicPr>
        <p:blipFill>
          <a:blip r:embed="rId4" cstate="print"/>
          <a:srcRect/>
          <a:stretch>
            <a:fillRect/>
          </a:stretch>
        </p:blipFill>
        <p:spPr bwMode="auto">
          <a:xfrm>
            <a:off x="11856483" y="9511794"/>
            <a:ext cx="2552962" cy="648206"/>
          </a:xfrm>
          <a:prstGeom prst="rect">
            <a:avLst/>
          </a:prstGeom>
          <a:noFill/>
        </p:spPr>
      </p:pic>
      <p:pic>
        <p:nvPicPr>
          <p:cNvPr id="7" name="Picture 3"/>
          <p:cNvPicPr>
            <a:picLocks noChangeAspect="1" noChangeArrowheads="1"/>
          </p:cNvPicPr>
          <p:nvPr/>
        </p:nvPicPr>
        <p:blipFill rotWithShape="1">
          <a:blip r:embed="rId5" cstate="print"/>
          <a:srcRect b="10128"/>
          <a:stretch/>
        </p:blipFill>
        <p:spPr bwMode="auto">
          <a:xfrm>
            <a:off x="10849613" y="9429467"/>
            <a:ext cx="1006870" cy="730533"/>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D43BFDBF-0262-4037-AF44-374ABDBFFAEC}" type="slidenum">
              <a:rPr lang="fr-FR" smtClean="0">
                <a:solidFill>
                  <a:prstClr val="black">
                    <a:tint val="75000"/>
                  </a:prstClr>
                </a:solidFill>
              </a:rPr>
              <a:pPr/>
              <a:t>11</a:t>
            </a:fld>
            <a:endParaRPr lang="fr-FR">
              <a:solidFill>
                <a:prstClr val="black">
                  <a:tint val="75000"/>
                </a:prstClr>
              </a:solidFill>
            </a:endParaRPr>
          </a:p>
        </p:txBody>
      </p:sp>
      <p:sp>
        <p:nvSpPr>
          <p:cNvPr id="10" name="ZoneTexte 9"/>
          <p:cNvSpPr txBox="1"/>
          <p:nvPr/>
        </p:nvSpPr>
        <p:spPr>
          <a:xfrm>
            <a:off x="751801" y="8953125"/>
            <a:ext cx="7943414" cy="538609"/>
          </a:xfrm>
          <a:prstGeom prst="rect">
            <a:avLst/>
          </a:prstGeom>
          <a:noFill/>
        </p:spPr>
        <p:txBody>
          <a:bodyPr wrap="square" rtlCol="0">
            <a:spAutoFit/>
          </a:bodyPr>
          <a:lstStyle/>
          <a:p>
            <a:r>
              <a:rPr lang="fr-FR" dirty="0" smtClean="0">
                <a:solidFill>
                  <a:srgbClr val="002060"/>
                </a:solidFill>
              </a:rPr>
              <a:t>Intervenant : </a:t>
            </a:r>
            <a:r>
              <a:rPr lang="fr-FR" dirty="0" smtClean="0"/>
              <a:t>Antoine DAELMAN</a:t>
            </a:r>
            <a:endParaRPr lang="fr-FR" dirty="0"/>
          </a:p>
        </p:txBody>
      </p:sp>
    </p:spTree>
    <p:extLst>
      <p:ext uri="{BB962C8B-B14F-4D97-AF65-F5344CB8AC3E}">
        <p14:creationId xmlns:p14="http://schemas.microsoft.com/office/powerpoint/2010/main" val="4266991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01-COMMUN [GESTION POLE-SITE]\ORGANISATION\RESSOURCES INTERNES\UTILITAIRES IRIS\LOGOS\INSTITUTIONS\OFQJ 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84150"/>
            <a:ext cx="9525000" cy="9791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srcRect/>
          <a:stretch>
            <a:fillRect/>
          </a:stretch>
        </p:blipFill>
        <p:spPr bwMode="auto">
          <a:xfrm>
            <a:off x="11094536" y="9381633"/>
            <a:ext cx="1006870" cy="812859"/>
          </a:xfrm>
          <a:prstGeom prst="rect">
            <a:avLst/>
          </a:prstGeom>
          <a:noFill/>
          <a:ln w="9525">
            <a:noFill/>
            <a:miter lim="800000"/>
            <a:headEnd/>
            <a:tailEnd/>
          </a:ln>
          <a:effectLst/>
        </p:spPr>
      </p:pic>
      <p:sp>
        <p:nvSpPr>
          <p:cNvPr id="9" name="Espace réservé du numéro de diapositive 2"/>
          <p:cNvSpPr txBox="1">
            <a:spLocks/>
          </p:cNvSpPr>
          <p:nvPr/>
        </p:nvSpPr>
        <p:spPr>
          <a:xfrm>
            <a:off x="11074400" y="9569218"/>
            <a:ext cx="3556000" cy="540926"/>
          </a:xfrm>
          <a:prstGeom prst="rect">
            <a:avLst/>
          </a:prstGeom>
        </p:spPr>
        <p:txBody>
          <a:bodyPr vert="horz" lIns="145143" tIns="72571" rIns="145143" bIns="72571" rtlCol="0" anchor="ctr"/>
          <a:lstStyle>
            <a:defPPr>
              <a:defRPr lang="fr-FR"/>
            </a:defPPr>
            <a:lvl1pPr algn="r" defTabSz="1450964" rtl="0" fontAlgn="base">
              <a:spcBef>
                <a:spcPct val="0"/>
              </a:spcBef>
              <a:spcAft>
                <a:spcPct val="0"/>
              </a:spcAft>
              <a:defRPr sz="1900" kern="1200">
                <a:solidFill>
                  <a:schemeClr val="tx1">
                    <a:tint val="75000"/>
                  </a:schemeClr>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fld id="{D43BFDBF-0262-4037-AF44-374ABDBFFAEC}" type="slidenum">
              <a:rPr lang="fr-FR" smtClean="0">
                <a:solidFill>
                  <a:prstClr val="black">
                    <a:tint val="75000"/>
                  </a:prstClr>
                </a:solidFill>
              </a:rPr>
              <a:pPr/>
              <a:t>12</a:t>
            </a:fld>
            <a:endParaRPr lang="fr-FR">
              <a:solidFill>
                <a:prstClr val="black">
                  <a:tint val="75000"/>
                </a:prstClr>
              </a:solidFill>
            </a:endParaRPr>
          </a:p>
        </p:txBody>
      </p:sp>
      <p:pic>
        <p:nvPicPr>
          <p:cNvPr id="11" name="Picture 2" descr="Afficher l'image d'origin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49977" y="9546286"/>
            <a:ext cx="2552962" cy="648206"/>
          </a:xfrm>
          <a:prstGeom prst="rect">
            <a:avLst/>
          </a:prstGeom>
          <a:noFill/>
        </p:spPr>
      </p:pic>
      <p:sp>
        <p:nvSpPr>
          <p:cNvPr id="12" name="Sous-titre 2"/>
          <p:cNvSpPr txBox="1">
            <a:spLocks/>
          </p:cNvSpPr>
          <p:nvPr/>
        </p:nvSpPr>
        <p:spPr bwMode="auto">
          <a:xfrm>
            <a:off x="594181" y="9409932"/>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2197992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864" y="1"/>
            <a:ext cx="15697743" cy="1015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13</a:t>
            </a:fld>
            <a:endParaRPr lang="fr-FR">
              <a:solidFill>
                <a:prstClr val="black">
                  <a:tint val="75000"/>
                </a:prstClr>
              </a:solidFill>
            </a:endParaRPr>
          </a:p>
        </p:txBody>
      </p:sp>
      <p:sp>
        <p:nvSpPr>
          <p:cNvPr id="8" name="ZoneTexte 7"/>
          <p:cNvSpPr txBox="1"/>
          <p:nvPr/>
        </p:nvSpPr>
        <p:spPr>
          <a:xfrm>
            <a:off x="4235624" y="9491734"/>
            <a:ext cx="7943414" cy="538609"/>
          </a:xfrm>
          <a:prstGeom prst="rect">
            <a:avLst/>
          </a:prstGeom>
          <a:noFill/>
        </p:spPr>
        <p:txBody>
          <a:bodyPr wrap="square" rtlCol="0">
            <a:spAutoFit/>
          </a:bodyPr>
          <a:lstStyle/>
          <a:p>
            <a:pPr algn="ctr"/>
            <a:r>
              <a:rPr lang="fr-FR" dirty="0" smtClean="0">
                <a:solidFill>
                  <a:srgbClr val="002060"/>
                </a:solidFill>
              </a:rPr>
              <a:t>Intervenant : </a:t>
            </a:r>
            <a:r>
              <a:rPr lang="fr-FR" dirty="0" smtClean="0"/>
              <a:t>Jonathan THUNIN</a:t>
            </a:r>
            <a:endParaRPr lang="fr-FR" dirty="0"/>
          </a:p>
        </p:txBody>
      </p:sp>
    </p:spTree>
    <p:extLst>
      <p:ext uri="{BB962C8B-B14F-4D97-AF65-F5344CB8AC3E}">
        <p14:creationId xmlns:p14="http://schemas.microsoft.com/office/powerpoint/2010/main" val="2625121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01-COMMUN [GESTION POLE-SITE]\ORGANISATION\RESSOURCES INTERNES\UTILITAIRES IRIS\LOGOS\INSTITUTIONS\UWE H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325" y="579438"/>
            <a:ext cx="10799763" cy="900112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fld id="{D43BFDBF-0262-4037-AF44-374ABDBFFAEC}" type="slidenum">
              <a:rPr lang="fr-FR" smtClean="0">
                <a:solidFill>
                  <a:prstClr val="black">
                    <a:tint val="75000"/>
                  </a:prstClr>
                </a:solidFill>
              </a:rPr>
              <a:pPr/>
              <a:t>14</a:t>
            </a:fld>
            <a:endParaRPr lang="fr-FR">
              <a:solidFill>
                <a:prstClr val="black">
                  <a:tint val="75000"/>
                </a:prstClr>
              </a:solidFill>
            </a:endParaRPr>
          </a:p>
        </p:txBody>
      </p:sp>
      <p:pic>
        <p:nvPicPr>
          <p:cNvPr id="8" name="Picture 3"/>
          <p:cNvPicPr>
            <a:picLocks noChangeAspect="1" noChangeArrowheads="1"/>
          </p:cNvPicPr>
          <p:nvPr/>
        </p:nvPicPr>
        <p:blipFill>
          <a:blip r:embed="rId3" cstate="print"/>
          <a:srcRect/>
          <a:stretch>
            <a:fillRect/>
          </a:stretch>
        </p:blipFill>
        <p:spPr bwMode="auto">
          <a:xfrm>
            <a:off x="11094536" y="9381633"/>
            <a:ext cx="1006870" cy="812859"/>
          </a:xfrm>
          <a:prstGeom prst="rect">
            <a:avLst/>
          </a:prstGeom>
          <a:noFill/>
          <a:ln w="9525">
            <a:noFill/>
            <a:miter lim="800000"/>
            <a:headEnd/>
            <a:tailEnd/>
          </a:ln>
          <a:effectLst/>
        </p:spPr>
      </p:pic>
      <p:pic>
        <p:nvPicPr>
          <p:cNvPr id="10" name="Picture 2" descr="Afficher l'image d'origin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49977" y="9546286"/>
            <a:ext cx="2552962" cy="648206"/>
          </a:xfrm>
          <a:prstGeom prst="rect">
            <a:avLst/>
          </a:prstGeom>
          <a:noFill/>
        </p:spPr>
      </p:pic>
      <p:sp>
        <p:nvSpPr>
          <p:cNvPr id="11" name="Sous-titre 2"/>
          <p:cNvSpPr txBox="1">
            <a:spLocks/>
          </p:cNvSpPr>
          <p:nvPr/>
        </p:nvSpPr>
        <p:spPr bwMode="auto">
          <a:xfrm>
            <a:off x="594181" y="9409932"/>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342203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Qu’est-ce que l’UWE?</a:t>
            </a:r>
            <a:endParaRPr lang="fr-BE" dirty="0"/>
          </a:p>
        </p:txBody>
      </p:sp>
      <p:sp>
        <p:nvSpPr>
          <p:cNvPr id="3" name="Espace réservé du contenu 2"/>
          <p:cNvSpPr>
            <a:spLocks noGrp="1"/>
          </p:cNvSpPr>
          <p:nvPr>
            <p:ph idx="1"/>
          </p:nvPr>
        </p:nvSpPr>
        <p:spPr/>
        <p:txBody>
          <a:bodyPr/>
          <a:lstStyle/>
          <a:p>
            <a:r>
              <a:rPr lang="fr-BE" dirty="0" smtClean="0"/>
              <a:t>Organisation représentative des entreprises privées implantées en Wallonie</a:t>
            </a:r>
          </a:p>
          <a:p>
            <a:r>
              <a:rPr lang="fr-BE" dirty="0" smtClean="0"/>
              <a:t>7000 membres</a:t>
            </a:r>
          </a:p>
          <a:p>
            <a:r>
              <a:rPr lang="fr-BE" dirty="0" smtClean="0"/>
              <a:t>Entreprises de toutes tailles et de tous secteurs</a:t>
            </a:r>
          </a:p>
          <a:p>
            <a:r>
              <a:rPr lang="fr-BE" dirty="0" smtClean="0"/>
              <a:t>Porte-parole des entreprises dans diverses instances officielles</a:t>
            </a:r>
            <a:endParaRPr lang="fr-BE" dirty="0"/>
          </a:p>
        </p:txBody>
      </p:sp>
      <p:sp>
        <p:nvSpPr>
          <p:cNvPr id="5" name="Espace réservé du numéro de diapositive 4"/>
          <p:cNvSpPr>
            <a:spLocks noGrp="1"/>
          </p:cNvSpPr>
          <p:nvPr>
            <p:ph type="sldNum" sz="quarter" idx="12"/>
          </p:nvPr>
        </p:nvSpPr>
        <p:spPr/>
        <p:txBody>
          <a:bodyPr/>
          <a:lstStyle/>
          <a:p>
            <a:fld id="{86BDD25B-99D4-4985-889E-ADB3ED6060EF}" type="slidenum">
              <a:rPr lang="fr-BE" smtClean="0"/>
              <a:pPr/>
              <a:t>15</a:t>
            </a:fld>
            <a:endParaRPr lang="fr-BE" dirty="0"/>
          </a:p>
        </p:txBody>
      </p:sp>
      <p:sp>
        <p:nvSpPr>
          <p:cNvPr id="6" name="Espace réservé du pied de page 5"/>
          <p:cNvSpPr>
            <a:spLocks noGrp="1"/>
          </p:cNvSpPr>
          <p:nvPr>
            <p:ph type="ftr" sz="quarter" idx="11"/>
          </p:nvPr>
        </p:nvSpPr>
        <p:spPr/>
        <p:txBody>
          <a:bodyPr/>
          <a:lstStyle/>
          <a:p>
            <a:r>
              <a:rPr lang="fr-FR" smtClean="0"/>
              <a:t>Projet AKI Conférence à mi-parcours – E2, Bordeaux 31/05/2016</a:t>
            </a:r>
            <a:endParaRPr lang="fr-BE" dirty="0"/>
          </a:p>
        </p:txBody>
      </p:sp>
    </p:spTree>
    <p:extLst>
      <p:ext uri="{BB962C8B-B14F-4D97-AF65-F5344CB8AC3E}">
        <p14:creationId xmlns:p14="http://schemas.microsoft.com/office/powerpoint/2010/main" val="3143422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L’UWE et </a:t>
            </a:r>
            <a:r>
              <a:rPr lang="fr-BE" dirty="0" err="1" smtClean="0"/>
              <a:t>Eurodyssée</a:t>
            </a:r>
            <a:r>
              <a:rPr lang="fr-BE" dirty="0" smtClean="0"/>
              <a:t> </a:t>
            </a:r>
            <a:endParaRPr lang="fr-BE" dirty="0"/>
          </a:p>
        </p:txBody>
      </p:sp>
      <p:sp>
        <p:nvSpPr>
          <p:cNvPr id="3" name="Espace réservé du contenu 2"/>
          <p:cNvSpPr>
            <a:spLocks noGrp="1"/>
          </p:cNvSpPr>
          <p:nvPr>
            <p:ph idx="1"/>
          </p:nvPr>
        </p:nvSpPr>
        <p:spPr/>
        <p:txBody>
          <a:bodyPr/>
          <a:lstStyle/>
          <a:p>
            <a:r>
              <a:rPr lang="fr-BE" dirty="0" smtClean="0"/>
              <a:t>Programme d’échange mis en place par l’Assemblée des Régions</a:t>
            </a:r>
          </a:p>
          <a:p>
            <a:r>
              <a:rPr lang="fr-BE" dirty="0" smtClean="0"/>
              <a:t>Stages en entreprise de 3 à 7 mois pour les 18-30 ans</a:t>
            </a:r>
          </a:p>
          <a:p>
            <a:r>
              <a:rPr lang="fr-BE" dirty="0" smtClean="0"/>
              <a:t>UWE chargée d’identifier les entreprises susceptibles d’accueillir des stagiaires provenant des régions participantes</a:t>
            </a:r>
            <a:endParaRPr lang="fr-BE" dirty="0"/>
          </a:p>
        </p:txBody>
      </p:sp>
      <p:sp>
        <p:nvSpPr>
          <p:cNvPr id="5" name="Espace réservé du numéro de diapositive 4"/>
          <p:cNvSpPr>
            <a:spLocks noGrp="1"/>
          </p:cNvSpPr>
          <p:nvPr>
            <p:ph type="sldNum" sz="quarter" idx="12"/>
          </p:nvPr>
        </p:nvSpPr>
        <p:spPr/>
        <p:txBody>
          <a:bodyPr/>
          <a:lstStyle/>
          <a:p>
            <a:fld id="{86BDD25B-99D4-4985-889E-ADB3ED6060EF}" type="slidenum">
              <a:rPr lang="fr-BE" smtClean="0"/>
              <a:pPr/>
              <a:t>16</a:t>
            </a:fld>
            <a:endParaRPr lang="fr-BE"/>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7246193" y="172790"/>
            <a:ext cx="2675467" cy="1506126"/>
          </a:xfrm>
          <a:prstGeom prst="rect">
            <a:avLst/>
          </a:prstGeom>
        </p:spPr>
      </p:pic>
      <p:sp>
        <p:nvSpPr>
          <p:cNvPr id="6" name="Espace réservé du pied de page 5"/>
          <p:cNvSpPr>
            <a:spLocks noGrp="1"/>
          </p:cNvSpPr>
          <p:nvPr>
            <p:ph type="ftr" sz="quarter" idx="11"/>
          </p:nvPr>
        </p:nvSpPr>
        <p:spPr/>
        <p:txBody>
          <a:bodyPr/>
          <a:lstStyle/>
          <a:p>
            <a:r>
              <a:rPr lang="fr-FR" smtClean="0"/>
              <a:t>Projet AKI Conférence à mi-parcours – E2, Bordeaux 31/05/2016</a:t>
            </a:r>
            <a:endParaRPr lang="fr-BE" dirty="0"/>
          </a:p>
        </p:txBody>
      </p:sp>
    </p:spTree>
    <p:extLst>
      <p:ext uri="{BB962C8B-B14F-4D97-AF65-F5344CB8AC3E}">
        <p14:creationId xmlns:p14="http://schemas.microsoft.com/office/powerpoint/2010/main" val="438316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L’UWE partenaire d’ </a:t>
            </a:r>
            <a:endParaRPr lang="fr-BE" dirty="0"/>
          </a:p>
        </p:txBody>
      </p:sp>
      <p:sp>
        <p:nvSpPr>
          <p:cNvPr id="3" name="Espace réservé du contenu 2"/>
          <p:cNvSpPr>
            <a:spLocks noGrp="1"/>
          </p:cNvSpPr>
          <p:nvPr>
            <p:ph idx="1"/>
          </p:nvPr>
        </p:nvSpPr>
        <p:spPr/>
        <p:txBody>
          <a:bodyPr/>
          <a:lstStyle/>
          <a:p>
            <a:r>
              <a:rPr lang="fr-BE" dirty="0" smtClean="0"/>
              <a:t>Projet européen financé par Erasmus+</a:t>
            </a:r>
          </a:p>
          <a:p>
            <a:r>
              <a:rPr lang="fr-BE" dirty="0" smtClean="0"/>
              <a:t>Référentiel de compétences transversales acquises dans le cadre de la mobilité internationale non formelle + kit d’évaluation</a:t>
            </a:r>
          </a:p>
          <a:p>
            <a:r>
              <a:rPr lang="fr-BE" dirty="0" smtClean="0"/>
              <a:t>Outil de recrutement pour l’employeur</a:t>
            </a:r>
          </a:p>
          <a:p>
            <a:r>
              <a:rPr lang="fr-BE" dirty="0" smtClean="0"/>
              <a:t>Langage commun jeune - employeur</a:t>
            </a:r>
          </a:p>
          <a:p>
            <a:pPr marL="0" indent="0">
              <a:buNone/>
            </a:pPr>
            <a:endParaRPr lang="fr-BE" dirty="0"/>
          </a:p>
        </p:txBody>
      </p:sp>
      <p:sp>
        <p:nvSpPr>
          <p:cNvPr id="5" name="Espace réservé du numéro de diapositive 4"/>
          <p:cNvSpPr>
            <a:spLocks noGrp="1"/>
          </p:cNvSpPr>
          <p:nvPr>
            <p:ph type="sldNum" sz="quarter" idx="12"/>
          </p:nvPr>
        </p:nvSpPr>
        <p:spPr/>
        <p:txBody>
          <a:bodyPr/>
          <a:lstStyle/>
          <a:p>
            <a:fld id="{86BDD25B-99D4-4985-889E-ADB3ED6060EF}" type="slidenum">
              <a:rPr lang="fr-BE" smtClean="0"/>
              <a:pPr/>
              <a:t>17</a:t>
            </a:fld>
            <a:endParaRPr lang="fr-BE"/>
          </a:p>
        </p:txBody>
      </p:sp>
      <p:pic>
        <p:nvPicPr>
          <p:cNvPr id="6" name="Image 5"/>
          <p:cNvPicPr/>
          <p:nvPr/>
        </p:nvPicPr>
        <p:blipFill>
          <a:blip r:embed="rId2">
            <a:extLst>
              <a:ext uri="{28A0092B-C50C-407E-A947-70E740481C1C}">
                <a14:useLocalDpi xmlns:a14="http://schemas.microsoft.com/office/drawing/2010/main" val="0"/>
              </a:ext>
            </a:extLst>
          </a:blip>
          <a:srcRect t="9004" b="9099"/>
          <a:stretch>
            <a:fillRect/>
          </a:stretch>
        </p:blipFill>
        <p:spPr bwMode="auto">
          <a:xfrm>
            <a:off x="6899921" y="279468"/>
            <a:ext cx="1944216" cy="1386821"/>
          </a:xfrm>
          <a:prstGeom prst="rect">
            <a:avLst/>
          </a:prstGeom>
          <a:noFill/>
          <a:ln>
            <a:noFill/>
          </a:ln>
        </p:spPr>
      </p:pic>
      <p:sp>
        <p:nvSpPr>
          <p:cNvPr id="7" name="Espace réservé du pied de page 6"/>
          <p:cNvSpPr>
            <a:spLocks noGrp="1"/>
          </p:cNvSpPr>
          <p:nvPr>
            <p:ph type="ftr" sz="quarter" idx="11"/>
          </p:nvPr>
        </p:nvSpPr>
        <p:spPr/>
        <p:txBody>
          <a:bodyPr/>
          <a:lstStyle/>
          <a:p>
            <a:r>
              <a:rPr lang="fr-FR" smtClean="0"/>
              <a:t>Projet AKI Conférence à mi-parcours – E2, Bordeaux 31/05/2016</a:t>
            </a:r>
            <a:endParaRPr lang="fr-BE" dirty="0"/>
          </a:p>
        </p:txBody>
      </p:sp>
    </p:spTree>
    <p:extLst>
      <p:ext uri="{BB962C8B-B14F-4D97-AF65-F5344CB8AC3E}">
        <p14:creationId xmlns:p14="http://schemas.microsoft.com/office/powerpoint/2010/main" val="434769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200" y="279467"/>
            <a:ext cx="14281587" cy="1706856"/>
          </a:xfrm>
        </p:spPr>
        <p:txBody>
          <a:bodyPr/>
          <a:lstStyle/>
          <a:p>
            <a:r>
              <a:rPr lang="fr-BE" dirty="0" smtClean="0"/>
              <a:t>Les compétences transversales	</a:t>
            </a:r>
            <a:endParaRPr lang="fr-BE" dirty="0"/>
          </a:p>
        </p:txBody>
      </p:sp>
      <p:sp>
        <p:nvSpPr>
          <p:cNvPr id="3" name="Espace réservé du contenu 2"/>
          <p:cNvSpPr>
            <a:spLocks noGrp="1"/>
          </p:cNvSpPr>
          <p:nvPr>
            <p:ph idx="1"/>
          </p:nvPr>
        </p:nvSpPr>
        <p:spPr>
          <a:xfrm>
            <a:off x="299187" y="1986323"/>
            <a:ext cx="14401600" cy="5541949"/>
          </a:xfrm>
        </p:spPr>
        <p:txBody>
          <a:bodyPr>
            <a:normAutofit lnSpcReduction="10000"/>
          </a:bodyPr>
          <a:lstStyle/>
          <a:p>
            <a:r>
              <a:rPr lang="fr-BE" dirty="0" smtClean="0"/>
              <a:t>Evolution du monde du travail </a:t>
            </a:r>
            <a:r>
              <a:rPr lang="fr-BE" dirty="0" smtClean="0">
                <a:sym typeface="Wingdings" panose="05000000000000000000" pitchFamily="2" charset="2"/>
              </a:rPr>
              <a:t> évolution des attentes des employeurs</a:t>
            </a:r>
          </a:p>
          <a:p>
            <a:r>
              <a:rPr lang="fr-BE" dirty="0" smtClean="0">
                <a:sym typeface="Wingdings" panose="05000000000000000000" pitchFamily="2" charset="2"/>
              </a:rPr>
              <a:t>Place croissante des « soft </a:t>
            </a:r>
            <a:r>
              <a:rPr lang="fr-BE" dirty="0" err="1" smtClean="0">
                <a:sym typeface="Wingdings" panose="05000000000000000000" pitchFamily="2" charset="2"/>
              </a:rPr>
              <a:t>skills</a:t>
            </a:r>
            <a:r>
              <a:rPr lang="fr-BE" dirty="0" smtClean="0">
                <a:sym typeface="Wingdings" panose="05000000000000000000" pitchFamily="2" charset="2"/>
              </a:rPr>
              <a:t> » (&gt;&lt;hard </a:t>
            </a:r>
            <a:r>
              <a:rPr lang="fr-BE" dirty="0" err="1" smtClean="0">
                <a:sym typeface="Wingdings" panose="05000000000000000000" pitchFamily="2" charset="2"/>
              </a:rPr>
              <a:t>skills</a:t>
            </a:r>
            <a:r>
              <a:rPr lang="fr-BE" dirty="0" smtClean="0">
                <a:sym typeface="Wingdings" panose="05000000000000000000" pitchFamily="2" charset="2"/>
              </a:rPr>
              <a:t>) par rapport aux diplômes</a:t>
            </a:r>
          </a:p>
          <a:p>
            <a:r>
              <a:rPr lang="fr-BE" dirty="0" smtClean="0">
                <a:sym typeface="Wingdings" panose="05000000000000000000" pitchFamily="2" charset="2"/>
              </a:rPr>
              <a:t>Motivation, autonomie, « apprendre à apprendre », maîtrise des langues</a:t>
            </a:r>
          </a:p>
        </p:txBody>
      </p:sp>
      <p:sp>
        <p:nvSpPr>
          <p:cNvPr id="5" name="Espace réservé du numéro de diapositive 4"/>
          <p:cNvSpPr>
            <a:spLocks noGrp="1"/>
          </p:cNvSpPr>
          <p:nvPr>
            <p:ph type="sldNum" sz="quarter" idx="12"/>
          </p:nvPr>
        </p:nvSpPr>
        <p:spPr/>
        <p:txBody>
          <a:bodyPr/>
          <a:lstStyle/>
          <a:p>
            <a:fld id="{86BDD25B-99D4-4985-889E-ADB3ED6060EF}" type="slidenum">
              <a:rPr lang="fr-BE" smtClean="0"/>
              <a:pPr/>
              <a:t>18</a:t>
            </a:fld>
            <a:endParaRPr lang="fr-BE"/>
          </a:p>
        </p:txBody>
      </p:sp>
      <p:pic>
        <p:nvPicPr>
          <p:cNvPr id="8" name="Image 7"/>
          <p:cNvPicPr/>
          <p:nvPr/>
        </p:nvPicPr>
        <p:blipFill>
          <a:blip r:embed="rId3">
            <a:extLst>
              <a:ext uri="{28A0092B-C50C-407E-A947-70E740481C1C}">
                <a14:useLocalDpi xmlns:a14="http://schemas.microsoft.com/office/drawing/2010/main" val="0"/>
              </a:ext>
            </a:extLst>
          </a:blip>
          <a:stretch>
            <a:fillRect/>
          </a:stretch>
        </p:blipFill>
        <p:spPr>
          <a:xfrm>
            <a:off x="5219733" y="6360142"/>
            <a:ext cx="3960440" cy="3200356"/>
          </a:xfrm>
          <a:prstGeom prst="rect">
            <a:avLst/>
          </a:prstGeom>
        </p:spPr>
      </p:pic>
      <p:sp>
        <p:nvSpPr>
          <p:cNvPr id="7" name="ZoneTexte 6"/>
          <p:cNvSpPr txBox="1"/>
          <p:nvPr/>
        </p:nvSpPr>
        <p:spPr>
          <a:xfrm>
            <a:off x="491208" y="7780808"/>
            <a:ext cx="4536504" cy="538609"/>
          </a:xfrm>
          <a:prstGeom prst="rect">
            <a:avLst/>
          </a:prstGeom>
          <a:noFill/>
        </p:spPr>
        <p:txBody>
          <a:bodyPr wrap="square" rtlCol="0">
            <a:spAutoFit/>
          </a:bodyPr>
          <a:lstStyle/>
          <a:p>
            <a:r>
              <a:rPr lang="fr-FR" dirty="0" smtClean="0">
                <a:solidFill>
                  <a:srgbClr val="002060"/>
                </a:solidFill>
              </a:rPr>
              <a:t>Intervenante: </a:t>
            </a:r>
            <a:r>
              <a:rPr lang="fr-FR" dirty="0" smtClean="0"/>
              <a:t>Lila JORIS</a:t>
            </a:r>
            <a:endParaRPr lang="fr-FR" dirty="0"/>
          </a:p>
        </p:txBody>
      </p:sp>
      <p:sp>
        <p:nvSpPr>
          <p:cNvPr id="6" name="Espace réservé du pied de page 5"/>
          <p:cNvSpPr>
            <a:spLocks noGrp="1"/>
          </p:cNvSpPr>
          <p:nvPr>
            <p:ph type="ftr" sz="quarter" idx="11"/>
          </p:nvPr>
        </p:nvSpPr>
        <p:spPr/>
        <p:txBody>
          <a:bodyPr/>
          <a:lstStyle/>
          <a:p>
            <a:r>
              <a:rPr lang="fr-FR" smtClean="0"/>
              <a:t>Projet AKI Conférence à mi-parcours – E2, Bordeaux 31/05/2016</a:t>
            </a:r>
            <a:endParaRPr lang="fr-BE" dirty="0"/>
          </a:p>
        </p:txBody>
      </p:sp>
    </p:spTree>
    <p:extLst>
      <p:ext uri="{BB962C8B-B14F-4D97-AF65-F5344CB8AC3E}">
        <p14:creationId xmlns:p14="http://schemas.microsoft.com/office/powerpoint/2010/main" val="2729791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298984" y="8492538"/>
            <a:ext cx="145229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2051" name="Picture 5" descr="service-volontaire-europ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292" y="362185"/>
            <a:ext cx="13200063" cy="81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philave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417" y="599723"/>
            <a:ext cx="2254250" cy="139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7"/>
          <p:cNvSpPr txBox="1">
            <a:spLocks noChangeArrowheads="1"/>
          </p:cNvSpPr>
          <p:nvPr/>
        </p:nvSpPr>
        <p:spPr bwMode="auto">
          <a:xfrm>
            <a:off x="1738313" y="745538"/>
            <a:ext cx="1799167" cy="11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422"/>
            <a:r>
              <a:rPr lang="fr-BE" altLang="fr-FR" sz="1700" b="1">
                <a:solidFill>
                  <a:prstClr val="black"/>
                </a:solidFill>
                <a:latin typeface="Constantia" pitchFamily="18" charset="0"/>
                <a:cs typeface="Arial" pitchFamily="34" charset="0"/>
              </a:rPr>
              <a:t>Rencontrer </a:t>
            </a:r>
          </a:p>
          <a:p>
            <a:pPr algn="ctr" defTabSz="1451422"/>
            <a:r>
              <a:rPr lang="fr-BE" altLang="fr-FR" sz="1700" b="1">
                <a:solidFill>
                  <a:prstClr val="black"/>
                </a:solidFill>
                <a:latin typeface="Constantia" pitchFamily="18" charset="0"/>
                <a:cs typeface="Arial" pitchFamily="34" charset="0"/>
              </a:rPr>
              <a:t>des personnes ressources au Québec</a:t>
            </a:r>
            <a:endParaRPr lang="fr-FR" altLang="fr-FR" sz="1700" b="1">
              <a:solidFill>
                <a:prstClr val="black"/>
              </a:solidFill>
              <a:latin typeface="Constantia" pitchFamily="18" charset="0"/>
              <a:cs typeface="Arial" pitchFamily="34" charset="0"/>
            </a:endParaRPr>
          </a:p>
        </p:txBody>
      </p:sp>
      <p:pic>
        <p:nvPicPr>
          <p:cNvPr id="2054" name="Picture 8" descr="philav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3897" y="1879130"/>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9"/>
          <p:cNvSpPr txBox="1">
            <a:spLocks noChangeArrowheads="1"/>
          </p:cNvSpPr>
          <p:nvPr/>
        </p:nvSpPr>
        <p:spPr bwMode="auto">
          <a:xfrm>
            <a:off x="3659190" y="2027297"/>
            <a:ext cx="1680103" cy="11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422"/>
            <a:r>
              <a:rPr lang="fr-BE" altLang="fr-FR" sz="1700" b="1">
                <a:solidFill>
                  <a:prstClr val="black"/>
                </a:solidFill>
                <a:latin typeface="Constantia" pitchFamily="18" charset="0"/>
                <a:cs typeface="Arial" pitchFamily="34" charset="0"/>
              </a:rPr>
              <a:t>Faire du volontariat dans une association</a:t>
            </a:r>
            <a:endParaRPr lang="fr-FR" altLang="fr-FR" sz="1700" b="1">
              <a:solidFill>
                <a:prstClr val="black"/>
              </a:solidFill>
              <a:latin typeface="Constantia" pitchFamily="18" charset="0"/>
              <a:cs typeface="Arial" pitchFamily="34" charset="0"/>
            </a:endParaRPr>
          </a:p>
        </p:txBody>
      </p:sp>
      <p:pic>
        <p:nvPicPr>
          <p:cNvPr id="2056" name="Picture 10" descr="philav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8625" y="1582797"/>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11"/>
          <p:cNvSpPr txBox="1">
            <a:spLocks noChangeArrowheads="1"/>
          </p:cNvSpPr>
          <p:nvPr/>
        </p:nvSpPr>
        <p:spPr bwMode="auto">
          <a:xfrm>
            <a:off x="6659563" y="1883835"/>
            <a:ext cx="1799167" cy="93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422"/>
            <a:r>
              <a:rPr lang="fr-BE" altLang="fr-FR" sz="1700" b="1">
                <a:solidFill>
                  <a:prstClr val="black"/>
                </a:solidFill>
                <a:latin typeface="Constantia" pitchFamily="18" charset="0"/>
                <a:cs typeface="Arial" pitchFamily="34" charset="0"/>
              </a:rPr>
              <a:t>Apprendre une autre langue</a:t>
            </a:r>
            <a:endParaRPr lang="fr-FR" altLang="fr-FR" sz="1700" b="1">
              <a:solidFill>
                <a:prstClr val="black"/>
              </a:solidFill>
              <a:latin typeface="Constantia" pitchFamily="18" charset="0"/>
              <a:cs typeface="Arial" pitchFamily="34" charset="0"/>
            </a:endParaRPr>
          </a:p>
        </p:txBody>
      </p:sp>
      <p:pic>
        <p:nvPicPr>
          <p:cNvPr id="2058" name="Picture 12" descr="philave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0272" y="729074"/>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13"/>
          <p:cNvSpPr txBox="1">
            <a:spLocks noChangeArrowheads="1"/>
          </p:cNvSpPr>
          <p:nvPr/>
        </p:nvSpPr>
        <p:spPr bwMode="auto">
          <a:xfrm>
            <a:off x="8821208" y="1634538"/>
            <a:ext cx="1799167" cy="93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422"/>
            <a:r>
              <a:rPr lang="fr-BE" altLang="fr-FR" sz="1700" b="1">
                <a:solidFill>
                  <a:prstClr val="black"/>
                </a:solidFill>
                <a:latin typeface="Constantia" pitchFamily="18" charset="0"/>
                <a:cs typeface="Arial" pitchFamily="34" charset="0"/>
              </a:rPr>
              <a:t>Echanger avec des jeunes européens</a:t>
            </a:r>
            <a:endParaRPr lang="fr-FR" altLang="fr-FR" sz="1700" b="1">
              <a:solidFill>
                <a:prstClr val="black"/>
              </a:solidFill>
              <a:latin typeface="Constantia" pitchFamily="18" charset="0"/>
              <a:cs typeface="Arial" pitchFamily="34" charset="0"/>
            </a:endParaRPr>
          </a:p>
        </p:txBody>
      </p:sp>
      <p:pic>
        <p:nvPicPr>
          <p:cNvPr id="2060" name="Picture 14" descr="philav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8917" y="6467592"/>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5"/>
          <p:cNvSpPr txBox="1">
            <a:spLocks noChangeArrowheads="1"/>
          </p:cNvSpPr>
          <p:nvPr/>
        </p:nvSpPr>
        <p:spPr bwMode="auto">
          <a:xfrm>
            <a:off x="2219855" y="6613408"/>
            <a:ext cx="1799167" cy="11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422"/>
            <a:r>
              <a:rPr lang="fr-BE" altLang="fr-FR" sz="1700" b="1">
                <a:solidFill>
                  <a:prstClr val="black"/>
                </a:solidFill>
                <a:latin typeface="Constantia" pitchFamily="18" charset="0"/>
                <a:cs typeface="Arial" pitchFamily="34" charset="0"/>
              </a:rPr>
              <a:t>Mener un projet avec </a:t>
            </a:r>
          </a:p>
          <a:p>
            <a:pPr algn="ctr" defTabSz="1451422"/>
            <a:r>
              <a:rPr lang="fr-BE" altLang="fr-FR" sz="1700" b="1">
                <a:solidFill>
                  <a:prstClr val="black"/>
                </a:solidFill>
                <a:latin typeface="Constantia" pitchFamily="18" charset="0"/>
                <a:cs typeface="Arial" pitchFamily="34" charset="0"/>
              </a:rPr>
              <a:t>des jeunes africains</a:t>
            </a:r>
            <a:endParaRPr lang="fr-FR" altLang="fr-FR" sz="1700" b="1">
              <a:solidFill>
                <a:prstClr val="black"/>
              </a:solidFill>
              <a:latin typeface="Constantia" pitchFamily="18" charset="0"/>
              <a:cs typeface="Arial" pitchFamily="34" charset="0"/>
            </a:endParaRPr>
          </a:p>
        </p:txBody>
      </p:sp>
      <p:pic>
        <p:nvPicPr>
          <p:cNvPr id="2062" name="Picture 16" descr="philav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9272" y="2093148"/>
            <a:ext cx="1566333" cy="200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17"/>
          <p:cNvSpPr txBox="1">
            <a:spLocks noChangeArrowheads="1"/>
          </p:cNvSpPr>
          <p:nvPr/>
        </p:nvSpPr>
        <p:spPr bwMode="auto">
          <a:xfrm>
            <a:off x="10980208" y="2525890"/>
            <a:ext cx="1799167" cy="6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422"/>
            <a:r>
              <a:rPr lang="fr-BE" altLang="fr-FR" sz="1700" b="1">
                <a:solidFill>
                  <a:prstClr val="black"/>
                </a:solidFill>
                <a:latin typeface="Constantia" pitchFamily="18" charset="0"/>
                <a:cs typeface="Arial" pitchFamily="34" charset="0"/>
              </a:rPr>
              <a:t>Faire un stage </a:t>
            </a:r>
          </a:p>
          <a:p>
            <a:pPr algn="ctr" defTabSz="1451422"/>
            <a:r>
              <a:rPr lang="fr-BE" altLang="fr-FR" sz="1700" b="1">
                <a:solidFill>
                  <a:prstClr val="black"/>
                </a:solidFill>
                <a:latin typeface="Constantia" pitchFamily="18" charset="0"/>
                <a:cs typeface="Arial" pitchFamily="34" charset="0"/>
              </a:rPr>
              <a:t>en entreprise</a:t>
            </a:r>
            <a:endParaRPr lang="fr-FR" altLang="fr-FR" sz="1700" b="1">
              <a:solidFill>
                <a:prstClr val="black"/>
              </a:solidFill>
              <a:latin typeface="Constantia" pitchFamily="18" charset="0"/>
              <a:cs typeface="Arial" pitchFamily="34" charset="0"/>
            </a:endParaRPr>
          </a:p>
        </p:txBody>
      </p:sp>
      <p:pic>
        <p:nvPicPr>
          <p:cNvPr id="2064" name="Picture 18" descr="bijhori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0208" y="6006631"/>
            <a:ext cx="2701397" cy="120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Espace réservé du contenu 2"/>
          <p:cNvSpPr txBox="1">
            <a:spLocks/>
          </p:cNvSpPr>
          <p:nvPr/>
        </p:nvSpPr>
        <p:spPr bwMode="auto">
          <a:xfrm>
            <a:off x="5699129" y="7318970"/>
            <a:ext cx="8040688" cy="7478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422">
              <a:spcBef>
                <a:spcPct val="20000"/>
              </a:spcBef>
            </a:pPr>
            <a:r>
              <a:rPr lang="fr-BE" altLang="fr-FR" sz="3800" b="1">
                <a:solidFill>
                  <a:srgbClr val="FF0000"/>
                </a:solidFill>
                <a:latin typeface="Constantia" pitchFamily="18" charset="0"/>
                <a:cs typeface="Arial" pitchFamily="34" charset="0"/>
              </a:rPr>
              <a:t>Bureau International Jeunesse</a:t>
            </a:r>
          </a:p>
          <a:p>
            <a:pPr algn="ctr" defTabSz="1451422">
              <a:spcBef>
                <a:spcPct val="20000"/>
              </a:spcBef>
            </a:pPr>
            <a:endParaRPr lang="fr-BE" altLang="fr-FR" sz="3800">
              <a:solidFill>
                <a:srgbClr val="2C6596"/>
              </a:solidFill>
              <a:latin typeface="Arial Rounded MT Bold" pitchFamily="34" charset="0"/>
              <a:cs typeface="Arial" pitchFamily="34" charset="0"/>
            </a:endParaRPr>
          </a:p>
        </p:txBody>
      </p:sp>
      <p:pic>
        <p:nvPicPr>
          <p:cNvPr id="2066" name="Picture 20" descr="bijhori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8814742"/>
            <a:ext cx="1981730" cy="8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1" descr="logoerasmusje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40647" y="8706557"/>
            <a:ext cx="2881312" cy="99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750AB92D-1626-4A42-BF97-6101AEA99158}" type="slidenum">
              <a:rPr lang="fr-BE" smtClean="0">
                <a:solidFill>
                  <a:prstClr val="black">
                    <a:tint val="75000"/>
                  </a:prstClr>
                </a:solidFill>
              </a:rPr>
              <a:pPr>
                <a:defRPr/>
              </a:pPr>
              <a:t>19</a:t>
            </a:fld>
            <a:endParaRPr lang="fr-BE">
              <a:solidFill>
                <a:prstClr val="black">
                  <a:tint val="75000"/>
                </a:prstClr>
              </a:solidFill>
            </a:endParaRPr>
          </a:p>
        </p:txBody>
      </p:sp>
      <p:sp>
        <p:nvSpPr>
          <p:cNvPr id="23" name="Sous-titre 2"/>
          <p:cNvSpPr txBox="1">
            <a:spLocks/>
          </p:cNvSpPr>
          <p:nvPr/>
        </p:nvSpPr>
        <p:spPr bwMode="auto">
          <a:xfrm>
            <a:off x="4581046" y="9160324"/>
            <a:ext cx="6419328" cy="494954"/>
          </a:xfrm>
          <a:prstGeom prst="rect">
            <a:avLst/>
          </a:prstGeom>
          <a:noFill/>
          <a:ln w="9525">
            <a:noFill/>
            <a:miter lim="800000"/>
            <a:headEnd/>
            <a:tailEnd/>
          </a:ln>
        </p:spPr>
        <p:txBody>
          <a:bodyPr lIns="145143" tIns="72571" rIns="145143" bIns="72571"/>
          <a:lstStyle/>
          <a:p>
            <a:pPr algn="ctr" defTabSz="1451414" fontAlgn="auto">
              <a:spcBef>
                <a:spcPct val="20000"/>
              </a:spcBef>
              <a:spcAft>
                <a:spcPts val="0"/>
              </a:spcAft>
            </a:pPr>
            <a:r>
              <a:rPr lang="fr-FR" sz="1400" dirty="0">
                <a:solidFill>
                  <a:srgbClr val="162A83"/>
                </a:solidFill>
                <a:latin typeface="Verdana" pitchFamily="34" charset="0"/>
                <a:cs typeface="+mn-cs"/>
              </a:rPr>
              <a:t>Projet AKI </a:t>
            </a:r>
          </a:p>
          <a:p>
            <a:pPr algn="ct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2397746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2</a:t>
            </a:fld>
            <a:endParaRPr lang="fr-FR"/>
          </a:p>
        </p:txBody>
      </p:sp>
      <p:sp>
        <p:nvSpPr>
          <p:cNvPr id="4" name="Rectangle 3"/>
          <p:cNvSpPr/>
          <p:nvPr/>
        </p:nvSpPr>
        <p:spPr>
          <a:xfrm>
            <a:off x="563216" y="3063776"/>
            <a:ext cx="14113567" cy="4170374"/>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Mot d’ouverture </a:t>
            </a:r>
          </a:p>
          <a:p>
            <a:pPr algn="ctr"/>
            <a:endParaRPr lang="fr-FR" sz="6000" dirty="0">
              <a:solidFill>
                <a:srgbClr val="262626"/>
              </a:solidFill>
              <a:latin typeface="Verdana" panose="020B0604030504040204" pitchFamily="34" charset="0"/>
              <a:ea typeface="Verdana" panose="020B0604030504040204" pitchFamily="34" charset="0"/>
              <a:cs typeface="Verdana" panose="020B0604030504040204" pitchFamily="34" charset="0"/>
            </a:endParaRPr>
          </a:p>
          <a:p>
            <a:pPr algn="ctr"/>
            <a:r>
              <a:rPr lang="fr-FR" dirty="0" smtClean="0">
                <a:solidFill>
                  <a:srgbClr val="262626"/>
                </a:solidFill>
                <a:latin typeface="Verdana" panose="020B0604030504040204" pitchFamily="34" charset="0"/>
                <a:ea typeface="Verdana" panose="020B0604030504040204" pitchFamily="34" charset="0"/>
                <a:cs typeface="Verdana" panose="020B0604030504040204" pitchFamily="34" charset="0"/>
              </a:rPr>
              <a:t>Marc Le Mercier Directeur Direction des sports, de la jeunesse et de la solidarité Conseil Régional Aquitaine Limousin Poitou Charentes</a:t>
            </a:r>
          </a:p>
          <a:p>
            <a:pPr algn="ctr"/>
            <a:endParaRPr lang="fr-FR" dirty="0" smtClean="0">
              <a:solidFill>
                <a:srgbClr val="262626"/>
              </a:solidFill>
              <a:latin typeface="Verdana" panose="020B0604030504040204" pitchFamily="34" charset="0"/>
              <a:ea typeface="Verdana" panose="020B0604030504040204" pitchFamily="34" charset="0"/>
              <a:cs typeface="Verdana" panose="020B0604030504040204" pitchFamily="34" charset="0"/>
            </a:endParaRPr>
          </a:p>
          <a:p>
            <a:pPr algn="ctr"/>
            <a:endParaRPr lang="fr-FR" dirty="0" smtClean="0">
              <a:solidFill>
                <a:srgbClr val="262626"/>
              </a:solidFill>
              <a:latin typeface="Verdana" panose="020B0604030504040204" pitchFamily="34" charset="0"/>
              <a:ea typeface="Verdana" panose="020B0604030504040204" pitchFamily="34" charset="0"/>
              <a:cs typeface="Verdana" panose="020B0604030504040204" pitchFamily="34" charset="0"/>
            </a:endParaRPr>
          </a:p>
          <a:p>
            <a:pPr algn="ctr"/>
            <a:r>
              <a:rPr lang="fr-FR" b="1" dirty="0" smtClean="0">
                <a:solidFill>
                  <a:srgbClr val="262626"/>
                </a:solidFill>
                <a:latin typeface="Verdana" panose="020B0604030504040204" pitchFamily="34" charset="0"/>
                <a:ea typeface="Verdana" panose="020B0604030504040204" pitchFamily="34" charset="0"/>
                <a:cs typeface="Verdana" panose="020B0604030504040204" pitchFamily="34" charset="0"/>
              </a:rPr>
              <a:t>Michel </a:t>
            </a:r>
            <a:r>
              <a:rPr lang="fr-FR" b="1" dirty="0" err="1" smtClean="0">
                <a:solidFill>
                  <a:srgbClr val="262626"/>
                </a:solidFill>
                <a:latin typeface="Verdana" panose="020B0604030504040204" pitchFamily="34" charset="0"/>
                <a:ea typeface="Verdana" panose="020B0604030504040204" pitchFamily="34" charset="0"/>
                <a:cs typeface="Verdana" panose="020B0604030504040204" pitchFamily="34" charset="0"/>
              </a:rPr>
              <a:t>Férillot</a:t>
            </a:r>
            <a:r>
              <a:rPr lang="fr-FR" b="1"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Président de l’INSUP</a:t>
            </a:r>
            <a:endParaRPr lang="fr-FR" b="1" dirty="0">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770721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normAutofit fontScale="90000"/>
          </a:bodyPr>
          <a:lstStyle/>
          <a:p>
            <a:pPr fontAlgn="auto">
              <a:spcAft>
                <a:spcPts val="0"/>
              </a:spcAft>
              <a:defRPr/>
            </a:pPr>
            <a:r>
              <a:rPr lang="fr-BE" dirty="0" smtClean="0">
                <a:latin typeface="+mn-lt"/>
              </a:rPr>
              <a:t>Le Bureau International Jeunesse (BIJ)</a:t>
            </a:r>
            <a:endParaRPr lang="fr-BE" dirty="0">
              <a:latin typeface="+mn-lt"/>
            </a:endParaRPr>
          </a:p>
        </p:txBody>
      </p:sp>
      <p:sp>
        <p:nvSpPr>
          <p:cNvPr id="3075" name="Espace réservé du contenu 4"/>
          <p:cNvSpPr>
            <a:spLocks noGrp="1"/>
          </p:cNvSpPr>
          <p:nvPr>
            <p:ph idx="1"/>
          </p:nvPr>
        </p:nvSpPr>
        <p:spPr/>
        <p:txBody>
          <a:bodyPr/>
          <a:lstStyle/>
          <a:p>
            <a:pPr>
              <a:buFont typeface="Wingdings 2" pitchFamily="18" charset="2"/>
              <a:buNone/>
            </a:pPr>
            <a:r>
              <a:rPr lang="fr-BE" altLang="fr-FR" sz="3800"/>
              <a:t>Né de la volonté des Ministres de la Jeunesse et des Relations internationales de créer un </a:t>
            </a:r>
            <a:r>
              <a:rPr lang="fr-BE" altLang="fr-FR" sz="3800" b="1"/>
              <a:t>guichet mobilité unique</a:t>
            </a:r>
            <a:r>
              <a:rPr lang="fr-BE" altLang="fr-FR" sz="3800"/>
              <a:t> pour les jeunes de Wallonie et de Bruxelles en dehors du cadre scolaire.</a:t>
            </a:r>
          </a:p>
          <a:p>
            <a:pPr>
              <a:buFont typeface="Wingdings 2" pitchFamily="18" charset="2"/>
              <a:buNone/>
            </a:pPr>
            <a:endParaRPr lang="fr-BE" altLang="fr-FR" sz="1900"/>
          </a:p>
          <a:p>
            <a:pPr>
              <a:buFont typeface="Wingdings 2" pitchFamily="18" charset="2"/>
              <a:buNone/>
            </a:pPr>
            <a:r>
              <a:rPr lang="fr-BE" altLang="fr-FR" sz="3800"/>
              <a:t>A participé au lancement des programmes européens d’éducation non formelle destinés aux jeunes: </a:t>
            </a:r>
          </a:p>
          <a:p>
            <a:r>
              <a:rPr lang="fr-BE" altLang="fr-FR" sz="3800"/>
              <a:t>Échanges de jeunes</a:t>
            </a:r>
          </a:p>
          <a:p>
            <a:r>
              <a:rPr lang="fr-BE" altLang="fr-FR" sz="3800"/>
              <a:t>Service Volontaire Européen</a:t>
            </a:r>
          </a:p>
        </p:txBody>
      </p:sp>
      <p:pic>
        <p:nvPicPr>
          <p:cNvPr id="3076" name="Picture 7" descr="espace-infos-mobilite-bij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712" y="6999111"/>
            <a:ext cx="4799542" cy="284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fld id="{DEE642DD-7FE6-4ECB-9E1C-462CE8C8CCAC}" type="slidenum">
              <a:rPr lang="fr-BE" smtClean="0">
                <a:solidFill>
                  <a:prstClr val="black">
                    <a:tint val="75000"/>
                  </a:prstClr>
                </a:solidFill>
              </a:rPr>
              <a:pPr>
                <a:defRPr/>
              </a:pPr>
              <a:t>20</a:t>
            </a:fld>
            <a:endParaRPr lang="fr-BE">
              <a:solidFill>
                <a:prstClr val="black">
                  <a:tint val="75000"/>
                </a:prstClr>
              </a:solidFill>
            </a:endParaRPr>
          </a:p>
        </p:txBody>
      </p:sp>
      <p:sp>
        <p:nvSpPr>
          <p:cNvPr id="8" name="Sous-titre 2"/>
          <p:cNvSpPr txBox="1">
            <a:spLocks/>
          </p:cNvSpPr>
          <p:nvPr/>
        </p:nvSpPr>
        <p:spPr bwMode="auto">
          <a:xfrm>
            <a:off x="707232" y="9138548"/>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2541441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298984" y="8492538"/>
            <a:ext cx="14522978"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099" name="Text Box 2"/>
          <p:cNvSpPr txBox="1">
            <a:spLocks noChangeArrowheads="1"/>
          </p:cNvSpPr>
          <p:nvPr/>
        </p:nvSpPr>
        <p:spPr bwMode="auto">
          <a:xfrm>
            <a:off x="0" y="2483562"/>
            <a:ext cx="15240000" cy="73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451422"/>
            <a:r>
              <a:rPr lang="fr-BE" altLang="fr-FR" sz="3800" b="1">
                <a:solidFill>
                  <a:prstClr val="white"/>
                </a:solidFill>
                <a:latin typeface="Constantia" pitchFamily="18" charset="0"/>
                <a:cs typeface="Arial" pitchFamily="34" charset="0"/>
              </a:rPr>
              <a:t>Autres programmes d’éducation non formelle</a:t>
            </a:r>
            <a:endParaRPr lang="fr-FR" altLang="fr-FR" sz="5100" b="1">
              <a:solidFill>
                <a:srgbClr val="FF0000"/>
              </a:solidFill>
              <a:latin typeface="Constantia" pitchFamily="18" charset="0"/>
              <a:cs typeface="Arial" pitchFamily="34" charset="0"/>
            </a:endParaRPr>
          </a:p>
        </p:txBody>
      </p:sp>
      <p:sp>
        <p:nvSpPr>
          <p:cNvPr id="18436" name="Text Box 2"/>
          <p:cNvSpPr txBox="1">
            <a:spLocks noChangeArrowheads="1"/>
          </p:cNvSpPr>
          <p:nvPr/>
        </p:nvSpPr>
        <p:spPr bwMode="auto">
          <a:xfrm>
            <a:off x="719668" y="484650"/>
            <a:ext cx="13260917" cy="1608498"/>
          </a:xfrm>
          <a:prstGeom prst="rect">
            <a:avLst/>
          </a:prstGeom>
          <a:noFill/>
          <a:ln w="9525">
            <a:noFill/>
            <a:miter lim="800000"/>
            <a:headEnd/>
            <a:tailEnd/>
          </a:ln>
        </p:spPr>
        <p:txBody>
          <a:bodyPr lIns="145143" tIns="72571" rIns="145143" bIns="72571">
            <a:spAutoFit/>
          </a:bodyPr>
          <a:lstStyle/>
          <a:p>
            <a:pPr algn="ctr" defTabSz="1451422" fontAlgn="auto">
              <a:spcBef>
                <a:spcPts val="0"/>
              </a:spcBef>
              <a:spcAft>
                <a:spcPts val="0"/>
              </a:spcAft>
              <a:defRPr/>
            </a:pPr>
            <a:r>
              <a:rPr lang="fr-BE" sz="5700" dirty="0">
                <a:solidFill>
                  <a:srgbClr val="1F497D"/>
                </a:solidFill>
                <a:latin typeface="Calibri"/>
                <a:cs typeface="Arial" pitchFamily="34" charset="0"/>
              </a:rPr>
              <a:t>8 programmes de mobilité des jeunes</a:t>
            </a:r>
          </a:p>
          <a:p>
            <a:pPr algn="just" defTabSz="1451422" fontAlgn="auto">
              <a:spcBef>
                <a:spcPts val="0"/>
              </a:spcBef>
              <a:spcAft>
                <a:spcPts val="0"/>
              </a:spcAft>
              <a:defRPr/>
            </a:pPr>
            <a:r>
              <a:rPr lang="fr-BE" sz="1900" b="1" dirty="0">
                <a:solidFill>
                  <a:prstClr val="black"/>
                </a:solidFill>
                <a:latin typeface="Calibri"/>
                <a:cs typeface="Arial" pitchFamily="34" charset="0"/>
              </a:rPr>
              <a:t>Public: jeunes qui résident en Wallonie ou à Bruxelles (pas d’exigence de formation ou de diplôme) &amp; relais du secteur de la jeunesse</a:t>
            </a:r>
            <a:endParaRPr lang="fr-FR" sz="1900" b="1" dirty="0">
              <a:solidFill>
                <a:prstClr val="black"/>
              </a:solidFill>
              <a:latin typeface="Calibri"/>
              <a:cs typeface="Arial" pitchFamily="34" charset="0"/>
            </a:endParaRPr>
          </a:p>
        </p:txBody>
      </p:sp>
      <p:pic>
        <p:nvPicPr>
          <p:cNvPr id="4101" name="Picture 7" descr="quebec-ti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22" y="2093148"/>
            <a:ext cx="3153833" cy="18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axes-s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732" y="2093148"/>
            <a:ext cx="3148542" cy="18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erasm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40" y="2093148"/>
            <a:ext cx="3153833" cy="1865019"/>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104" name="Picture 10" descr="bel-j-tit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1147" y="2093148"/>
            <a:ext cx="3153833" cy="18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tremplins-jeunes-tit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22" y="5613872"/>
            <a:ext cx="3153833" cy="186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artich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732" y="5613873"/>
            <a:ext cx="3148542" cy="186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3" descr="entrecho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0940" y="5613873"/>
            <a:ext cx="3153833" cy="186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4" descr="eurodyssee-tit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61147" y="5613872"/>
            <a:ext cx="3153833" cy="186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5"/>
          <p:cNvSpPr txBox="1">
            <a:spLocks noChangeArrowheads="1"/>
          </p:cNvSpPr>
          <p:nvPr/>
        </p:nvSpPr>
        <p:spPr bwMode="auto">
          <a:xfrm>
            <a:off x="658813" y="3906427"/>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422"/>
            <a:r>
              <a:rPr lang="fr-BE" altLang="fr-FR" sz="1600">
                <a:solidFill>
                  <a:prstClr val="black"/>
                </a:solidFill>
                <a:latin typeface="Constantia" pitchFamily="18" charset="0"/>
                <a:cs typeface="Arial" pitchFamily="34" charset="0"/>
              </a:rPr>
              <a:t>Projets individuels ou collectifs au Québec – expérience en milieu professionnel (16-35 ans)</a:t>
            </a:r>
            <a:endParaRPr lang="fr-FR" altLang="fr-FR" sz="1600">
              <a:solidFill>
                <a:prstClr val="black"/>
              </a:solidFill>
              <a:latin typeface="Constantia" pitchFamily="18" charset="0"/>
              <a:cs typeface="Arial" pitchFamily="34" charset="0"/>
            </a:endParaRPr>
          </a:p>
        </p:txBody>
      </p:sp>
      <p:sp>
        <p:nvSpPr>
          <p:cNvPr id="4110" name="Text Box 16"/>
          <p:cNvSpPr txBox="1">
            <a:spLocks noChangeArrowheads="1"/>
          </p:cNvSpPr>
          <p:nvPr/>
        </p:nvSpPr>
        <p:spPr bwMode="auto">
          <a:xfrm>
            <a:off x="4019022" y="3906427"/>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422"/>
            <a:r>
              <a:rPr lang="fr-BE" altLang="fr-FR" sz="1600">
                <a:solidFill>
                  <a:prstClr val="black"/>
                </a:solidFill>
                <a:latin typeface="Constantia" pitchFamily="18" charset="0"/>
                <a:cs typeface="Arial" pitchFamily="34" charset="0"/>
              </a:rPr>
              <a:t>Projets individuels ou collectifs avec des jeunes de pays africains prioritaires (16-30 ans)</a:t>
            </a:r>
            <a:endParaRPr lang="fr-FR" altLang="fr-FR" sz="1600">
              <a:solidFill>
                <a:prstClr val="black"/>
              </a:solidFill>
              <a:latin typeface="Constantia" pitchFamily="18" charset="0"/>
              <a:cs typeface="Arial" pitchFamily="34" charset="0"/>
            </a:endParaRPr>
          </a:p>
        </p:txBody>
      </p:sp>
      <p:sp>
        <p:nvSpPr>
          <p:cNvPr id="4111" name="Text Box 17"/>
          <p:cNvSpPr txBox="1">
            <a:spLocks noChangeArrowheads="1"/>
          </p:cNvSpPr>
          <p:nvPr/>
        </p:nvSpPr>
        <p:spPr bwMode="auto">
          <a:xfrm>
            <a:off x="7381877" y="3906427"/>
            <a:ext cx="3479272" cy="1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422"/>
            <a:r>
              <a:rPr lang="fr-BE" altLang="fr-FR" sz="1600">
                <a:solidFill>
                  <a:prstClr val="black"/>
                </a:solidFill>
                <a:latin typeface="Constantia" pitchFamily="18" charset="0"/>
                <a:cs typeface="Arial" pitchFamily="34" charset="0"/>
              </a:rPr>
              <a:t>Volet Jeunesse:</a:t>
            </a:r>
          </a:p>
          <a:p>
            <a:pPr defTabSz="1451422"/>
            <a:r>
              <a:rPr lang="fr-BE" altLang="fr-FR" sz="1600">
                <a:solidFill>
                  <a:prstClr val="black"/>
                </a:solidFill>
                <a:latin typeface="Constantia" pitchFamily="18" charset="0"/>
                <a:cs typeface="Arial" pitchFamily="34" charset="0"/>
              </a:rPr>
              <a:t>échanges de jeunes, service volontaire européen, mobilité des travailleurs de jeunesse, partenariats stratégiques, séminaires de jeunes (13-30 ans)</a:t>
            </a:r>
            <a:endParaRPr lang="fr-FR" altLang="fr-FR" sz="1600">
              <a:solidFill>
                <a:prstClr val="black"/>
              </a:solidFill>
              <a:latin typeface="Constantia" pitchFamily="18" charset="0"/>
              <a:cs typeface="Arial" pitchFamily="34" charset="0"/>
            </a:endParaRPr>
          </a:p>
        </p:txBody>
      </p:sp>
      <p:sp>
        <p:nvSpPr>
          <p:cNvPr id="4112" name="Text Box 18"/>
          <p:cNvSpPr txBox="1">
            <a:spLocks noChangeArrowheads="1"/>
          </p:cNvSpPr>
          <p:nvPr/>
        </p:nvSpPr>
        <p:spPr bwMode="auto">
          <a:xfrm>
            <a:off x="10739438" y="3906427"/>
            <a:ext cx="3481917"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422"/>
            <a:r>
              <a:rPr lang="fr-BE" altLang="fr-FR" sz="1600">
                <a:solidFill>
                  <a:prstClr val="black"/>
                </a:solidFill>
                <a:latin typeface="Constantia" pitchFamily="18" charset="0"/>
                <a:cs typeface="Arial" pitchFamily="34" charset="0"/>
              </a:rPr>
              <a:t>Volontariat citoyen ou créatif dans une autre communauté belge </a:t>
            </a:r>
          </a:p>
          <a:p>
            <a:pPr defTabSz="1451422"/>
            <a:r>
              <a:rPr lang="fr-BE" altLang="fr-FR" sz="1600">
                <a:solidFill>
                  <a:prstClr val="black"/>
                </a:solidFill>
                <a:latin typeface="Constantia" pitchFamily="18" charset="0"/>
                <a:cs typeface="Arial" pitchFamily="34" charset="0"/>
              </a:rPr>
              <a:t>(16-25 ans)</a:t>
            </a:r>
            <a:endParaRPr lang="fr-FR" altLang="fr-FR" sz="1600">
              <a:solidFill>
                <a:prstClr val="black"/>
              </a:solidFill>
              <a:latin typeface="Constantia" pitchFamily="18" charset="0"/>
              <a:cs typeface="Arial" pitchFamily="34" charset="0"/>
            </a:endParaRPr>
          </a:p>
        </p:txBody>
      </p:sp>
      <p:sp>
        <p:nvSpPr>
          <p:cNvPr id="4113" name="Text Box 19"/>
          <p:cNvSpPr txBox="1">
            <a:spLocks noChangeArrowheads="1"/>
          </p:cNvSpPr>
          <p:nvPr/>
        </p:nvSpPr>
        <p:spPr bwMode="auto">
          <a:xfrm>
            <a:off x="658813" y="7427150"/>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422"/>
            <a:r>
              <a:rPr lang="fr-BE" altLang="fr-FR" sz="1600">
                <a:solidFill>
                  <a:prstClr val="black"/>
                </a:solidFill>
                <a:latin typeface="Constantia" pitchFamily="18" charset="0"/>
                <a:cs typeface="Arial" pitchFamily="34" charset="0"/>
              </a:rPr>
              <a:t>Immersion linguistique ou professionnelle à l’étranger</a:t>
            </a:r>
          </a:p>
          <a:p>
            <a:pPr defTabSz="1451422"/>
            <a:r>
              <a:rPr lang="fr-BE" altLang="fr-FR" sz="1600">
                <a:solidFill>
                  <a:prstClr val="black"/>
                </a:solidFill>
                <a:latin typeface="Constantia" pitchFamily="18" charset="0"/>
                <a:cs typeface="Arial" pitchFamily="34" charset="0"/>
              </a:rPr>
              <a:t>(18-35 ans)</a:t>
            </a:r>
            <a:endParaRPr lang="fr-FR" altLang="fr-FR" sz="1600">
              <a:solidFill>
                <a:prstClr val="black"/>
              </a:solidFill>
              <a:latin typeface="Constantia" pitchFamily="18" charset="0"/>
              <a:cs typeface="Arial" pitchFamily="34" charset="0"/>
            </a:endParaRPr>
          </a:p>
        </p:txBody>
      </p:sp>
      <p:sp>
        <p:nvSpPr>
          <p:cNvPr id="4114" name="Text Box 20"/>
          <p:cNvSpPr txBox="1">
            <a:spLocks noChangeArrowheads="1"/>
          </p:cNvSpPr>
          <p:nvPr/>
        </p:nvSpPr>
        <p:spPr bwMode="auto">
          <a:xfrm>
            <a:off x="4019022" y="7427149"/>
            <a:ext cx="3238500" cy="63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422"/>
            <a:r>
              <a:rPr lang="fr-BE" altLang="fr-FR" sz="1600">
                <a:solidFill>
                  <a:prstClr val="black"/>
                </a:solidFill>
                <a:latin typeface="Constantia" pitchFamily="18" charset="0"/>
                <a:cs typeface="Arial" pitchFamily="34" charset="0"/>
              </a:rPr>
              <a:t>Mobilité des jeunes artistes</a:t>
            </a:r>
          </a:p>
          <a:p>
            <a:pPr defTabSz="1451422"/>
            <a:r>
              <a:rPr lang="fr-BE" altLang="fr-FR" sz="1600">
                <a:solidFill>
                  <a:prstClr val="black"/>
                </a:solidFill>
                <a:latin typeface="Constantia" pitchFamily="18" charset="0"/>
                <a:cs typeface="Arial" pitchFamily="34" charset="0"/>
              </a:rPr>
              <a:t>(20-25 ans)</a:t>
            </a:r>
            <a:endParaRPr lang="fr-FR" altLang="fr-FR" sz="1600">
              <a:solidFill>
                <a:prstClr val="black"/>
              </a:solidFill>
              <a:latin typeface="Constantia" pitchFamily="18" charset="0"/>
              <a:cs typeface="Arial" pitchFamily="34" charset="0"/>
            </a:endParaRPr>
          </a:p>
        </p:txBody>
      </p:sp>
      <p:sp>
        <p:nvSpPr>
          <p:cNvPr id="4115" name="Text Box 21"/>
          <p:cNvSpPr txBox="1">
            <a:spLocks noChangeArrowheads="1"/>
          </p:cNvSpPr>
          <p:nvPr/>
        </p:nvSpPr>
        <p:spPr bwMode="auto">
          <a:xfrm>
            <a:off x="7379230" y="7427150"/>
            <a:ext cx="3238500" cy="8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422"/>
            <a:r>
              <a:rPr lang="fr-BE" altLang="fr-FR" sz="1600">
                <a:solidFill>
                  <a:prstClr val="black"/>
                </a:solidFill>
                <a:latin typeface="Constantia" pitchFamily="18" charset="0"/>
                <a:cs typeface="Arial" pitchFamily="34" charset="0"/>
              </a:rPr>
              <a:t>Mobilité des jeunes porteur d’un projet </a:t>
            </a:r>
            <a:r>
              <a:rPr lang="fr-FR" altLang="fr-FR" sz="1600">
                <a:solidFill>
                  <a:prstClr val="black"/>
                </a:solidFill>
                <a:latin typeface="Constantia" pitchFamily="18" charset="0"/>
                <a:cs typeface="Arial" pitchFamily="34" charset="0"/>
              </a:rPr>
              <a:t>entrepreneurial </a:t>
            </a:r>
          </a:p>
          <a:p>
            <a:pPr defTabSz="1451422"/>
            <a:r>
              <a:rPr lang="fr-FR" altLang="fr-FR" sz="1600">
                <a:solidFill>
                  <a:prstClr val="black"/>
                </a:solidFill>
                <a:latin typeface="Constantia" pitchFamily="18" charset="0"/>
                <a:cs typeface="Arial" pitchFamily="34" charset="0"/>
              </a:rPr>
              <a:t>(20-25 ans)</a:t>
            </a:r>
          </a:p>
        </p:txBody>
      </p:sp>
      <p:sp>
        <p:nvSpPr>
          <p:cNvPr id="4116" name="Text Box 22"/>
          <p:cNvSpPr txBox="1">
            <a:spLocks noChangeArrowheads="1"/>
          </p:cNvSpPr>
          <p:nvPr/>
        </p:nvSpPr>
        <p:spPr bwMode="auto">
          <a:xfrm>
            <a:off x="10739438" y="7427150"/>
            <a:ext cx="3238500" cy="60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43" tIns="72571" rIns="145143" bIns="7257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451422"/>
            <a:r>
              <a:rPr lang="fr-BE" altLang="fr-FR" sz="1600">
                <a:solidFill>
                  <a:prstClr val="black"/>
                </a:solidFill>
                <a:latin typeface="Constantia" pitchFamily="18" charset="0"/>
                <a:cs typeface="Arial" pitchFamily="34" charset="0"/>
              </a:rPr>
              <a:t>Stage en entreprise en Europe</a:t>
            </a:r>
            <a:r>
              <a:rPr lang="fr-FR" altLang="fr-FR" sz="1400">
                <a:solidFill>
                  <a:prstClr val="black"/>
                </a:solidFill>
                <a:latin typeface="Constantia" pitchFamily="18" charset="0"/>
                <a:cs typeface="Arial" pitchFamily="34" charset="0"/>
              </a:rPr>
              <a:t> </a:t>
            </a:r>
          </a:p>
          <a:p>
            <a:pPr defTabSz="1451422"/>
            <a:r>
              <a:rPr lang="fr-BE" altLang="fr-FR" sz="1400">
                <a:solidFill>
                  <a:prstClr val="black"/>
                </a:solidFill>
                <a:latin typeface="Constantia" pitchFamily="18" charset="0"/>
                <a:cs typeface="Arial" pitchFamily="34" charset="0"/>
              </a:rPr>
              <a:t>(18-30 ans)</a:t>
            </a:r>
            <a:endParaRPr lang="fr-FR" altLang="fr-FR" sz="1400">
              <a:solidFill>
                <a:prstClr val="black"/>
              </a:solidFill>
              <a:latin typeface="Constantia" pitchFamily="18" charset="0"/>
              <a:cs typeface="Arial" pitchFamily="34" charset="0"/>
            </a:endParaRPr>
          </a:p>
        </p:txBody>
      </p:sp>
      <p:pic>
        <p:nvPicPr>
          <p:cNvPr id="4117" name="Picture 23" descr="bijhori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 y="8814742"/>
            <a:ext cx="1981730" cy="8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4" descr="logoerasmusje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40647" y="8706557"/>
            <a:ext cx="2881312" cy="99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p:txBody>
          <a:bodyPr/>
          <a:lstStyle/>
          <a:p>
            <a:pPr>
              <a:defRPr/>
            </a:pPr>
            <a:fld id="{750AB92D-1626-4A42-BF97-6101AEA99158}" type="slidenum">
              <a:rPr lang="fr-BE" smtClean="0">
                <a:solidFill>
                  <a:prstClr val="black">
                    <a:tint val="75000"/>
                  </a:prstClr>
                </a:solidFill>
              </a:rPr>
              <a:pPr>
                <a:defRPr/>
              </a:pPr>
              <a:t>21</a:t>
            </a:fld>
            <a:endParaRPr lang="fr-BE">
              <a:solidFill>
                <a:prstClr val="black">
                  <a:tint val="75000"/>
                </a:prstClr>
              </a:solidFill>
            </a:endParaRPr>
          </a:p>
        </p:txBody>
      </p:sp>
      <p:sp>
        <p:nvSpPr>
          <p:cNvPr id="26" name="ZoneTexte 25"/>
          <p:cNvSpPr txBox="1"/>
          <p:nvPr/>
        </p:nvSpPr>
        <p:spPr>
          <a:xfrm>
            <a:off x="3588766" y="8706461"/>
            <a:ext cx="7943414" cy="538609"/>
          </a:xfrm>
          <a:prstGeom prst="rect">
            <a:avLst/>
          </a:prstGeom>
          <a:noFill/>
        </p:spPr>
        <p:txBody>
          <a:bodyPr wrap="square" rtlCol="0">
            <a:spAutoFit/>
          </a:bodyPr>
          <a:lstStyle/>
          <a:p>
            <a:pPr algn="ctr"/>
            <a:r>
              <a:rPr lang="fr-FR" dirty="0" smtClean="0">
                <a:solidFill>
                  <a:srgbClr val="002060"/>
                </a:solidFill>
              </a:rPr>
              <a:t>Intervenant : </a:t>
            </a:r>
            <a:r>
              <a:rPr lang="fr-FR" dirty="0" smtClean="0"/>
              <a:t>Alexandre GOFFLOT</a:t>
            </a:r>
            <a:endParaRPr lang="fr-FR" dirty="0"/>
          </a:p>
        </p:txBody>
      </p:sp>
      <p:sp>
        <p:nvSpPr>
          <p:cNvPr id="28" name="Sous-titre 2"/>
          <p:cNvSpPr txBox="1">
            <a:spLocks/>
          </p:cNvSpPr>
          <p:nvPr/>
        </p:nvSpPr>
        <p:spPr bwMode="auto">
          <a:xfrm>
            <a:off x="4350809" y="9262065"/>
            <a:ext cx="6419328" cy="494954"/>
          </a:xfrm>
          <a:prstGeom prst="rect">
            <a:avLst/>
          </a:prstGeom>
          <a:noFill/>
          <a:ln w="9525">
            <a:noFill/>
            <a:miter lim="800000"/>
            <a:headEnd/>
            <a:tailEnd/>
          </a:ln>
        </p:spPr>
        <p:txBody>
          <a:bodyPr lIns="145143" tIns="72571" rIns="145143" bIns="72571"/>
          <a:lstStyle/>
          <a:p>
            <a:pPr algn="ctr" defTabSz="1451414" fontAlgn="auto">
              <a:spcBef>
                <a:spcPct val="20000"/>
              </a:spcBef>
              <a:spcAft>
                <a:spcPts val="0"/>
              </a:spcAft>
            </a:pPr>
            <a:r>
              <a:rPr lang="fr-FR" sz="1400" dirty="0">
                <a:solidFill>
                  <a:srgbClr val="162A83"/>
                </a:solidFill>
                <a:latin typeface="Verdana" pitchFamily="34" charset="0"/>
                <a:cs typeface="+mn-cs"/>
              </a:rPr>
              <a:t>Projet AKI </a:t>
            </a:r>
          </a:p>
          <a:p>
            <a:pPr algn="ct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4113914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acintosh HD:Users:jleibel:Desktop:LOJIQ 2009-CMYK_4acronym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092" y="1340815"/>
            <a:ext cx="5396865" cy="1660525"/>
          </a:xfrm>
          <a:prstGeom prst="rect">
            <a:avLst/>
          </a:prstGeom>
          <a:noFill/>
          <a:ln>
            <a:noFill/>
          </a:ln>
        </p:spPr>
      </p:pic>
      <p:pic>
        <p:nvPicPr>
          <p:cNvPr id="5" name="Image 4" descr="Communication:OFQJ:Papeterie_OFQJ:Logos:logoOFQJcoul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232" y="3639840"/>
            <a:ext cx="2232248" cy="2426340"/>
          </a:xfrm>
          <a:prstGeom prst="rect">
            <a:avLst/>
          </a:prstGeom>
          <a:noFill/>
          <a:ln>
            <a:noFill/>
          </a:ln>
        </p:spPr>
      </p:pic>
      <p:pic>
        <p:nvPicPr>
          <p:cNvPr id="6" name="Image 5" descr="Communication:OQWBJ:Papeterie_OQWBJ:Logo:logo_oqwbj.jpg"/>
          <p:cNvPicPr/>
          <p:nvPr/>
        </p:nvPicPr>
        <p:blipFill>
          <a:blip r:embed="rId4">
            <a:extLst>
              <a:ext uri="{28A0092B-C50C-407E-A947-70E740481C1C}">
                <a14:useLocalDpi xmlns:a14="http://schemas.microsoft.com/office/drawing/2010/main" val="0"/>
              </a:ext>
            </a:extLst>
          </a:blip>
          <a:srcRect/>
          <a:stretch>
            <a:fillRect/>
          </a:stretch>
        </p:blipFill>
        <p:spPr bwMode="auto">
          <a:xfrm>
            <a:off x="9269219" y="1340815"/>
            <a:ext cx="5398135" cy="1463675"/>
          </a:xfrm>
          <a:prstGeom prst="rect">
            <a:avLst/>
          </a:prstGeom>
          <a:noFill/>
          <a:ln>
            <a:noFill/>
          </a:ln>
        </p:spPr>
      </p:pic>
      <p:pic>
        <p:nvPicPr>
          <p:cNvPr id="7" name="Image 6" descr="Macintosh HD:Users:jleibel:Desktop:Logo-OQMJ_CMY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86" y="6541564"/>
            <a:ext cx="5399405" cy="2157730"/>
          </a:xfrm>
          <a:prstGeom prst="rect">
            <a:avLst/>
          </a:prstGeom>
          <a:noFill/>
          <a:ln>
            <a:noFill/>
          </a:ln>
        </p:spPr>
      </p:pic>
      <p:pic>
        <p:nvPicPr>
          <p:cNvPr id="8" name="Image 7" descr="Communication:OQAJ:Papeterie_OQAJ:Logos:OQAJ1_PMS2.jpg"/>
          <p:cNvPicPr/>
          <p:nvPr/>
        </p:nvPicPr>
        <p:blipFill>
          <a:blip r:embed="rId6">
            <a:extLst>
              <a:ext uri="{28A0092B-C50C-407E-A947-70E740481C1C}">
                <a14:useLocalDpi xmlns:a14="http://schemas.microsoft.com/office/drawing/2010/main" val="0"/>
              </a:ext>
            </a:extLst>
          </a:blip>
          <a:srcRect/>
          <a:stretch>
            <a:fillRect/>
          </a:stretch>
        </p:blipFill>
        <p:spPr bwMode="auto">
          <a:xfrm>
            <a:off x="9538449" y="6263780"/>
            <a:ext cx="4610327" cy="2183678"/>
          </a:xfrm>
          <a:prstGeom prst="rect">
            <a:avLst/>
          </a:prstGeom>
          <a:noFill/>
          <a:ln>
            <a:noFill/>
          </a:ln>
        </p:spPr>
      </p:pic>
      <p:sp>
        <p:nvSpPr>
          <p:cNvPr id="3" name="Espace réservé du numéro de diapositive 2"/>
          <p:cNvSpPr>
            <a:spLocks noGrp="1"/>
          </p:cNvSpPr>
          <p:nvPr>
            <p:ph type="sldNum" sz="quarter" idx="12"/>
          </p:nvPr>
        </p:nvSpPr>
        <p:spPr/>
        <p:txBody>
          <a:bodyPr/>
          <a:lstStyle/>
          <a:p>
            <a:fld id="{D43BFDBF-0262-4037-AF44-374ABDBFFAEC}" type="slidenum">
              <a:rPr lang="fr-FR" smtClean="0">
                <a:solidFill>
                  <a:prstClr val="black">
                    <a:tint val="75000"/>
                  </a:prstClr>
                </a:solidFill>
              </a:rPr>
              <a:pPr/>
              <a:t>22</a:t>
            </a:fld>
            <a:endParaRPr lang="fr-FR">
              <a:solidFill>
                <a:prstClr val="black">
                  <a:tint val="75000"/>
                </a:prstClr>
              </a:solidFill>
            </a:endParaRPr>
          </a:p>
        </p:txBody>
      </p:sp>
      <p:pic>
        <p:nvPicPr>
          <p:cNvPr id="10" name="Picture 3"/>
          <p:cNvPicPr>
            <a:picLocks noChangeAspect="1" noChangeArrowheads="1"/>
          </p:cNvPicPr>
          <p:nvPr/>
        </p:nvPicPr>
        <p:blipFill>
          <a:blip r:embed="rId7" cstate="print"/>
          <a:srcRect/>
          <a:stretch>
            <a:fillRect/>
          </a:stretch>
        </p:blipFill>
        <p:spPr bwMode="auto">
          <a:xfrm>
            <a:off x="11094536" y="9381633"/>
            <a:ext cx="1006870" cy="812859"/>
          </a:xfrm>
          <a:prstGeom prst="rect">
            <a:avLst/>
          </a:prstGeom>
          <a:noFill/>
          <a:ln w="9525">
            <a:noFill/>
            <a:miter lim="800000"/>
            <a:headEnd/>
            <a:tailEnd/>
          </a:ln>
          <a:effectLst/>
        </p:spPr>
      </p:pic>
      <p:pic>
        <p:nvPicPr>
          <p:cNvPr id="12" name="Picture 2" descr="Afficher l'image d'origin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849977" y="9546286"/>
            <a:ext cx="2552962" cy="648206"/>
          </a:xfrm>
          <a:prstGeom prst="rect">
            <a:avLst/>
          </a:prstGeom>
          <a:noFill/>
        </p:spPr>
      </p:pic>
      <p:sp>
        <p:nvSpPr>
          <p:cNvPr id="13"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047761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3200" b="1" dirty="0">
                <a:latin typeface="Verdana" panose="020B0604030504040204" pitchFamily="34" charset="0"/>
                <a:ea typeface="Verdana" panose="020B0604030504040204" pitchFamily="34" charset="0"/>
                <a:cs typeface="Verdana" panose="020B0604030504040204" pitchFamily="34" charset="0"/>
              </a:rPr>
              <a:t/>
            </a:r>
            <a:br>
              <a:rPr lang="fr-FR" sz="3200" b="1" dirty="0">
                <a:latin typeface="Verdana" panose="020B0604030504040204" pitchFamily="34" charset="0"/>
                <a:ea typeface="Verdana" panose="020B0604030504040204" pitchFamily="34" charset="0"/>
                <a:cs typeface="Verdana" panose="020B0604030504040204" pitchFamily="34" charset="0"/>
              </a:rPr>
            </a:br>
            <a:r>
              <a:rPr lang="fr-FR" sz="2900" dirty="0">
                <a:latin typeface="Verdana" panose="020B0604030504040204" pitchFamily="34" charset="0"/>
                <a:ea typeface="Verdana" panose="020B0604030504040204" pitchFamily="34" charset="0"/>
                <a:cs typeface="Verdana" panose="020B0604030504040204" pitchFamily="34" charset="0"/>
              </a:rPr>
              <a:t/>
            </a:r>
            <a:br>
              <a:rPr lang="fr-FR" sz="2900" dirty="0">
                <a:latin typeface="Verdana" panose="020B0604030504040204" pitchFamily="34" charset="0"/>
                <a:ea typeface="Verdana" panose="020B0604030504040204" pitchFamily="34" charset="0"/>
                <a:cs typeface="Verdana" panose="020B0604030504040204" pitchFamily="34" charset="0"/>
              </a:rPr>
            </a:br>
            <a:endParaRPr lang="fr-FR" sz="2900" dirty="0"/>
          </a:p>
        </p:txBody>
      </p:sp>
      <p:sp>
        <p:nvSpPr>
          <p:cNvPr id="3" name="Espace réservé du contenu 2"/>
          <p:cNvSpPr>
            <a:spLocks noGrp="1"/>
          </p:cNvSpPr>
          <p:nvPr>
            <p:ph idx="1"/>
          </p:nvPr>
        </p:nvSpPr>
        <p:spPr/>
        <p:txBody>
          <a:bodyPr>
            <a:normAutofit/>
          </a:bodyPr>
          <a:lstStyle/>
          <a:p>
            <a:endParaRPr lang="fr-FR" sz="2900" dirty="0" smtClean="0">
              <a:latin typeface="Verdana" panose="020B0604030504040204" pitchFamily="34" charset="0"/>
              <a:ea typeface="Verdana" panose="020B0604030504040204" pitchFamily="34" charset="0"/>
              <a:cs typeface="Verdana" panose="020B0604030504040204" pitchFamily="34" charset="0"/>
            </a:endParaRPr>
          </a:p>
          <a:p>
            <a:r>
              <a:rPr lang="fr-FR" sz="2900" dirty="0" smtClean="0">
                <a:latin typeface="Verdana" panose="020B0604030504040204" pitchFamily="34" charset="0"/>
                <a:ea typeface="Verdana" panose="020B0604030504040204" pitchFamily="34" charset="0"/>
                <a:cs typeface="Verdana" panose="020B0604030504040204" pitchFamily="34" charset="0"/>
              </a:rPr>
              <a:t>LOJIQ </a:t>
            </a:r>
            <a:r>
              <a:rPr lang="fr-FR" sz="2900" dirty="0">
                <a:latin typeface="Verdana" panose="020B0604030504040204" pitchFamily="34" charset="0"/>
                <a:ea typeface="Verdana" panose="020B0604030504040204" pitchFamily="34" charset="0"/>
                <a:cs typeface="Verdana" panose="020B0604030504040204" pitchFamily="34" charset="0"/>
              </a:rPr>
              <a:t>: un guichet de mobilité internationale jeunesse au Québec</a:t>
            </a:r>
          </a:p>
          <a:p>
            <a:endParaRPr lang="fr-FR" sz="2900" dirty="0">
              <a:latin typeface="Verdana" panose="020B0604030504040204" pitchFamily="34" charset="0"/>
              <a:ea typeface="Verdana" panose="020B0604030504040204" pitchFamily="34" charset="0"/>
              <a:cs typeface="Verdana" panose="020B0604030504040204" pitchFamily="34" charset="0"/>
            </a:endParaRPr>
          </a:p>
          <a:p>
            <a:r>
              <a:rPr lang="fr-FR" sz="2900" dirty="0">
                <a:latin typeface="Verdana" panose="020B0604030504040204" pitchFamily="34" charset="0"/>
                <a:ea typeface="Verdana" panose="020B0604030504040204" pitchFamily="34" charset="0"/>
                <a:cs typeface="Verdana" panose="020B0604030504040204" pitchFamily="34" charset="0"/>
              </a:rPr>
              <a:t>Ministère des Relations internationales et de la Francophonie</a:t>
            </a:r>
          </a:p>
          <a:p>
            <a:endParaRPr lang="fr-FR" sz="2900" dirty="0">
              <a:latin typeface="Verdana" panose="020B0604030504040204" pitchFamily="34" charset="0"/>
              <a:ea typeface="Verdana" panose="020B0604030504040204" pitchFamily="34" charset="0"/>
              <a:cs typeface="Verdana" panose="020B0604030504040204" pitchFamily="34" charset="0"/>
            </a:endParaRPr>
          </a:p>
          <a:p>
            <a:r>
              <a:rPr lang="fr-FR" sz="2900" dirty="0">
                <a:latin typeface="Verdana" panose="020B0604030504040204" pitchFamily="34" charset="0"/>
                <a:ea typeface="Verdana" panose="020B0604030504040204" pitchFamily="34" charset="0"/>
                <a:cs typeface="Verdana" panose="020B0604030504040204" pitchFamily="34" charset="0"/>
              </a:rPr>
              <a:t>Politique internationale du Québec</a:t>
            </a:r>
          </a:p>
          <a:p>
            <a:endParaRPr lang="fr-FR" sz="2900" dirty="0">
              <a:latin typeface="Verdana" panose="020B0604030504040204" pitchFamily="34" charset="0"/>
              <a:ea typeface="Verdana" panose="020B0604030504040204" pitchFamily="34" charset="0"/>
              <a:cs typeface="Verdana" panose="020B0604030504040204" pitchFamily="34" charset="0"/>
            </a:endParaRPr>
          </a:p>
          <a:p>
            <a:r>
              <a:rPr lang="fr-FR" sz="2900" dirty="0">
                <a:latin typeface="Verdana" panose="020B0604030504040204" pitchFamily="34" charset="0"/>
                <a:ea typeface="Verdana" panose="020B0604030504040204" pitchFamily="34" charset="0"/>
                <a:cs typeface="Verdana" panose="020B0604030504040204" pitchFamily="34" charset="0"/>
              </a:rPr>
              <a:t>Politique québécoise de la jeunesse </a:t>
            </a:r>
          </a:p>
          <a:p>
            <a:endParaRPr lang="fr-FR" sz="2900" dirty="0">
              <a:latin typeface="Verdana" panose="020B0604030504040204" pitchFamily="34" charset="0"/>
              <a:ea typeface="Verdana" panose="020B0604030504040204" pitchFamily="34" charset="0"/>
              <a:cs typeface="Verdana" panose="020B0604030504040204" pitchFamily="34" charset="0"/>
            </a:endParaRPr>
          </a:p>
          <a:p>
            <a:r>
              <a:rPr lang="fr-FR" sz="2900" dirty="0">
                <a:latin typeface="Verdana" panose="020B0604030504040204" pitchFamily="34" charset="0"/>
                <a:ea typeface="Verdana" panose="020B0604030504040204" pitchFamily="34" charset="0"/>
                <a:cs typeface="Verdana" panose="020B0604030504040204" pitchFamily="34" charset="0"/>
              </a:rPr>
              <a:t>Stratégie d’action jeunesse</a:t>
            </a:r>
          </a:p>
          <a:p>
            <a:endParaRPr lang="fr-FR" sz="2900" dirty="0">
              <a:latin typeface="Verdana" panose="020B0604030504040204" pitchFamily="34" charset="0"/>
              <a:ea typeface="Verdana" panose="020B0604030504040204" pitchFamily="34" charset="0"/>
              <a:cs typeface="Verdana" panose="020B0604030504040204" pitchFamily="34" charset="0"/>
            </a:endParaRPr>
          </a:p>
          <a:p>
            <a:endParaRPr lang="fr-FR" sz="3200" dirty="0"/>
          </a:p>
          <a:p>
            <a:endParaRPr lang="fr-FR" sz="3200" dirty="0"/>
          </a:p>
          <a:p>
            <a:endParaRPr lang="fr-FR" sz="3200" dirty="0"/>
          </a:p>
          <a:p>
            <a:endParaRPr lang="fr-FR" sz="3200" dirty="0"/>
          </a:p>
          <a:p>
            <a:endParaRPr lang="fr-FR" sz="3200" dirty="0">
              <a:latin typeface="Verdana" panose="020B0604030504040204" pitchFamily="34" charset="0"/>
              <a:ea typeface="Verdana" panose="020B0604030504040204" pitchFamily="34" charset="0"/>
              <a:cs typeface="Verdana" panose="020B0604030504040204" pitchFamily="34" charset="0"/>
            </a:endParaRPr>
          </a:p>
          <a:p>
            <a:endParaRPr lang="fr-FR" sz="3200" dirty="0"/>
          </a:p>
          <a:p>
            <a:endParaRPr lang="fr-FR" sz="2900" dirty="0"/>
          </a:p>
          <a:p>
            <a:endParaRPr lang="fr-FR" sz="2900" dirty="0"/>
          </a:p>
          <a:p>
            <a:endParaRPr lang="fr-FR" dirty="0"/>
          </a:p>
        </p:txBody>
      </p:sp>
      <p:pic>
        <p:nvPicPr>
          <p:cNvPr id="4" name="Image 3" descr="Macintosh HD:Users:jleibel:Desktop:LOJIQ 2009-CMYK_4acronym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5664" y="495938"/>
            <a:ext cx="5396865" cy="1660525"/>
          </a:xfrm>
          <a:prstGeom prst="rect">
            <a:avLst/>
          </a:prstGeom>
          <a:noFill/>
          <a:ln>
            <a:noFill/>
          </a:ln>
        </p:spPr>
      </p:pic>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23</a:t>
            </a:fld>
            <a:endParaRPr lang="fr-FR">
              <a:solidFill>
                <a:prstClr val="black">
                  <a:tint val="75000"/>
                </a:prstClr>
              </a:solidFill>
            </a:endParaRPr>
          </a:p>
        </p:txBody>
      </p:sp>
      <p:sp>
        <p:nvSpPr>
          <p:cNvPr id="9"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575756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900" dirty="0">
                <a:latin typeface="Verdana" panose="020B0604030504040204" pitchFamily="34" charset="0"/>
                <a:ea typeface="Verdana" panose="020B0604030504040204" pitchFamily="34" charset="0"/>
                <a:cs typeface="Verdana" panose="020B0604030504040204" pitchFamily="34" charset="0"/>
              </a:rPr>
              <a:t/>
            </a:r>
            <a:br>
              <a:rPr lang="fr-FR" sz="2900" dirty="0">
                <a:latin typeface="Verdana" panose="020B0604030504040204" pitchFamily="34" charset="0"/>
                <a:ea typeface="Verdana" panose="020B0604030504040204" pitchFamily="34" charset="0"/>
                <a:cs typeface="Verdana" panose="020B0604030504040204" pitchFamily="34" charset="0"/>
              </a:rPr>
            </a:br>
            <a:endParaRPr lang="fr-FR" sz="2900" dirty="0"/>
          </a:p>
        </p:txBody>
      </p:sp>
      <p:sp>
        <p:nvSpPr>
          <p:cNvPr id="3" name="Espace réservé du contenu 2"/>
          <p:cNvSpPr>
            <a:spLocks noGrp="1"/>
          </p:cNvSpPr>
          <p:nvPr>
            <p:ph idx="1"/>
          </p:nvPr>
        </p:nvSpPr>
        <p:spPr>
          <a:xfrm>
            <a:off x="762000" y="2370669"/>
            <a:ext cx="13716000" cy="5733667"/>
          </a:xfrm>
        </p:spPr>
        <p:txBody>
          <a:bodyPr>
            <a:normAutofit/>
          </a:bodyPr>
          <a:lstStyle/>
          <a:p>
            <a:r>
              <a:rPr lang="fr-FR" sz="3200" dirty="0">
                <a:latin typeface="Verdana" panose="020B0604030504040204" pitchFamily="34" charset="0"/>
                <a:ea typeface="Verdana" panose="020B0604030504040204" pitchFamily="34" charset="0"/>
                <a:cs typeface="Verdana" panose="020B0604030504040204" pitchFamily="34" charset="0"/>
              </a:rPr>
              <a:t>4 000 jeunes Québécois réalisent un projet à l’étranger </a:t>
            </a:r>
          </a:p>
          <a:p>
            <a:pPr marL="0" indent="0">
              <a:buNone/>
            </a:pPr>
            <a:endParaRPr lang="fr-FR" sz="1800" dirty="0">
              <a:latin typeface="Verdana" panose="020B0604030504040204" pitchFamily="34" charset="0"/>
              <a:ea typeface="Verdana" panose="020B0604030504040204" pitchFamily="34" charset="0"/>
              <a:cs typeface="Verdana" panose="020B0604030504040204" pitchFamily="34" charset="0"/>
            </a:endParaRPr>
          </a:p>
          <a:p>
            <a:r>
              <a:rPr lang="fr-FR" sz="3200" dirty="0">
                <a:latin typeface="Verdana" panose="020B0604030504040204" pitchFamily="34" charset="0"/>
                <a:ea typeface="Verdana" panose="020B0604030504040204" pitchFamily="34" charset="0"/>
                <a:cs typeface="Verdana" panose="020B0604030504040204" pitchFamily="34" charset="0"/>
              </a:rPr>
              <a:t>2 600 jeunes sont accueillis au Québec</a:t>
            </a:r>
          </a:p>
          <a:p>
            <a:endParaRPr lang="fr-FR" sz="1800" dirty="0">
              <a:latin typeface="Verdana" panose="020B0604030504040204" pitchFamily="34" charset="0"/>
              <a:ea typeface="Verdana" panose="020B0604030504040204" pitchFamily="34" charset="0"/>
              <a:cs typeface="Verdana" panose="020B0604030504040204" pitchFamily="34" charset="0"/>
            </a:endParaRPr>
          </a:p>
          <a:p>
            <a:r>
              <a:rPr lang="fr-FR" sz="3200" dirty="0">
                <a:latin typeface="Verdana" panose="020B0604030504040204" pitchFamily="34" charset="0"/>
                <a:ea typeface="Verdana" panose="020B0604030504040204" pitchFamily="34" charset="0"/>
                <a:cs typeface="Verdana" panose="020B0604030504040204" pitchFamily="34" charset="0"/>
              </a:rPr>
              <a:t>Cinq programmes</a:t>
            </a:r>
          </a:p>
          <a:p>
            <a:endParaRPr lang="fr-FR" sz="1800" dirty="0">
              <a:latin typeface="Verdana" panose="020B0604030504040204" pitchFamily="34" charset="0"/>
              <a:ea typeface="Verdana" panose="020B0604030504040204" pitchFamily="34" charset="0"/>
              <a:cs typeface="Verdana" panose="020B0604030504040204" pitchFamily="34" charset="0"/>
            </a:endParaRPr>
          </a:p>
          <a:p>
            <a:r>
              <a:rPr lang="fr-FR" sz="3200" dirty="0">
                <a:latin typeface="Verdana" panose="020B0604030504040204" pitchFamily="34" charset="0"/>
                <a:ea typeface="Verdana" panose="020B0604030504040204" pitchFamily="34" charset="0"/>
                <a:cs typeface="Verdana" panose="020B0604030504040204" pitchFamily="34" charset="0"/>
              </a:rPr>
              <a:t>Types de projets </a:t>
            </a:r>
          </a:p>
          <a:p>
            <a:endParaRPr lang="fr-FR" sz="1800" dirty="0">
              <a:latin typeface="Verdana" panose="020B0604030504040204" pitchFamily="34" charset="0"/>
              <a:ea typeface="Verdana" panose="020B0604030504040204" pitchFamily="34" charset="0"/>
              <a:cs typeface="Verdana" panose="020B0604030504040204" pitchFamily="34" charset="0"/>
            </a:endParaRPr>
          </a:p>
          <a:p>
            <a:r>
              <a:rPr lang="fr-FR" sz="3200" dirty="0">
                <a:latin typeface="Verdana" panose="020B0604030504040204" pitchFamily="34" charset="0"/>
                <a:ea typeface="Verdana" panose="020B0604030504040204" pitchFamily="34" charset="0"/>
                <a:cs typeface="Verdana" panose="020B0604030504040204" pitchFamily="34" charset="0"/>
              </a:rPr>
              <a:t>Durée des séjours </a:t>
            </a:r>
          </a:p>
          <a:p>
            <a:endParaRPr lang="fr-FR" sz="1800" dirty="0">
              <a:latin typeface="Verdana" panose="020B0604030504040204" pitchFamily="34" charset="0"/>
              <a:ea typeface="Verdana" panose="020B0604030504040204" pitchFamily="34" charset="0"/>
              <a:cs typeface="Verdana" panose="020B0604030504040204" pitchFamily="34" charset="0"/>
            </a:endParaRPr>
          </a:p>
          <a:p>
            <a:r>
              <a:rPr lang="fr-FR" sz="3200" dirty="0">
                <a:latin typeface="Verdana" panose="020B0604030504040204" pitchFamily="34" charset="0"/>
                <a:ea typeface="Verdana" panose="020B0604030504040204" pitchFamily="34" charset="0"/>
                <a:cs typeface="Verdana" panose="020B0604030504040204" pitchFamily="34" charset="0"/>
              </a:rPr>
              <a:t>Deux façons de participer aux programmes de </a:t>
            </a:r>
            <a:r>
              <a:rPr lang="fr-FR" sz="3200" dirty="0" smtClean="0">
                <a:latin typeface="Verdana" panose="020B0604030504040204" pitchFamily="34" charset="0"/>
                <a:ea typeface="Verdana" panose="020B0604030504040204" pitchFamily="34" charset="0"/>
                <a:cs typeface="Verdana" panose="020B0604030504040204" pitchFamily="34" charset="0"/>
              </a:rPr>
              <a:t>LOJIQ</a:t>
            </a:r>
            <a:endParaRPr lang="fr-FR" sz="5400" dirty="0"/>
          </a:p>
          <a:p>
            <a:endParaRPr lang="fr-FR" dirty="0"/>
          </a:p>
        </p:txBody>
      </p:sp>
      <p:pic>
        <p:nvPicPr>
          <p:cNvPr id="4" name="Image 3" descr="Macintosh HD:Users:jleibel:Desktop:LOJIQ 2009-CMYK_4acronym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9680" y="470522"/>
            <a:ext cx="5396865" cy="1660525"/>
          </a:xfrm>
          <a:prstGeom prst="rect">
            <a:avLst/>
          </a:prstGeom>
          <a:noFill/>
          <a:ln>
            <a:noFill/>
          </a:ln>
        </p:spPr>
      </p:pic>
      <p:sp>
        <p:nvSpPr>
          <p:cNvPr id="6" name="Espace réservé du numéro de diapositive 5"/>
          <p:cNvSpPr>
            <a:spLocks noGrp="1"/>
          </p:cNvSpPr>
          <p:nvPr>
            <p:ph type="sldNum" sz="quarter" idx="12"/>
          </p:nvPr>
        </p:nvSpPr>
        <p:spPr/>
        <p:txBody>
          <a:bodyPr/>
          <a:lstStyle/>
          <a:p>
            <a:fld id="{D43BFDBF-0262-4037-AF44-374ABDBFFAEC}" type="slidenum">
              <a:rPr lang="fr-FR" smtClean="0">
                <a:solidFill>
                  <a:prstClr val="black">
                    <a:tint val="75000"/>
                  </a:prstClr>
                </a:solidFill>
              </a:rPr>
              <a:pPr/>
              <a:t>24</a:t>
            </a:fld>
            <a:endParaRPr lang="fr-FR">
              <a:solidFill>
                <a:prstClr val="black">
                  <a:tint val="75000"/>
                </a:prstClr>
              </a:solidFill>
            </a:endParaRPr>
          </a:p>
        </p:txBody>
      </p:sp>
      <p:sp>
        <p:nvSpPr>
          <p:cNvPr id="9" name="ZoneTexte 8"/>
          <p:cNvSpPr txBox="1"/>
          <p:nvPr/>
        </p:nvSpPr>
        <p:spPr>
          <a:xfrm>
            <a:off x="995264" y="8032328"/>
            <a:ext cx="7943414" cy="538609"/>
          </a:xfrm>
          <a:prstGeom prst="rect">
            <a:avLst/>
          </a:prstGeom>
          <a:noFill/>
        </p:spPr>
        <p:txBody>
          <a:bodyPr wrap="square" rtlCol="0">
            <a:spAutoFit/>
          </a:bodyPr>
          <a:lstStyle/>
          <a:p>
            <a:r>
              <a:rPr lang="fr-FR" dirty="0" smtClean="0">
                <a:solidFill>
                  <a:srgbClr val="002060"/>
                </a:solidFill>
              </a:rPr>
              <a:t>Intervenante : </a:t>
            </a:r>
            <a:r>
              <a:rPr lang="fr-FR" dirty="0" smtClean="0"/>
              <a:t>Geneviève LAMBERT</a:t>
            </a:r>
            <a:endParaRPr lang="fr-FR" dirty="0"/>
          </a:p>
        </p:txBody>
      </p:sp>
      <p:sp>
        <p:nvSpPr>
          <p:cNvPr id="12"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977105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r">
              <a:defRPr/>
            </a:pPr>
            <a:fld id="{82951BB1-6B7B-4B9F-A181-DC975A221AB4}" type="slidenum">
              <a:rPr lang="fr-FR"/>
              <a:pPr algn="r">
                <a:defRPr/>
              </a:pPr>
              <a:t>25</a:t>
            </a:fld>
            <a:endParaRPr lang="fr-FR" dirty="0"/>
          </a:p>
        </p:txBody>
      </p:sp>
      <p:sp>
        <p:nvSpPr>
          <p:cNvPr id="3" name="Rectangle 2"/>
          <p:cNvSpPr/>
          <p:nvPr/>
        </p:nvSpPr>
        <p:spPr>
          <a:xfrm>
            <a:off x="563217" y="4810696"/>
            <a:ext cx="14257584"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Présentation du projet AKI </a:t>
            </a:r>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26</a:t>
            </a:fld>
            <a:endParaRPr lang="fr-FR" dirty="0"/>
          </a:p>
        </p:txBody>
      </p:sp>
      <p:sp>
        <p:nvSpPr>
          <p:cNvPr id="4" name="Rectangle 3"/>
          <p:cNvSpPr/>
          <p:nvPr/>
        </p:nvSpPr>
        <p:spPr>
          <a:xfrm>
            <a:off x="491208" y="4810696"/>
            <a:ext cx="14113568"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1. Contexte </a:t>
            </a:r>
          </a:p>
        </p:txBody>
      </p:sp>
      <p:sp>
        <p:nvSpPr>
          <p:cNvPr id="6"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815193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r">
              <a:defRPr/>
            </a:pPr>
            <a:fld id="{09E0F0BA-D894-43CF-A1CF-7F0817849F14}" type="slidenum">
              <a:rPr lang="fr-FR"/>
              <a:pPr algn="r">
                <a:defRPr/>
              </a:pPr>
              <a:t>27</a:t>
            </a:fld>
            <a:endParaRPr lang="fr-FR" dirty="0"/>
          </a:p>
        </p:txBody>
      </p:sp>
      <p:sp>
        <p:nvSpPr>
          <p:cNvPr id="3" name="ZoneTexte 2"/>
          <p:cNvSpPr txBox="1"/>
          <p:nvPr/>
        </p:nvSpPr>
        <p:spPr>
          <a:xfrm>
            <a:off x="491209" y="2055665"/>
            <a:ext cx="14185576" cy="5893923"/>
          </a:xfrm>
          <a:prstGeom prst="rect">
            <a:avLst/>
          </a:prstGeom>
          <a:noFill/>
        </p:spPr>
        <p:txBody>
          <a:bodyPr wrap="square" lIns="91440" tIns="45721" rIns="91440" bIns="45721" rtlCol="0">
            <a:spAutoFit/>
          </a:bodyPr>
          <a:lstStyle/>
          <a:p>
            <a:endParaRPr lang="fr-FR" dirty="0">
              <a:latin typeface="Verdana" panose="020B0604030504040204" pitchFamily="34" charset="0"/>
              <a:ea typeface="Verdana" panose="020B0604030504040204" pitchFamily="34" charset="0"/>
              <a:cs typeface="Verdana" panose="020B0604030504040204" pitchFamily="34" charset="0"/>
            </a:endParaRPr>
          </a:p>
          <a:p>
            <a:endParaRPr lang="fr-FR" dirty="0" smtClean="0"/>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L’expérience de mobilité internationale, </a:t>
            </a:r>
            <a:r>
              <a:rPr lang="fr-FR" b="1" dirty="0">
                <a:latin typeface="Verdana" panose="020B0604030504040204" pitchFamily="34" charset="0"/>
                <a:ea typeface="Verdana" panose="020B0604030504040204" pitchFamily="34" charset="0"/>
                <a:cs typeface="Verdana" panose="020B0604030504040204" pitchFamily="34" charset="0"/>
              </a:rPr>
              <a:t>hors cursus scolaire ou universitaire</a:t>
            </a:r>
            <a:r>
              <a:rPr lang="fr-FR" dirty="0">
                <a:latin typeface="Verdana" panose="020B0604030504040204" pitchFamily="34" charset="0"/>
                <a:ea typeface="Verdana" panose="020B0604030504040204" pitchFamily="34" charset="0"/>
                <a:cs typeface="Verdana" panose="020B0604030504040204" pitchFamily="34" charset="0"/>
              </a:rPr>
              <a:t>, est bénéfique pour le participant  (confiance renforcée, ouverture aux autres, capacité d’adaptation etc…)</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Une expérience de la citoyenneté, du vivre ensemble</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Développement de </a:t>
            </a:r>
            <a:r>
              <a:rPr lang="fr-FR" b="1" dirty="0">
                <a:latin typeface="Verdana" panose="020B0604030504040204" pitchFamily="34" charset="0"/>
                <a:ea typeface="Verdana" panose="020B0604030504040204" pitchFamily="34" charset="0"/>
                <a:cs typeface="Verdana" panose="020B0604030504040204" pitchFamily="34" charset="0"/>
              </a:rPr>
              <a:t>compétences transversales</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Des compétences difficiles à formaliser ≠ compétences techniques et linguistiques (appui sur référentiel métier et CECRL)</a:t>
            </a:r>
          </a:p>
          <a:p>
            <a:endParaRPr lang="fr-FR" dirty="0"/>
          </a:p>
        </p:txBody>
      </p:sp>
      <p:sp>
        <p:nvSpPr>
          <p:cNvPr id="9"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28</a:t>
            </a:fld>
            <a:endParaRPr lang="fr-FR" dirty="0"/>
          </a:p>
        </p:txBody>
      </p:sp>
      <p:sp>
        <p:nvSpPr>
          <p:cNvPr id="4" name="Rectangle 3"/>
          <p:cNvSpPr/>
          <p:nvPr/>
        </p:nvSpPr>
        <p:spPr>
          <a:xfrm>
            <a:off x="491208" y="3351808"/>
            <a:ext cx="14257583" cy="2323715"/>
          </a:xfrm>
          <a:prstGeom prst="rect">
            <a:avLst/>
          </a:prstGeom>
        </p:spPr>
        <p:txBody>
          <a:bodyPr wrap="square" lIns="91440" tIns="45721" rIns="91440" bIns="45721">
            <a:spAutoFit/>
          </a:bodyPr>
          <a:lstStyle/>
          <a:p>
            <a:pPr algn="just"/>
            <a:endParaRPr lang="fr-FR" dirty="0"/>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Un </a:t>
            </a:r>
            <a:r>
              <a:rPr lang="fr-FR" b="1" dirty="0">
                <a:latin typeface="Verdana" panose="020B0604030504040204" pitchFamily="34" charset="0"/>
                <a:ea typeface="Verdana" panose="020B0604030504040204" pitchFamily="34" charset="0"/>
                <a:cs typeface="Verdana" panose="020B0604030504040204" pitchFamily="34" charset="0"/>
              </a:rPr>
              <a:t>constat partagé </a:t>
            </a:r>
            <a:r>
              <a:rPr lang="fr-FR" dirty="0">
                <a:latin typeface="Verdana" panose="020B0604030504040204" pitchFamily="34" charset="0"/>
                <a:ea typeface="Verdana" panose="020B0604030504040204" pitchFamily="34" charset="0"/>
                <a:cs typeface="Verdana" panose="020B0604030504040204" pitchFamily="34" charset="0"/>
              </a:rPr>
              <a:t>par les partenaires AKI</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D’où la volonté d’inscrire le projet AKI dans </a:t>
            </a:r>
            <a:r>
              <a:rPr lang="fr-FR" b="1" dirty="0">
                <a:latin typeface="Verdana" panose="020B0604030504040204" pitchFamily="34" charset="0"/>
                <a:ea typeface="Verdana" panose="020B0604030504040204" pitchFamily="34" charset="0"/>
                <a:cs typeface="Verdana" panose="020B0604030504040204" pitchFamily="34" charset="0"/>
              </a:rPr>
              <a:t>une démarche d’identification et de valorisation des compétences transversales.</a:t>
            </a:r>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2846683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lgn="r">
              <a:defRPr/>
            </a:pPr>
            <a:fld id="{B038A22B-5465-4E35-97EC-2BC4E25EE86C}" type="slidenum">
              <a:rPr lang="fr-FR"/>
              <a:pPr algn="r">
                <a:defRPr/>
              </a:pPr>
              <a:t>29</a:t>
            </a:fld>
            <a:endParaRPr lang="fr-FR" dirty="0"/>
          </a:p>
        </p:txBody>
      </p:sp>
      <p:sp>
        <p:nvSpPr>
          <p:cNvPr id="3" name="Rectangle 2"/>
          <p:cNvSpPr/>
          <p:nvPr/>
        </p:nvSpPr>
        <p:spPr>
          <a:xfrm>
            <a:off x="563216" y="3063876"/>
            <a:ext cx="14113568" cy="3662543"/>
          </a:xfrm>
          <a:prstGeom prst="rect">
            <a:avLst/>
          </a:prstGeom>
        </p:spPr>
        <p:txBody>
          <a:bodyPr wrap="square" lIns="91440" tIns="45721" rIns="91440" bIns="45721">
            <a:spAutoFit/>
          </a:bodyPr>
          <a:lstStyle/>
          <a:p>
            <a:r>
              <a:rPr lang="fr-FR" b="1" dirty="0">
                <a:latin typeface="Verdana" panose="020B0604030504040204" pitchFamily="34" charset="0"/>
                <a:ea typeface="Verdana" panose="020B0604030504040204" pitchFamily="34" charset="0"/>
                <a:cs typeface="Verdana" panose="020B0604030504040204" pitchFamily="34" charset="0"/>
              </a:rPr>
              <a:t>Les travaux </a:t>
            </a:r>
            <a:r>
              <a:rPr lang="fr-FR" dirty="0">
                <a:latin typeface="Verdana" panose="020B0604030504040204" pitchFamily="34" charset="0"/>
                <a:ea typeface="Verdana" panose="020B0604030504040204" pitchFamily="34" charset="0"/>
                <a:cs typeface="Verdana" panose="020B0604030504040204" pitchFamily="34" charset="0"/>
              </a:rPr>
              <a:t>ont conduit à la réalisation  : </a:t>
            </a:r>
            <a:endParaRPr lang="fr-FR" dirty="0" smtClean="0">
              <a:latin typeface="Verdana" panose="020B0604030504040204" pitchFamily="34" charset="0"/>
              <a:ea typeface="Verdana" panose="020B0604030504040204" pitchFamily="34" charset="0"/>
              <a:cs typeface="Verdana" panose="020B0604030504040204" pitchFamily="34" charset="0"/>
            </a:endParaRPr>
          </a:p>
          <a:p>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1965325"/>
            <a:r>
              <a:rPr lang="fr-FR" dirty="0">
                <a:latin typeface="Verdana" panose="020B0604030504040204" pitchFamily="34" charset="0"/>
                <a:ea typeface="Verdana" panose="020B0604030504040204" pitchFamily="34" charset="0"/>
                <a:cs typeface="Verdana" panose="020B0604030504040204" pitchFamily="34" charset="0"/>
              </a:rPr>
              <a:t>d’un </a:t>
            </a:r>
            <a:r>
              <a:rPr lang="fr-FR" b="1" dirty="0">
                <a:latin typeface="Verdana" panose="020B0604030504040204" pitchFamily="34" charset="0"/>
                <a:ea typeface="Verdana" panose="020B0604030504040204" pitchFamily="34" charset="0"/>
                <a:cs typeface="Verdana" panose="020B0604030504040204" pitchFamily="34" charset="0"/>
              </a:rPr>
              <a:t>référentiel de 5 compétences transversales </a:t>
            </a:r>
            <a:r>
              <a:rPr lang="fr-FR" dirty="0">
                <a:latin typeface="Verdana" panose="020B0604030504040204" pitchFamily="34" charset="0"/>
                <a:ea typeface="Verdana" panose="020B0604030504040204" pitchFamily="34" charset="0"/>
                <a:cs typeface="Verdana" panose="020B0604030504040204" pitchFamily="34" charset="0"/>
              </a:rPr>
              <a:t>développées en mobilité internationale</a:t>
            </a: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endParaRPr lang="fr-FR" dirty="0">
              <a:latin typeface="Verdana" panose="020B0604030504040204" pitchFamily="34" charset="0"/>
              <a:ea typeface="Verdana" panose="020B0604030504040204" pitchFamily="34" charset="0"/>
              <a:cs typeface="Verdana" panose="020B0604030504040204" pitchFamily="34" charset="0"/>
            </a:endParaRPr>
          </a:p>
          <a:p>
            <a:pPr marL="1874838"/>
            <a:r>
              <a:rPr lang="fr-FR" dirty="0">
                <a:latin typeface="Verdana" panose="020B0604030504040204" pitchFamily="34" charset="0"/>
                <a:ea typeface="Verdana" panose="020B0604030504040204" pitchFamily="34" charset="0"/>
                <a:cs typeface="Verdana" panose="020B0604030504040204" pitchFamily="34" charset="0"/>
              </a:rPr>
              <a:t>d’un </a:t>
            </a:r>
            <a:r>
              <a:rPr lang="fr-FR" b="1" dirty="0">
                <a:latin typeface="Verdana" panose="020B0604030504040204" pitchFamily="34" charset="0"/>
                <a:ea typeface="Verdana" panose="020B0604030504040204" pitchFamily="34" charset="0"/>
                <a:cs typeface="Verdana" panose="020B0604030504040204" pitchFamily="34" charset="0"/>
              </a:rPr>
              <a:t>kit d’évaluation</a:t>
            </a:r>
          </a:p>
        </p:txBody>
      </p:sp>
      <p:pic>
        <p:nvPicPr>
          <p:cNvPr id="5" name="Picture 2"/>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0881" y="4399847"/>
            <a:ext cx="11239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clrChange>
              <a:clrFrom>
                <a:srgbClr val="FFFDDB"/>
              </a:clrFrom>
              <a:clrTo>
                <a:srgbClr val="FFFDDB">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66131" y="5899609"/>
            <a:ext cx="10287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9DF8857-F8AB-4E87-A3D4-33D444530FFB}" type="slidenum">
              <a:rPr lang="fr-FR" smtClean="0"/>
              <a:pPr>
                <a:defRPr/>
              </a:pPr>
              <a:t>3</a:t>
            </a:fld>
            <a:endParaRPr lang="fr-FR"/>
          </a:p>
        </p:txBody>
      </p:sp>
      <p:sp>
        <p:nvSpPr>
          <p:cNvPr id="3" name="Espace réservé du pied de page 2"/>
          <p:cNvSpPr>
            <a:spLocks noGrp="1"/>
          </p:cNvSpPr>
          <p:nvPr>
            <p:ph type="ftr" sz="quarter" idx="3"/>
          </p:nvPr>
        </p:nvSpPr>
        <p:spPr/>
        <p:txBody>
          <a:bodyPr/>
          <a:lstStyle/>
          <a:p>
            <a:pPr algn="l">
              <a:spcBef>
                <a:spcPct val="20000"/>
              </a:spcBef>
            </a:pPr>
            <a:r>
              <a:rPr lang="fr-FR" sz="2100" b="1" smtClean="0">
                <a:solidFill>
                  <a:srgbClr val="162A83"/>
                </a:solidFill>
                <a:latin typeface="Verdana" pitchFamily="34" charset="0"/>
              </a:rPr>
              <a:t>Projet AKI</a:t>
            </a:r>
          </a:p>
          <a:p>
            <a:pPr algn="l">
              <a:spcBef>
                <a:spcPct val="20000"/>
              </a:spcBef>
            </a:pPr>
            <a:r>
              <a:rPr lang="fr-FR" sz="2100" b="1" smtClean="0">
                <a:solidFill>
                  <a:srgbClr val="162A83"/>
                </a:solidFill>
                <a:latin typeface="Verdana" pitchFamily="34" charset="0"/>
              </a:rPr>
              <a:t>Conférence à mi-parcours – E2, Bordeaux 31/05/2016</a:t>
            </a:r>
            <a:endParaRPr lang="fr-FR" sz="2100" b="1" dirty="0">
              <a:solidFill>
                <a:srgbClr val="162A83"/>
              </a:solidFill>
              <a:latin typeface="Verdana" pitchFamily="34" charset="0"/>
            </a:endParaRPr>
          </a:p>
        </p:txBody>
      </p:sp>
      <p:sp>
        <p:nvSpPr>
          <p:cNvPr id="5" name="Rectangle 4"/>
          <p:cNvSpPr/>
          <p:nvPr/>
        </p:nvSpPr>
        <p:spPr>
          <a:xfrm>
            <a:off x="67733" y="26902"/>
            <a:ext cx="15240000" cy="101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984" y="1407592"/>
            <a:ext cx="7108035" cy="6801652"/>
          </a:xfrm>
          <a:prstGeom prst="rect">
            <a:avLst/>
          </a:prstGeom>
        </p:spPr>
      </p:pic>
      <p:sp>
        <p:nvSpPr>
          <p:cNvPr id="8" name="Sous-titre 2"/>
          <p:cNvSpPr txBox="1">
            <a:spLocks/>
          </p:cNvSpPr>
          <p:nvPr/>
        </p:nvSpPr>
        <p:spPr bwMode="auto">
          <a:xfrm>
            <a:off x="594181" y="9409932"/>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pic>
        <p:nvPicPr>
          <p:cNvPr id="9" name="Picture 3"/>
          <p:cNvPicPr>
            <a:picLocks noChangeAspect="1" noChangeArrowheads="1"/>
          </p:cNvPicPr>
          <p:nvPr/>
        </p:nvPicPr>
        <p:blipFill>
          <a:blip r:embed="rId4" cstate="print"/>
          <a:srcRect/>
          <a:stretch>
            <a:fillRect/>
          </a:stretch>
        </p:blipFill>
        <p:spPr bwMode="auto">
          <a:xfrm>
            <a:off x="10655265" y="9400945"/>
            <a:ext cx="1006870" cy="812859"/>
          </a:xfrm>
          <a:prstGeom prst="rect">
            <a:avLst/>
          </a:prstGeom>
          <a:noFill/>
          <a:ln w="9525">
            <a:noFill/>
            <a:miter lim="800000"/>
            <a:headEnd/>
            <a:tailEnd/>
          </a:ln>
          <a:effectLst/>
        </p:spPr>
      </p:pic>
      <p:sp>
        <p:nvSpPr>
          <p:cNvPr id="10" name="Espace réservé du numéro de diapositive 2"/>
          <p:cNvSpPr txBox="1">
            <a:spLocks/>
          </p:cNvSpPr>
          <p:nvPr/>
        </p:nvSpPr>
        <p:spPr>
          <a:xfrm>
            <a:off x="10922000" y="9416818"/>
            <a:ext cx="3556000" cy="540926"/>
          </a:xfrm>
          <a:prstGeom prst="rect">
            <a:avLst/>
          </a:prstGeom>
        </p:spPr>
        <p:txBody>
          <a:bodyPr/>
          <a:lstStyle>
            <a:defPPr>
              <a:defRPr lang="fr-FR"/>
            </a:defPPr>
            <a:lvl1pPr algn="l" defTabSz="1450964" rtl="0" fontAlgn="base">
              <a:spcBef>
                <a:spcPct val="0"/>
              </a:spcBef>
              <a:spcAft>
                <a:spcPct val="0"/>
              </a:spcAft>
              <a:defRPr sz="2900" kern="1200">
                <a:solidFill>
                  <a:schemeClr val="tx1"/>
                </a:solidFill>
                <a:latin typeface="Arial" charset="0"/>
                <a:ea typeface="+mn-ea"/>
                <a:cs typeface="Arial" charset="0"/>
              </a:defRPr>
            </a:lvl1pPr>
            <a:lvl2pPr marL="725487" indent="-268287" algn="l" defTabSz="1450964" rtl="0" fontAlgn="base">
              <a:spcBef>
                <a:spcPct val="0"/>
              </a:spcBef>
              <a:spcAft>
                <a:spcPct val="0"/>
              </a:spcAft>
              <a:defRPr sz="2900" kern="1200">
                <a:solidFill>
                  <a:schemeClr val="tx1"/>
                </a:solidFill>
                <a:latin typeface="Arial" charset="0"/>
                <a:ea typeface="+mn-ea"/>
                <a:cs typeface="Arial" charset="0"/>
              </a:defRPr>
            </a:lvl2pPr>
            <a:lvl3pPr marL="1450964" indent="-536574" algn="l" defTabSz="1450964" rtl="0" fontAlgn="base">
              <a:spcBef>
                <a:spcPct val="0"/>
              </a:spcBef>
              <a:spcAft>
                <a:spcPct val="0"/>
              </a:spcAft>
              <a:defRPr sz="2900" kern="1200">
                <a:solidFill>
                  <a:schemeClr val="tx1"/>
                </a:solidFill>
                <a:latin typeface="Arial" charset="0"/>
                <a:ea typeface="+mn-ea"/>
                <a:cs typeface="Arial" charset="0"/>
              </a:defRPr>
            </a:lvl3pPr>
            <a:lvl4pPr marL="2176449" indent="-804863" algn="l" defTabSz="1450964" rtl="0" fontAlgn="base">
              <a:spcBef>
                <a:spcPct val="0"/>
              </a:spcBef>
              <a:spcAft>
                <a:spcPct val="0"/>
              </a:spcAft>
              <a:defRPr sz="2900" kern="1200">
                <a:solidFill>
                  <a:schemeClr val="tx1"/>
                </a:solidFill>
                <a:latin typeface="Arial" charset="0"/>
                <a:ea typeface="+mn-ea"/>
                <a:cs typeface="Arial" charset="0"/>
              </a:defRPr>
            </a:lvl4pPr>
            <a:lvl5pPr marL="2901929" indent="-1073150" algn="l" defTabSz="1450964" rtl="0" fontAlgn="base">
              <a:spcBef>
                <a:spcPct val="0"/>
              </a:spcBef>
              <a:spcAft>
                <a:spcPct val="0"/>
              </a:spcAft>
              <a:defRPr sz="2900" kern="1200">
                <a:solidFill>
                  <a:schemeClr val="tx1"/>
                </a:solidFill>
                <a:latin typeface="Arial" charset="0"/>
                <a:ea typeface="+mn-ea"/>
                <a:cs typeface="Arial" charset="0"/>
              </a:defRPr>
            </a:lvl5pPr>
            <a:lvl6pPr marL="2285983" algn="l" defTabSz="914393" rtl="0" eaLnBrk="1" latinLnBrk="0" hangingPunct="1">
              <a:defRPr sz="2900" kern="1200">
                <a:solidFill>
                  <a:schemeClr val="tx1"/>
                </a:solidFill>
                <a:latin typeface="Arial" charset="0"/>
                <a:ea typeface="+mn-ea"/>
                <a:cs typeface="Arial" charset="0"/>
              </a:defRPr>
            </a:lvl6pPr>
            <a:lvl7pPr marL="2743180" algn="l" defTabSz="914393" rtl="0" eaLnBrk="1" latinLnBrk="0" hangingPunct="1">
              <a:defRPr sz="2900" kern="1200">
                <a:solidFill>
                  <a:schemeClr val="tx1"/>
                </a:solidFill>
                <a:latin typeface="Arial" charset="0"/>
                <a:ea typeface="+mn-ea"/>
                <a:cs typeface="Arial" charset="0"/>
              </a:defRPr>
            </a:lvl7pPr>
            <a:lvl8pPr marL="3200378" algn="l" defTabSz="914393" rtl="0" eaLnBrk="1" latinLnBrk="0" hangingPunct="1">
              <a:defRPr sz="2900" kern="1200">
                <a:solidFill>
                  <a:schemeClr val="tx1"/>
                </a:solidFill>
                <a:latin typeface="Arial" charset="0"/>
                <a:ea typeface="+mn-ea"/>
                <a:cs typeface="Arial" charset="0"/>
              </a:defRPr>
            </a:lvl8pPr>
            <a:lvl9pPr marL="3657573" algn="l" defTabSz="914393" rtl="0" eaLnBrk="1" latinLnBrk="0" hangingPunct="1">
              <a:defRPr sz="2900" kern="1200">
                <a:solidFill>
                  <a:schemeClr val="tx1"/>
                </a:solidFill>
                <a:latin typeface="Arial" charset="0"/>
                <a:ea typeface="+mn-ea"/>
                <a:cs typeface="Arial" charset="0"/>
              </a:defRPr>
            </a:lvl9pPr>
          </a:lstStyle>
          <a:p>
            <a:pPr algn="r"/>
            <a:fld id="{D43BFDBF-0262-4037-AF44-374ABDBFFAEC}" type="slidenum">
              <a:rPr lang="fr-FR" smtClean="0">
                <a:solidFill>
                  <a:prstClr val="black">
                    <a:tint val="75000"/>
                  </a:prstClr>
                </a:solidFill>
              </a:rPr>
              <a:pPr algn="r"/>
              <a:t>3</a:t>
            </a:fld>
            <a:endParaRPr lang="fr-FR" dirty="0">
              <a:solidFill>
                <a:prstClr val="black">
                  <a:tint val="75000"/>
                </a:prstClr>
              </a:solidFill>
            </a:endParaRPr>
          </a:p>
        </p:txBody>
      </p:sp>
      <p:pic>
        <p:nvPicPr>
          <p:cNvPr id="11" name="Picture 2" descr="Afficher l'image d'origine"/>
          <p:cNvPicPr>
            <a:picLocks noChangeAspect="1" noChangeArrowheads="1"/>
          </p:cNvPicPr>
          <p:nvPr/>
        </p:nvPicPr>
        <p:blipFill>
          <a:blip r:embed="rId5" cstate="print"/>
          <a:srcRect/>
          <a:stretch>
            <a:fillRect/>
          </a:stretch>
        </p:blipFill>
        <p:spPr bwMode="auto">
          <a:xfrm>
            <a:off x="11385950" y="9456369"/>
            <a:ext cx="2552962" cy="648206"/>
          </a:xfrm>
          <a:prstGeom prst="rect">
            <a:avLst/>
          </a:prstGeom>
          <a:noFill/>
        </p:spPr>
      </p:pic>
    </p:spTree>
    <p:extLst>
      <p:ext uri="{BB962C8B-B14F-4D97-AF65-F5344CB8AC3E}">
        <p14:creationId xmlns:p14="http://schemas.microsoft.com/office/powerpoint/2010/main" val="372662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30</a:t>
            </a:fld>
            <a:endParaRPr lang="fr-FR" dirty="0"/>
          </a:p>
        </p:txBody>
      </p:sp>
      <p:sp>
        <p:nvSpPr>
          <p:cNvPr id="6" name="Oval 4"/>
          <p:cNvSpPr>
            <a:spLocks noChangeArrowheads="1"/>
          </p:cNvSpPr>
          <p:nvPr/>
        </p:nvSpPr>
        <p:spPr bwMode="auto">
          <a:xfrm>
            <a:off x="5419958" y="1245769"/>
            <a:ext cx="3635377" cy="3227151"/>
          </a:xfrm>
          <a:prstGeom prst="ellipse">
            <a:avLst/>
          </a:prstGeom>
          <a:gradFill rotWithShape="1">
            <a:gsLst>
              <a:gs pos="0">
                <a:srgbClr val="FFCC00">
                  <a:alpha val="75000"/>
                </a:srgbClr>
              </a:gs>
              <a:gs pos="100000">
                <a:srgbClr val="FFCC00">
                  <a:gamma/>
                  <a:tint val="0"/>
                  <a:invGamma/>
                  <a:alpha val="75000"/>
                </a:srgbClr>
              </a:gs>
            </a:gsLst>
            <a:lin ang="5400000" scaled="1"/>
          </a:gradFill>
          <a:ln w="19050" algn="in">
            <a:solidFill>
              <a:srgbClr val="FFC000"/>
            </a:solidFill>
            <a:round/>
            <a:headEnd/>
            <a:tailEnd/>
          </a:ln>
          <a:effectLst/>
          <a:extLst>
            <a:ext uri="{AF507438-7753-43E0-B8FC-AC1667EBCBE1}">
              <a14:hiddenEffects xmlns:a14="http://schemas.microsoft.com/office/drawing/2010/main">
                <a:effectLst>
                  <a:outerShdw dist="45791" dir="3378596"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397"/>
            <a:r>
              <a:rPr lang="fr-FR" altLang="fr-FR" sz="1900" b="1" dirty="0">
                <a:solidFill>
                  <a:srgbClr val="000000"/>
                </a:solidFill>
                <a:latin typeface="Verdana" panose="020B0604030504040204" pitchFamily="34" charset="0"/>
                <a:ea typeface="Verdana" panose="020B0604030504040204" pitchFamily="34" charset="0"/>
                <a:cs typeface="Verdana" panose="020B0604030504040204" pitchFamily="34" charset="0"/>
              </a:rPr>
              <a:t>Ouverture d’esprit</a:t>
            </a:r>
          </a:p>
          <a:p>
            <a:pPr defTabSz="914397"/>
            <a:endParaRPr lang="fr-FR" altLang="fr-FR" sz="1900" b="1" dirty="0">
              <a:latin typeface="Arial" pitchFamily="34" charset="0"/>
              <a:cs typeface="Arial" pitchFamily="34" charset="0"/>
            </a:endParaRPr>
          </a:p>
        </p:txBody>
      </p:sp>
      <p:sp>
        <p:nvSpPr>
          <p:cNvPr id="7" name="Oval 5"/>
          <p:cNvSpPr>
            <a:spLocks noChangeArrowheads="1"/>
          </p:cNvSpPr>
          <p:nvPr/>
        </p:nvSpPr>
        <p:spPr bwMode="auto">
          <a:xfrm>
            <a:off x="7551168" y="3426106"/>
            <a:ext cx="3635377" cy="3227151"/>
          </a:xfrm>
          <a:prstGeom prst="ellipse">
            <a:avLst/>
          </a:prstGeom>
          <a:gradFill rotWithShape="1">
            <a:gsLst>
              <a:gs pos="0">
                <a:srgbClr val="FF6600">
                  <a:gamma/>
                  <a:tint val="0"/>
                  <a:invGamma/>
                  <a:alpha val="78000"/>
                </a:srgbClr>
              </a:gs>
              <a:gs pos="100000">
                <a:srgbClr val="FF6600">
                  <a:alpha val="82001"/>
                </a:srgbClr>
              </a:gs>
            </a:gsLst>
            <a:lin ang="0" scaled="1"/>
          </a:gradFill>
          <a:ln w="12700" algn="in">
            <a:solidFill>
              <a:srgbClr val="FF6600"/>
            </a:solidFill>
            <a:round/>
            <a:headEnd/>
            <a:tailEnd/>
          </a:ln>
          <a:effectLst/>
          <a:extLst>
            <a:ext uri="{AF507438-7753-43E0-B8FC-AC1667EBCBE1}">
              <a14:hiddenEffects xmlns:a14="http://schemas.microsoft.com/office/drawing/2010/main">
                <a:effectLst>
                  <a:outerShdw dist="107763" dir="8100000" algn="ctr" rotWithShape="0">
                    <a:srgbClr val="CCCCCC">
                      <a:alpha val="50000"/>
                    </a:srgbClr>
                  </a:outerShdw>
                </a:effectLst>
              </a14:hiddenEffects>
            </a:ext>
          </a:extLst>
        </p:spPr>
        <p:txBody>
          <a:bodyPr vert="horz" wrap="square" lIns="36576" tIns="36576" rIns="36576" bIns="36576" numCol="1" anchor="ctr" anchorCtr="0" compatLnSpc="1">
            <a:prstTxWarp prst="textNoShape">
              <a:avLst/>
            </a:prstTxWarp>
          </a:bodyPr>
          <a:lstStyle/>
          <a:p>
            <a:pPr algn="r" defTabSz="914397"/>
            <a:r>
              <a:rPr lang="fr-FR" altLang="fr-FR" sz="1900" b="1" dirty="0">
                <a:solidFill>
                  <a:srgbClr val="000000"/>
                </a:solidFill>
                <a:latin typeface="Verdana" panose="020B0604030504040204" pitchFamily="34" charset="0"/>
                <a:ea typeface="Verdana" panose="020B0604030504040204" pitchFamily="34" charset="0"/>
                <a:cs typeface="Verdana" panose="020B0604030504040204" pitchFamily="34" charset="0"/>
              </a:rPr>
              <a:t>Adaptation au </a:t>
            </a:r>
          </a:p>
          <a:p>
            <a:pPr algn="r" defTabSz="914397"/>
            <a:r>
              <a:rPr lang="fr-FR" altLang="fr-FR" sz="1900" b="1" dirty="0">
                <a:solidFill>
                  <a:srgbClr val="000000"/>
                </a:solidFill>
                <a:latin typeface="Verdana" panose="020B0604030504040204" pitchFamily="34" charset="0"/>
                <a:ea typeface="Verdana" panose="020B0604030504040204" pitchFamily="34" charset="0"/>
                <a:cs typeface="Verdana" panose="020B0604030504040204" pitchFamily="34" charset="0"/>
              </a:rPr>
              <a:t>changement</a:t>
            </a:r>
          </a:p>
          <a:p>
            <a:pPr defTabSz="914397"/>
            <a:endParaRPr lang="fr-FR" altLang="fr-FR" sz="1900" b="1" dirty="0">
              <a:latin typeface="Arial" pitchFamily="34" charset="0"/>
              <a:cs typeface="Arial" pitchFamily="34" charset="0"/>
            </a:endParaRPr>
          </a:p>
        </p:txBody>
      </p:sp>
      <p:sp>
        <p:nvSpPr>
          <p:cNvPr id="8" name="Oval 6"/>
          <p:cNvSpPr>
            <a:spLocks noChangeArrowheads="1"/>
          </p:cNvSpPr>
          <p:nvPr/>
        </p:nvSpPr>
        <p:spPr bwMode="auto">
          <a:xfrm>
            <a:off x="6875898" y="5652231"/>
            <a:ext cx="3635377" cy="3227151"/>
          </a:xfrm>
          <a:prstGeom prst="ellipse">
            <a:avLst/>
          </a:prstGeom>
          <a:gradFill rotWithShape="1">
            <a:gsLst>
              <a:gs pos="0">
                <a:srgbClr val="A385E1">
                  <a:alpha val="71001"/>
                </a:srgbClr>
              </a:gs>
              <a:gs pos="100000">
                <a:srgbClr val="A385E1">
                  <a:gamma/>
                  <a:tint val="0"/>
                  <a:invGamma/>
                  <a:alpha val="74001"/>
                </a:srgbClr>
              </a:gs>
            </a:gsLst>
            <a:path path="rect">
              <a:fillToRect l="100000" t="100000"/>
            </a:path>
          </a:gradFill>
          <a:ln w="12700" algn="in">
            <a:solidFill>
              <a:srgbClr val="4D269A"/>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ctr" anchorCtr="0" compatLnSpc="1">
            <a:prstTxWarp prst="textNoShape">
              <a:avLst/>
            </a:prstTxWarp>
          </a:bodyPr>
          <a:lstStyle/>
          <a:p>
            <a:pPr algn="r" defTabSz="914397"/>
            <a:r>
              <a:rPr lang="fr-FR" altLang="fr-FR" sz="1700" b="1" dirty="0">
                <a:solidFill>
                  <a:srgbClr val="000000"/>
                </a:solidFill>
                <a:latin typeface="Verdana" panose="020B0604030504040204" pitchFamily="34" charset="0"/>
                <a:ea typeface="Verdana" panose="020B0604030504040204" pitchFamily="34" charset="0"/>
                <a:cs typeface="Verdana" panose="020B0604030504040204" pitchFamily="34" charset="0"/>
              </a:rPr>
              <a:t>Sens des relations</a:t>
            </a:r>
          </a:p>
          <a:p>
            <a:pPr algn="r" defTabSz="914397"/>
            <a:r>
              <a:rPr lang="fr-FR" altLang="fr-FR" sz="1700" b="1" dirty="0">
                <a:solidFill>
                  <a:srgbClr val="000000"/>
                </a:solidFill>
                <a:latin typeface="Verdana" panose="020B0604030504040204" pitchFamily="34" charset="0"/>
                <a:ea typeface="Verdana" panose="020B0604030504040204" pitchFamily="34" charset="0"/>
                <a:cs typeface="Verdana" panose="020B0604030504040204" pitchFamily="34" charset="0"/>
              </a:rPr>
              <a:t>interpersonnelles</a:t>
            </a:r>
          </a:p>
        </p:txBody>
      </p:sp>
      <p:sp>
        <p:nvSpPr>
          <p:cNvPr id="9" name="Oval 7"/>
          <p:cNvSpPr>
            <a:spLocks noChangeArrowheads="1"/>
          </p:cNvSpPr>
          <p:nvPr/>
        </p:nvSpPr>
        <p:spPr bwMode="auto">
          <a:xfrm>
            <a:off x="3817440" y="5652231"/>
            <a:ext cx="3635377" cy="3227151"/>
          </a:xfrm>
          <a:prstGeom prst="ellipse">
            <a:avLst/>
          </a:prstGeom>
          <a:gradFill rotWithShape="1">
            <a:gsLst>
              <a:gs pos="0">
                <a:srgbClr val="00B0F0">
                  <a:alpha val="78999"/>
                </a:srgbClr>
              </a:gs>
              <a:gs pos="100000">
                <a:srgbClr val="00B0F0">
                  <a:gamma/>
                  <a:tint val="0"/>
                  <a:invGamma/>
                  <a:alpha val="77000"/>
                </a:srgbClr>
              </a:gs>
            </a:gsLst>
            <a:path path="rect">
              <a:fillToRect t="100000" r="100000"/>
            </a:path>
          </a:gradFill>
          <a:ln w="12700" algn="in">
            <a:solidFill>
              <a:srgbClr val="0070C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397"/>
            <a:endParaRPr lang="fr-FR" altLang="fr-FR" sz="19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914397"/>
            <a:r>
              <a:rPr lang="fr-FR" altLang="fr-FR" sz="1900" b="1" dirty="0">
                <a:solidFill>
                  <a:srgbClr val="000000"/>
                </a:solidFill>
                <a:latin typeface="Verdana" panose="020B0604030504040204" pitchFamily="34" charset="0"/>
                <a:ea typeface="Verdana" panose="020B0604030504040204" pitchFamily="34" charset="0"/>
                <a:cs typeface="Verdana" panose="020B0604030504040204" pitchFamily="34" charset="0"/>
              </a:rPr>
              <a:t>Sens </a:t>
            </a:r>
          </a:p>
          <a:p>
            <a:pPr defTabSz="914397"/>
            <a:r>
              <a:rPr lang="fr-FR" altLang="fr-FR" sz="1900" b="1" dirty="0">
                <a:solidFill>
                  <a:srgbClr val="000000"/>
                </a:solidFill>
                <a:latin typeface="Verdana" panose="020B0604030504040204" pitchFamily="34" charset="0"/>
                <a:ea typeface="Verdana" panose="020B0604030504040204" pitchFamily="34" charset="0"/>
                <a:cs typeface="Verdana" panose="020B0604030504040204" pitchFamily="34" charset="0"/>
              </a:rPr>
              <a:t>des </a:t>
            </a:r>
          </a:p>
          <a:p>
            <a:pPr defTabSz="914397"/>
            <a:r>
              <a:rPr lang="fr-FR" altLang="fr-FR" sz="1900" b="1" dirty="0">
                <a:solidFill>
                  <a:srgbClr val="000000"/>
                </a:solidFill>
                <a:latin typeface="Verdana" panose="020B0604030504040204" pitchFamily="34" charset="0"/>
                <a:ea typeface="Verdana" panose="020B0604030504040204" pitchFamily="34" charset="0"/>
                <a:cs typeface="Verdana" panose="020B0604030504040204" pitchFamily="34" charset="0"/>
              </a:rPr>
              <a:t>responsabilités</a:t>
            </a:r>
            <a:endParaRPr lang="fr-FR" altLang="fr-FR" sz="1900" b="1" dirty="0">
              <a:latin typeface="Arial" pitchFamily="34" charset="0"/>
              <a:cs typeface="Arial" pitchFamily="34" charset="0"/>
            </a:endParaRPr>
          </a:p>
        </p:txBody>
      </p:sp>
      <p:sp>
        <p:nvSpPr>
          <p:cNvPr id="10" name="Oval 8"/>
          <p:cNvSpPr>
            <a:spLocks noChangeArrowheads="1"/>
          </p:cNvSpPr>
          <p:nvPr/>
        </p:nvSpPr>
        <p:spPr bwMode="auto">
          <a:xfrm>
            <a:off x="3287513" y="3393996"/>
            <a:ext cx="3635377" cy="3227151"/>
          </a:xfrm>
          <a:prstGeom prst="ellipse">
            <a:avLst/>
          </a:prstGeom>
          <a:gradFill rotWithShape="1">
            <a:gsLst>
              <a:gs pos="0">
                <a:srgbClr val="00B050">
                  <a:alpha val="78999"/>
                </a:srgbClr>
              </a:gs>
              <a:gs pos="100000">
                <a:srgbClr val="00B050">
                  <a:gamma/>
                  <a:tint val="0"/>
                  <a:invGamma/>
                  <a:alpha val="83000"/>
                </a:srgbClr>
              </a:gs>
            </a:gsLst>
            <a:lin ang="0" scaled="1"/>
          </a:gradFill>
          <a:ln w="12700" algn="in">
            <a:solidFill>
              <a:srgbClr val="00843C"/>
            </a:solidFill>
            <a:round/>
            <a:headEnd/>
            <a:tailEnd/>
          </a:ln>
          <a:effectLst/>
          <a:extLst>
            <a:ext uri="{AF507438-7753-43E0-B8FC-AC1667EBCBE1}">
              <a14:hiddenEffects xmlns:a14="http://schemas.microsoft.com/office/drawing/2010/main">
                <a:effectLst>
                  <a:outerShdw dist="107763" dir="2700000" algn="ctr" rotWithShape="0">
                    <a:srgbClr val="CCCCCC">
                      <a:alpha val="50000"/>
                    </a:srgbClr>
                  </a:outerShdw>
                </a:effectLst>
              </a14:hiddenEffects>
            </a:ext>
          </a:extLst>
        </p:spPr>
        <p:txBody>
          <a:bodyPr vert="horz" wrap="square" lIns="36576" tIns="36576" rIns="36576" bIns="36576" numCol="1" anchor="ctr" anchorCtr="0" compatLnSpc="1">
            <a:prstTxWarp prst="textNoShape">
              <a:avLst/>
            </a:prstTxWarp>
          </a:bodyPr>
          <a:lstStyle/>
          <a:p>
            <a:pPr defTabSz="914397"/>
            <a:r>
              <a:rPr lang="fr-FR" altLang="fr-FR" sz="1900" b="1" dirty="0">
                <a:solidFill>
                  <a:srgbClr val="000000"/>
                </a:solidFill>
                <a:latin typeface="Verdana" panose="020B0604030504040204" pitchFamily="34" charset="0"/>
                <a:ea typeface="Verdana" panose="020B0604030504040204" pitchFamily="34" charset="0"/>
                <a:cs typeface="Verdana" panose="020B0604030504040204" pitchFamily="34" charset="0"/>
              </a:rPr>
              <a:t>Confiance en soi</a:t>
            </a:r>
          </a:p>
        </p:txBody>
      </p:sp>
      <p:grpSp>
        <p:nvGrpSpPr>
          <p:cNvPr id="12" name="Group 10"/>
          <p:cNvGrpSpPr>
            <a:grpSpLocks/>
          </p:cNvGrpSpPr>
          <p:nvPr/>
        </p:nvGrpSpPr>
        <p:grpSpPr bwMode="auto">
          <a:xfrm rot="21361403">
            <a:off x="10246744" y="2469648"/>
            <a:ext cx="1851618" cy="1472052"/>
            <a:chOff x="114152128" y="109139244"/>
            <a:chExt cx="923706" cy="771635"/>
          </a:xfrm>
        </p:grpSpPr>
        <p:sp>
          <p:nvSpPr>
            <p:cNvPr id="13" name="AutoShape 11"/>
            <p:cNvSpPr>
              <a:spLocks noChangeArrowheads="1"/>
            </p:cNvSpPr>
            <p:nvPr/>
          </p:nvSpPr>
          <p:spPr bwMode="auto">
            <a:xfrm flipH="1" flipV="1">
              <a:off x="114285933" y="109362239"/>
              <a:ext cx="534574" cy="548640"/>
            </a:xfrm>
            <a:prstGeom prst="triangle">
              <a:avLst>
                <a:gd name="adj" fmla="val 0"/>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pic>
          <p:nvPicPr>
            <p:cNvPr id="1036" name="Picture 12" descr="noun_248837_cc"/>
            <p:cNvPicPr>
              <a:picLocks noChangeAspect="1" noChangeArrowheads="1"/>
            </p:cNvPicPr>
            <p:nvPr/>
          </p:nvPicPr>
          <p:blipFill>
            <a:blip r:embed="rId2" cstate="print">
              <a:extLst>
                <a:ext uri="{28A0092B-C50C-407E-A947-70E740481C1C}">
                  <a14:useLocalDpi xmlns:a14="http://schemas.microsoft.com/office/drawing/2010/main" val="0"/>
                </a:ext>
              </a:extLst>
            </a:blip>
            <a:srcRect b="16704"/>
            <a:stretch>
              <a:fillRect/>
            </a:stretch>
          </p:blipFill>
          <p:spPr bwMode="auto">
            <a:xfrm rot="1287787">
              <a:off x="114152128" y="109139244"/>
              <a:ext cx="923706" cy="769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4" name="Ellipse 23"/>
          <p:cNvSpPr/>
          <p:nvPr/>
        </p:nvSpPr>
        <p:spPr>
          <a:xfrm>
            <a:off x="2651449" y="1063397"/>
            <a:ext cx="9433048" cy="8640960"/>
          </a:xfrm>
          <a:prstGeom prst="ellipse">
            <a:avLst/>
          </a:prstGeom>
          <a:noFill/>
          <a:ln>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fr-FR"/>
          </a:p>
        </p:txBody>
      </p:sp>
      <p:sp>
        <p:nvSpPr>
          <p:cNvPr id="14"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075128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31</a:t>
            </a:fld>
            <a:endParaRPr lang="fr-FR" dirty="0"/>
          </a:p>
        </p:txBody>
      </p:sp>
      <p:sp>
        <p:nvSpPr>
          <p:cNvPr id="4" name="Rectangle 3"/>
          <p:cNvSpPr/>
          <p:nvPr/>
        </p:nvSpPr>
        <p:spPr>
          <a:xfrm>
            <a:off x="779240" y="2847753"/>
            <a:ext cx="13681520" cy="5893923"/>
          </a:xfrm>
          <a:prstGeom prst="rect">
            <a:avLst/>
          </a:prstGeom>
        </p:spPr>
        <p:txBody>
          <a:bodyPr wrap="square" lIns="91440" tIns="45721" rIns="91440" bIns="45721">
            <a:spAutoFit/>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Des </a:t>
            </a:r>
            <a:r>
              <a:rPr lang="fr-FR" b="1" dirty="0" smtClean="0">
                <a:latin typeface="Verdana" panose="020B0604030504040204" pitchFamily="34" charset="0"/>
                <a:ea typeface="Verdana" panose="020B0604030504040204" pitchFamily="34" charset="0"/>
                <a:cs typeface="Verdana" panose="020B0604030504040204" pitchFamily="34" charset="0"/>
              </a:rPr>
              <a:t>compétences transversales importantes </a:t>
            </a:r>
            <a:r>
              <a:rPr lang="fr-FR" dirty="0" smtClean="0">
                <a:latin typeface="Verdana" panose="020B0604030504040204" pitchFamily="34" charset="0"/>
                <a:ea typeface="Verdana" panose="020B0604030504040204" pitchFamily="34" charset="0"/>
                <a:cs typeface="Verdana" panose="020B0604030504040204" pitchFamily="34" charset="0"/>
              </a:rPr>
              <a:t>pour relever les </a:t>
            </a:r>
            <a:r>
              <a:rPr lang="fr-FR" b="1" dirty="0" smtClean="0">
                <a:latin typeface="Verdana" panose="020B0604030504040204" pitchFamily="34" charset="0"/>
                <a:ea typeface="Verdana" panose="020B0604030504040204" pitchFamily="34" charset="0"/>
                <a:cs typeface="Verdana" panose="020B0604030504040204" pitchFamily="34" charset="0"/>
              </a:rPr>
              <a:t>défis </a:t>
            </a:r>
            <a:r>
              <a:rPr lang="fr-FR" dirty="0" smtClean="0">
                <a:latin typeface="Verdana" panose="020B0604030504040204" pitchFamily="34" charset="0"/>
                <a:ea typeface="Verdana" panose="020B0604030504040204" pitchFamily="34" charset="0"/>
                <a:cs typeface="Verdana" panose="020B0604030504040204" pitchFamily="34" charset="0"/>
              </a:rPr>
              <a:t>auxquels se trouvent aujourd’hui confrontés les jeunes : </a:t>
            </a:r>
          </a:p>
          <a:p>
            <a:pPr algn="just"/>
            <a:endParaRPr lang="fr-FR" dirty="0" smtClean="0">
              <a:latin typeface="Verdana" panose="020B0604030504040204" pitchFamily="34" charset="0"/>
              <a:ea typeface="Verdana" panose="020B0604030504040204" pitchFamily="34" charset="0"/>
              <a:cs typeface="Verdana" panose="020B0604030504040204" pitchFamily="34" charset="0"/>
            </a:endParaRP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A</a:t>
            </a:r>
            <a:r>
              <a:rPr lang="fr-FR" dirty="0" smtClean="0">
                <a:latin typeface="Verdana" panose="020B0604030504040204" pitchFamily="34" charset="0"/>
                <a:ea typeface="Verdana" panose="020B0604030504040204" pitchFamily="34" charset="0"/>
                <a:cs typeface="Verdana" panose="020B0604030504040204" pitchFamily="34" charset="0"/>
              </a:rPr>
              <a:t>ccès à l’emploi, </a:t>
            </a:r>
          </a:p>
          <a:p>
            <a:pPr algn="just"/>
            <a:endParaRPr lang="fr-FR"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I</a:t>
            </a:r>
            <a:r>
              <a:rPr lang="fr-FR" dirty="0" smtClean="0">
                <a:latin typeface="Verdana" panose="020B0604030504040204" pitchFamily="34" charset="0"/>
                <a:ea typeface="Verdana" panose="020B0604030504040204" pitchFamily="34" charset="0"/>
                <a:cs typeface="Verdana" panose="020B0604030504040204" pitchFamily="34" charset="0"/>
              </a:rPr>
              <a:t>ntégration dans une société métissée, </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C</a:t>
            </a:r>
            <a:r>
              <a:rPr lang="fr-FR" dirty="0" smtClean="0">
                <a:latin typeface="Verdana" panose="020B0604030504040204" pitchFamily="34" charset="0"/>
                <a:ea typeface="Verdana" panose="020B0604030504040204" pitchFamily="34" charset="0"/>
                <a:cs typeface="Verdana" panose="020B0604030504040204" pitchFamily="34" charset="0"/>
              </a:rPr>
              <a:t>ontexte de mondialisation</a:t>
            </a:r>
          </a:p>
          <a:p>
            <a:pPr algn="just"/>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endParaRPr lang="fr-FR"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endParaRPr lang="fr-FR" dirty="0" smtClean="0"/>
          </a:p>
          <a:p>
            <a:endParaRPr lang="fr-FR" dirty="0"/>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062890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32</a:t>
            </a:fld>
            <a:endParaRPr lang="fr-FR" dirty="0"/>
          </a:p>
        </p:txBody>
      </p:sp>
      <p:sp>
        <p:nvSpPr>
          <p:cNvPr id="4" name="Rectangle 3"/>
          <p:cNvSpPr/>
          <p:nvPr/>
        </p:nvSpPr>
        <p:spPr>
          <a:xfrm>
            <a:off x="517084" y="4312959"/>
            <a:ext cx="14257583"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2. Objectifs </a:t>
            </a:r>
          </a:p>
        </p:txBody>
      </p:sp>
      <p:sp>
        <p:nvSpPr>
          <p:cNvPr id="6"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51188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33</a:t>
            </a:fld>
            <a:endParaRPr lang="fr-FR" dirty="0"/>
          </a:p>
        </p:txBody>
      </p:sp>
      <p:sp>
        <p:nvSpPr>
          <p:cNvPr id="4" name="Rectangle 3"/>
          <p:cNvSpPr/>
          <p:nvPr/>
        </p:nvSpPr>
        <p:spPr>
          <a:xfrm>
            <a:off x="851248" y="1951710"/>
            <a:ext cx="13825537" cy="7232751"/>
          </a:xfrm>
          <a:prstGeom prst="rect">
            <a:avLst/>
          </a:prstGeom>
        </p:spPr>
        <p:txBody>
          <a:bodyPr wrap="square" lIns="91440" tIns="45721" rIns="91440" bIns="45721">
            <a:spAutoFit/>
          </a:bodyPr>
          <a:lstStyle/>
          <a:p>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Aider </a:t>
            </a:r>
            <a:r>
              <a:rPr lang="fr-FR" dirty="0">
                <a:latin typeface="Verdana" panose="020B0604030504040204" pitchFamily="34" charset="0"/>
                <a:ea typeface="Verdana" panose="020B0604030504040204" pitchFamily="34" charset="0"/>
                <a:cs typeface="Verdana" panose="020B0604030504040204" pitchFamily="34" charset="0"/>
              </a:rPr>
              <a:t>les jeunes à </a:t>
            </a:r>
            <a:r>
              <a:rPr lang="fr-FR" b="1" dirty="0">
                <a:latin typeface="Verdana" panose="020B0604030504040204" pitchFamily="34" charset="0"/>
                <a:ea typeface="Verdana" panose="020B0604030504040204" pitchFamily="34" charset="0"/>
                <a:cs typeface="Verdana" panose="020B0604030504040204" pitchFamily="34" charset="0"/>
              </a:rPr>
              <a:t>identifier, s’approprier et valoriser </a:t>
            </a:r>
            <a:r>
              <a:rPr lang="fr-FR" dirty="0">
                <a:latin typeface="Verdana" panose="020B0604030504040204" pitchFamily="34" charset="0"/>
                <a:ea typeface="Verdana" panose="020B0604030504040204" pitchFamily="34" charset="0"/>
                <a:cs typeface="Verdana" panose="020B0604030504040204" pitchFamily="34" charset="0"/>
              </a:rPr>
              <a:t>les compétences transversales qu’ils développent lors des projets de mobilité</a:t>
            </a:r>
          </a:p>
          <a:p>
            <a:pPr lvl="0"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Proposer un </a:t>
            </a:r>
            <a:r>
              <a:rPr lang="fr-FR" b="1" dirty="0">
                <a:latin typeface="Verdana" panose="020B0604030504040204" pitchFamily="34" charset="0"/>
                <a:ea typeface="Verdana" panose="020B0604030504040204" pitchFamily="34" charset="0"/>
                <a:cs typeface="Verdana" panose="020B0604030504040204" pitchFamily="34" charset="0"/>
              </a:rPr>
              <a:t>vocabulaire commun </a:t>
            </a:r>
            <a:r>
              <a:rPr lang="fr-FR" dirty="0">
                <a:latin typeface="Verdana" panose="020B0604030504040204" pitchFamily="34" charset="0"/>
                <a:ea typeface="Verdana" panose="020B0604030504040204" pitchFamily="34" charset="0"/>
                <a:cs typeface="Verdana" panose="020B0604030504040204" pitchFamily="34" charset="0"/>
              </a:rPr>
              <a:t>entre l’Education non </a:t>
            </a:r>
            <a:r>
              <a:rPr lang="fr-FR" dirty="0" smtClean="0">
                <a:latin typeface="Verdana" panose="020B0604030504040204" pitchFamily="34" charset="0"/>
                <a:ea typeface="Verdana" panose="020B0604030504040204" pitchFamily="34" charset="0"/>
                <a:cs typeface="Verdana" panose="020B0604030504040204" pitchFamily="34" charset="0"/>
              </a:rPr>
              <a:t>formelle, </a:t>
            </a:r>
            <a:r>
              <a:rPr lang="fr-FR" dirty="0">
                <a:latin typeface="Verdana" panose="020B0604030504040204" pitchFamily="34" charset="0"/>
                <a:ea typeface="Verdana" panose="020B0604030504040204" pitchFamily="34" charset="0"/>
                <a:cs typeface="Verdana" panose="020B0604030504040204" pitchFamily="34" charset="0"/>
              </a:rPr>
              <a:t>le monde du </a:t>
            </a:r>
            <a:r>
              <a:rPr lang="fr-FR" dirty="0" smtClean="0">
                <a:latin typeface="Verdana" panose="020B0604030504040204" pitchFamily="34" charset="0"/>
                <a:ea typeface="Verdana" panose="020B0604030504040204" pitchFamily="34" charset="0"/>
                <a:cs typeface="Verdana" panose="020B0604030504040204" pitchFamily="34" charset="0"/>
              </a:rPr>
              <a:t>travail et la société civile</a:t>
            </a:r>
            <a:endParaRPr lang="fr-FR" dirty="0">
              <a:latin typeface="Verdana" panose="020B0604030504040204" pitchFamily="34" charset="0"/>
              <a:ea typeface="Verdana" panose="020B0604030504040204" pitchFamily="34" charset="0"/>
              <a:cs typeface="Verdana" panose="020B0604030504040204" pitchFamily="34" charset="0"/>
            </a:endParaRPr>
          </a:p>
          <a:p>
            <a:pPr lvl="0"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F</a:t>
            </a:r>
            <a:r>
              <a:rPr lang="fr-FR" dirty="0" smtClean="0">
                <a:latin typeface="Verdana" panose="020B0604030504040204" pitchFamily="34" charset="0"/>
                <a:ea typeface="Verdana" panose="020B0604030504040204" pitchFamily="34" charset="0"/>
                <a:cs typeface="Verdana" panose="020B0604030504040204" pitchFamily="34" charset="0"/>
              </a:rPr>
              <a:t>aire </a:t>
            </a:r>
            <a:r>
              <a:rPr lang="fr-FR" b="1" dirty="0">
                <a:latin typeface="Verdana" panose="020B0604030504040204" pitchFamily="34" charset="0"/>
                <a:ea typeface="Verdana" panose="020B0604030504040204" pitchFamily="34" charset="0"/>
                <a:cs typeface="Verdana" panose="020B0604030504040204" pitchFamily="34" charset="0"/>
              </a:rPr>
              <a:t>correspondre</a:t>
            </a:r>
            <a:r>
              <a:rPr lang="fr-FR" dirty="0">
                <a:latin typeface="Verdana" panose="020B0604030504040204" pitchFamily="34" charset="0"/>
                <a:ea typeface="Verdana" panose="020B0604030504040204" pitchFamily="34" charset="0"/>
                <a:cs typeface="Verdana" panose="020B0604030504040204" pitchFamily="34" charset="0"/>
              </a:rPr>
              <a:t> les compétences développées </a:t>
            </a:r>
            <a:r>
              <a:rPr lang="fr-FR" dirty="0" smtClean="0">
                <a:latin typeface="Verdana" panose="020B0604030504040204" pitchFamily="34" charset="0"/>
                <a:ea typeface="Verdana" panose="020B0604030504040204" pitchFamily="34" charset="0"/>
                <a:cs typeface="Verdana" panose="020B0604030504040204" pitchFamily="34" charset="0"/>
              </a:rPr>
              <a:t>en mobilité avec les </a:t>
            </a:r>
            <a:r>
              <a:rPr lang="fr-FR" dirty="0">
                <a:latin typeface="Verdana" panose="020B0604030504040204" pitchFamily="34" charset="0"/>
                <a:ea typeface="Verdana" panose="020B0604030504040204" pitchFamily="34" charset="0"/>
                <a:cs typeface="Verdana" panose="020B0604030504040204" pitchFamily="34" charset="0"/>
              </a:rPr>
              <a:t>compétences transversales attendues </a:t>
            </a:r>
          </a:p>
          <a:p>
            <a:pPr algn="just"/>
            <a:r>
              <a:rPr lang="fr-FR" dirty="0" smtClean="0">
                <a:latin typeface="Verdana" panose="020B0604030504040204" pitchFamily="34" charset="0"/>
                <a:ea typeface="Verdana" panose="020B0604030504040204" pitchFamily="34" charset="0"/>
                <a:cs typeface="Verdana" panose="020B0604030504040204" pitchFamily="34" charset="0"/>
              </a:rPr>
              <a:t>	-&gt; par </a:t>
            </a:r>
            <a:r>
              <a:rPr lang="fr-FR" dirty="0">
                <a:latin typeface="Verdana" panose="020B0604030504040204" pitchFamily="34" charset="0"/>
                <a:ea typeface="Verdana" panose="020B0604030504040204" pitchFamily="34" charset="0"/>
                <a:cs typeface="Verdana" panose="020B0604030504040204" pitchFamily="34" charset="0"/>
              </a:rPr>
              <a:t>la société </a:t>
            </a:r>
            <a:r>
              <a:rPr lang="fr-FR" dirty="0" smtClean="0">
                <a:latin typeface="Verdana" panose="020B0604030504040204" pitchFamily="34" charset="0"/>
                <a:ea typeface="Verdana" panose="020B0604030504040204" pitchFamily="34" charset="0"/>
                <a:cs typeface="Verdana" panose="020B0604030504040204" pitchFamily="34" charset="0"/>
              </a:rPr>
              <a:t> (citoyenneté participative)</a:t>
            </a:r>
          </a:p>
          <a:p>
            <a:pPr lvl="2" indent="0" algn="just"/>
            <a:r>
              <a:rPr lang="fr-FR" dirty="0" smtClean="0">
                <a:latin typeface="Verdana" panose="020B0604030504040204" pitchFamily="34" charset="0"/>
                <a:ea typeface="Verdana" panose="020B0604030504040204" pitchFamily="34" charset="0"/>
                <a:cs typeface="Verdana" panose="020B0604030504040204" pitchFamily="34" charset="0"/>
              </a:rPr>
              <a:t>-&gt; et </a:t>
            </a:r>
            <a:r>
              <a:rPr lang="fr-FR" dirty="0">
                <a:latin typeface="Verdana" panose="020B0604030504040204" pitchFamily="34" charset="0"/>
                <a:ea typeface="Verdana" panose="020B0604030504040204" pitchFamily="34" charset="0"/>
                <a:cs typeface="Verdana" panose="020B0604030504040204" pitchFamily="34" charset="0"/>
              </a:rPr>
              <a:t>le milieu du travail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lvl="1" indent="0" algn="just"/>
            <a:endParaRPr lang="fr-FR" b="1" dirty="0" smtClean="0">
              <a:latin typeface="Verdana" panose="020B0604030504040204" pitchFamily="34" charset="0"/>
              <a:ea typeface="Verdana" panose="020B0604030504040204" pitchFamily="34" charset="0"/>
              <a:cs typeface="Verdana" panose="020B0604030504040204" pitchFamily="34" charset="0"/>
            </a:endParaRPr>
          </a:p>
          <a:p>
            <a:pPr lvl="1" indent="0" algn="ctr"/>
            <a:r>
              <a:rPr lang="fr-FR" b="1" dirty="0" smtClean="0">
                <a:latin typeface="Verdana" panose="020B0604030504040204" pitchFamily="34" charset="0"/>
                <a:ea typeface="Verdana" panose="020B0604030504040204" pitchFamily="34" charset="0"/>
                <a:cs typeface="Verdana" panose="020B0604030504040204" pitchFamily="34" charset="0"/>
              </a:rPr>
              <a:t>pour </a:t>
            </a:r>
            <a:r>
              <a:rPr lang="fr-FR" b="1" dirty="0">
                <a:latin typeface="Verdana" panose="020B0604030504040204" pitchFamily="34" charset="0"/>
                <a:ea typeface="Verdana" panose="020B0604030504040204" pitchFamily="34" charset="0"/>
                <a:cs typeface="Verdana" panose="020B0604030504040204" pitchFamily="34" charset="0"/>
              </a:rPr>
              <a:t>une meilleure intégration </a:t>
            </a:r>
            <a:endParaRPr lang="fr-FR" b="1" dirty="0" smtClean="0">
              <a:latin typeface="Verdana" panose="020B0604030504040204" pitchFamily="34" charset="0"/>
              <a:ea typeface="Verdana" panose="020B0604030504040204" pitchFamily="34" charset="0"/>
              <a:cs typeface="Verdana" panose="020B0604030504040204" pitchFamily="34" charset="0"/>
            </a:endParaRPr>
          </a:p>
          <a:p>
            <a:pPr lvl="1" indent="0" algn="ctr"/>
            <a:r>
              <a:rPr lang="fr-FR" b="1" dirty="0" smtClean="0">
                <a:latin typeface="Verdana" panose="020B0604030504040204" pitchFamily="34" charset="0"/>
                <a:ea typeface="Verdana" panose="020B0604030504040204" pitchFamily="34" charset="0"/>
                <a:cs typeface="Verdana" panose="020B0604030504040204" pitchFamily="34" charset="0"/>
              </a:rPr>
              <a:t>des </a:t>
            </a:r>
            <a:r>
              <a:rPr lang="fr-FR" b="1" dirty="0">
                <a:latin typeface="Verdana" panose="020B0604030504040204" pitchFamily="34" charset="0"/>
                <a:ea typeface="Verdana" panose="020B0604030504040204" pitchFamily="34" charset="0"/>
                <a:cs typeface="Verdana" panose="020B0604030504040204" pitchFamily="34" charset="0"/>
              </a:rPr>
              <a:t>jeunes dans la société et l’emploi</a:t>
            </a:r>
          </a:p>
          <a:p>
            <a:pPr algn="just"/>
            <a:r>
              <a:rPr lang="fr-FR" dirty="0"/>
              <a:t> </a:t>
            </a:r>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487778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34</a:t>
            </a:fld>
            <a:endParaRPr lang="fr-FR" dirty="0"/>
          </a:p>
        </p:txBody>
      </p:sp>
      <p:sp>
        <p:nvSpPr>
          <p:cNvPr id="4" name="Rectangle 3"/>
          <p:cNvSpPr/>
          <p:nvPr/>
        </p:nvSpPr>
        <p:spPr>
          <a:xfrm>
            <a:off x="491208" y="3495824"/>
            <a:ext cx="14329592" cy="3308600"/>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3. Méthodologie</a:t>
            </a:r>
          </a:p>
          <a:p>
            <a:pPr algn="ctr"/>
            <a:endPar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ECRITURE COMBINÉE DU RÉFÉRENTIEL ET DU KIT D’ÉVALUATION</a:t>
            </a:r>
          </a:p>
          <a:p>
            <a:pPr algn="ctr"/>
            <a:endPar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51188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35</a:t>
            </a:fld>
            <a:endParaRPr lang="fr-FR"/>
          </a:p>
        </p:txBody>
      </p:sp>
      <p:sp>
        <p:nvSpPr>
          <p:cNvPr id="4" name="ZoneTexte 3"/>
          <p:cNvSpPr txBox="1"/>
          <p:nvPr/>
        </p:nvSpPr>
        <p:spPr>
          <a:xfrm>
            <a:off x="563216" y="2559720"/>
            <a:ext cx="14185576" cy="5463036"/>
          </a:xfrm>
          <a:prstGeom prst="rect">
            <a:avLst/>
          </a:prstGeom>
          <a:noFill/>
        </p:spPr>
        <p:txBody>
          <a:bodyPr wrap="square" lIns="91440" tIns="45721" rIns="91440" bIns="45721" rtlCol="0">
            <a:spAutoFit/>
          </a:bodyPr>
          <a:lstStyle/>
          <a:p>
            <a:pPr algn="just"/>
            <a:endParaRPr lang="fr-FR" sz="3200" b="1" dirty="0">
              <a:latin typeface="Verdana" panose="020B0604030504040204" pitchFamily="34" charset="0"/>
              <a:ea typeface="Verdana" panose="020B0604030504040204" pitchFamily="34" charset="0"/>
              <a:cs typeface="Verdana" panose="020B0604030504040204" pitchFamily="34" charset="0"/>
            </a:endParaRPr>
          </a:p>
          <a:p>
            <a:pPr marL="892175" indent="-892175" algn="just">
              <a:buAutoNum type="alphaLcPeriod"/>
            </a:pPr>
            <a:r>
              <a:rPr lang="fr-FR" sz="3200" dirty="0" smtClean="0">
                <a:latin typeface="Verdana" panose="020B0604030504040204" pitchFamily="34" charset="0"/>
                <a:ea typeface="Verdana" panose="020B0604030504040204" pitchFamily="34" charset="0"/>
                <a:cs typeface="Verdana" panose="020B0604030504040204" pitchFamily="34" charset="0"/>
              </a:rPr>
              <a:t>Etat </a:t>
            </a:r>
            <a:r>
              <a:rPr lang="fr-FR" sz="3200" dirty="0">
                <a:latin typeface="Verdana" panose="020B0604030504040204" pitchFamily="34" charset="0"/>
                <a:ea typeface="Verdana" panose="020B0604030504040204" pitchFamily="34" charset="0"/>
                <a:cs typeface="Verdana" panose="020B0604030504040204" pitchFamily="34" charset="0"/>
              </a:rPr>
              <a:t>de l’Art / travaux d’analyse et de </a:t>
            </a:r>
            <a:r>
              <a:rPr lang="fr-FR" sz="3200" dirty="0" smtClean="0">
                <a:latin typeface="Verdana" panose="020B0604030504040204" pitchFamily="34" charset="0"/>
                <a:ea typeface="Verdana" panose="020B0604030504040204" pitchFamily="34" charset="0"/>
                <a:cs typeface="Verdana" panose="020B0604030504040204" pitchFamily="34" charset="0"/>
              </a:rPr>
              <a:t>recherche</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892175" indent="-892175" algn="just">
              <a:buAutoNum type="alphaLcPeriod"/>
            </a:pPr>
            <a:endParaRPr lang="fr-FR" sz="3200" dirty="0">
              <a:latin typeface="Verdana" panose="020B0604030504040204" pitchFamily="34" charset="0"/>
              <a:ea typeface="Verdana" panose="020B0604030504040204" pitchFamily="34" charset="0"/>
              <a:cs typeface="Verdana" panose="020B0604030504040204" pitchFamily="34" charset="0"/>
            </a:endParaRPr>
          </a:p>
          <a:p>
            <a:pPr marL="892175" indent="-892175" algn="just">
              <a:buAutoNum type="alphaLcPeriod"/>
            </a:pPr>
            <a:r>
              <a:rPr lang="fr-FR" sz="3200" dirty="0" smtClean="0">
                <a:latin typeface="Verdana" panose="020B0604030504040204" pitchFamily="34" charset="0"/>
                <a:ea typeface="Verdana" panose="020B0604030504040204" pitchFamily="34" charset="0"/>
                <a:cs typeface="Verdana" panose="020B0604030504040204" pitchFamily="34" charset="0"/>
              </a:rPr>
              <a:t>Analyse </a:t>
            </a:r>
            <a:r>
              <a:rPr lang="fr-FR" sz="3200" dirty="0">
                <a:latin typeface="Verdana" panose="020B0604030504040204" pitchFamily="34" charset="0"/>
                <a:ea typeface="Verdana" panose="020B0604030504040204" pitchFamily="34" charset="0"/>
                <a:cs typeface="Verdana" panose="020B0604030504040204" pitchFamily="34" charset="0"/>
              </a:rPr>
              <a:t>des pratiques d’évaluation de chaque partenaire AKI </a:t>
            </a:r>
          </a:p>
          <a:p>
            <a:pPr marL="892175" indent="-892175" algn="just">
              <a:buAutoNum type="alphaLcPeriod"/>
            </a:pPr>
            <a:endParaRPr lang="fr-FR" sz="3200" dirty="0" smtClean="0">
              <a:latin typeface="Verdana" panose="020B0604030504040204" pitchFamily="34" charset="0"/>
              <a:ea typeface="Verdana" panose="020B0604030504040204" pitchFamily="34" charset="0"/>
              <a:cs typeface="Verdana" panose="020B0604030504040204" pitchFamily="34" charset="0"/>
            </a:endParaRPr>
          </a:p>
          <a:p>
            <a:pPr marL="892175" indent="-892175" algn="just">
              <a:buAutoNum type="alphaLcPeriod"/>
            </a:pPr>
            <a:r>
              <a:rPr lang="fr-FR" sz="3200" dirty="0" smtClean="0">
                <a:latin typeface="Verdana" panose="020B0604030504040204" pitchFamily="34" charset="0"/>
                <a:ea typeface="Verdana" panose="020B0604030504040204" pitchFamily="34" charset="0"/>
                <a:cs typeface="Verdana" panose="020B0604030504040204" pitchFamily="34" charset="0"/>
              </a:rPr>
              <a:t>Définition </a:t>
            </a:r>
            <a:r>
              <a:rPr lang="fr-FR" sz="3200" dirty="0">
                <a:latin typeface="Verdana" panose="020B0604030504040204" pitchFamily="34" charset="0"/>
                <a:ea typeface="Verdana" panose="020B0604030504040204" pitchFamily="34" charset="0"/>
                <a:cs typeface="Verdana" panose="020B0604030504040204" pitchFamily="34" charset="0"/>
              </a:rPr>
              <a:t>d’une première liste de </a:t>
            </a:r>
            <a:r>
              <a:rPr lang="fr-FR" sz="3200" dirty="0" smtClean="0">
                <a:latin typeface="Verdana" panose="020B0604030504040204" pitchFamily="34" charset="0"/>
                <a:ea typeface="Verdana" panose="020B0604030504040204" pitchFamily="34" charset="0"/>
                <a:cs typeface="Verdana" panose="020B0604030504040204" pitchFamily="34" charset="0"/>
              </a:rPr>
              <a:t>compétences</a:t>
            </a:r>
          </a:p>
          <a:p>
            <a:pPr marL="892175" indent="-892175" algn="just">
              <a:buAutoNum type="alphaLcPeriod"/>
            </a:pPr>
            <a:endParaRPr lang="fr-FR" sz="3200" dirty="0">
              <a:latin typeface="Verdana" panose="020B0604030504040204" pitchFamily="34" charset="0"/>
              <a:ea typeface="Verdana" panose="020B0604030504040204" pitchFamily="34" charset="0"/>
              <a:cs typeface="Verdana" panose="020B0604030504040204" pitchFamily="34" charset="0"/>
            </a:endParaRPr>
          </a:p>
          <a:p>
            <a:pPr marL="892175" indent="-892175" algn="just">
              <a:buAutoNum type="alphaLcPeriod"/>
            </a:pPr>
            <a:r>
              <a:rPr lang="fr-FR" sz="3200" dirty="0" smtClean="0">
                <a:latin typeface="Verdana" panose="020B0604030504040204" pitchFamily="34" charset="0"/>
                <a:ea typeface="Verdana" panose="020B0604030504040204" pitchFamily="34" charset="0"/>
                <a:cs typeface="Verdana" panose="020B0604030504040204" pitchFamily="34" charset="0"/>
              </a:rPr>
              <a:t>Test </a:t>
            </a:r>
            <a:r>
              <a:rPr lang="fr-FR" sz="3200" dirty="0">
                <a:latin typeface="Verdana" panose="020B0604030504040204" pitchFamily="34" charset="0"/>
                <a:ea typeface="Verdana" panose="020B0604030504040204" pitchFamily="34" charset="0"/>
                <a:cs typeface="Verdana" panose="020B0604030504040204" pitchFamily="34" charset="0"/>
              </a:rPr>
              <a:t>auprès d’un </a:t>
            </a:r>
            <a:r>
              <a:rPr lang="fr-FR" sz="3200" dirty="0" smtClean="0">
                <a:latin typeface="Verdana" panose="020B0604030504040204" pitchFamily="34" charset="0"/>
                <a:ea typeface="Verdana" panose="020B0604030504040204" pitchFamily="34" charset="0"/>
                <a:cs typeface="Verdana" panose="020B0604030504040204" pitchFamily="34" charset="0"/>
              </a:rPr>
              <a:t>échantillon </a:t>
            </a:r>
            <a:r>
              <a:rPr lang="fr-FR" sz="3200" dirty="0">
                <a:latin typeface="Verdana" panose="020B0604030504040204" pitchFamily="34" charset="0"/>
                <a:ea typeface="Verdana" panose="020B0604030504040204" pitchFamily="34" charset="0"/>
                <a:cs typeface="Verdana" panose="020B0604030504040204" pitchFamily="34" charset="0"/>
              </a:rPr>
              <a:t>de jeunes et </a:t>
            </a:r>
            <a:r>
              <a:rPr lang="fr-FR" sz="3200" dirty="0" smtClean="0">
                <a:latin typeface="Verdana" panose="020B0604030504040204" pitchFamily="34" charset="0"/>
                <a:ea typeface="Verdana" panose="020B0604030504040204" pitchFamily="34" charset="0"/>
                <a:cs typeface="Verdana" panose="020B0604030504040204" pitchFamily="34" charset="0"/>
              </a:rPr>
              <a:t>entreprises</a:t>
            </a:r>
          </a:p>
          <a:p>
            <a:pPr marL="892175" indent="-892175" algn="just">
              <a:buAutoNum type="alphaLcPeriod"/>
            </a:pPr>
            <a:endParaRPr lang="fr-FR" sz="3200" dirty="0">
              <a:latin typeface="Verdana" panose="020B0604030504040204" pitchFamily="34" charset="0"/>
              <a:ea typeface="Verdana" panose="020B0604030504040204" pitchFamily="34" charset="0"/>
              <a:cs typeface="Verdana" panose="020B0604030504040204" pitchFamily="34" charset="0"/>
            </a:endParaRPr>
          </a:p>
          <a:p>
            <a:pPr marL="892175" indent="-892175" algn="just">
              <a:buAutoNum type="alphaLcPeriod"/>
            </a:pPr>
            <a:r>
              <a:rPr lang="fr-FR" sz="3200" dirty="0" smtClean="0">
                <a:latin typeface="Verdana" panose="020B0604030504040204" pitchFamily="34" charset="0"/>
                <a:ea typeface="Verdana" panose="020B0604030504040204" pitchFamily="34" charset="0"/>
                <a:cs typeface="Verdana" panose="020B0604030504040204" pitchFamily="34" charset="0"/>
              </a:rPr>
              <a:t>Apports </a:t>
            </a:r>
            <a:r>
              <a:rPr lang="fr-FR" sz="3200" dirty="0">
                <a:latin typeface="Verdana" panose="020B0604030504040204" pitchFamily="34" charset="0"/>
                <a:ea typeface="Verdana" panose="020B0604030504040204" pitchFamily="34" charset="0"/>
                <a:cs typeface="Verdana" panose="020B0604030504040204" pitchFamily="34" charset="0"/>
              </a:rPr>
              <a:t>d’experts </a:t>
            </a:r>
            <a:r>
              <a:rPr lang="fr-FR" sz="3200" dirty="0" smtClean="0">
                <a:latin typeface="Verdana" panose="020B0604030504040204" pitchFamily="34" charset="0"/>
                <a:ea typeface="Verdana" panose="020B0604030504040204" pitchFamily="34" charset="0"/>
                <a:cs typeface="Verdana" panose="020B0604030504040204" pitchFamily="34" charset="0"/>
              </a:rPr>
              <a:t>Jeunesse et </a:t>
            </a:r>
            <a:r>
              <a:rPr lang="fr-FR" sz="3200" dirty="0">
                <a:latin typeface="Verdana" panose="020B0604030504040204" pitchFamily="34" charset="0"/>
                <a:ea typeface="Verdana" panose="020B0604030504040204" pitchFamily="34" charset="0"/>
                <a:cs typeface="Verdana" panose="020B0604030504040204" pitchFamily="34" charset="0"/>
              </a:rPr>
              <a:t>du monde du travail</a:t>
            </a:r>
            <a:r>
              <a:rPr lang="fr-FR" sz="3200" dirty="0" smtClean="0">
                <a:latin typeface="Verdana" panose="020B0604030504040204" pitchFamily="34" charset="0"/>
                <a:ea typeface="Verdana" panose="020B0604030504040204" pitchFamily="34" charset="0"/>
                <a:cs typeface="Verdana" panose="020B0604030504040204" pitchFamily="34" charset="0"/>
              </a:rPr>
              <a:t>.</a:t>
            </a:r>
            <a:endParaRPr lang="fr-FR" sz="3600" dirty="0" smtClean="0">
              <a:latin typeface="Verdana" panose="020B0604030504040204" pitchFamily="34" charset="0"/>
              <a:ea typeface="Verdana" panose="020B0604030504040204" pitchFamily="34" charset="0"/>
              <a:cs typeface="Verdana" panose="020B0604030504040204" pitchFamily="34" charset="0"/>
            </a:endParaRPr>
          </a:p>
          <a:p>
            <a:endParaRPr lang="fr-FR" dirty="0"/>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2491335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36</a:t>
            </a:fld>
            <a:endParaRPr lang="fr-FR"/>
          </a:p>
        </p:txBody>
      </p:sp>
      <p:sp>
        <p:nvSpPr>
          <p:cNvPr id="4" name="Rectangle 3"/>
          <p:cNvSpPr/>
          <p:nvPr/>
        </p:nvSpPr>
        <p:spPr>
          <a:xfrm>
            <a:off x="738739" y="2271688"/>
            <a:ext cx="13753528" cy="7555917"/>
          </a:xfrm>
          <a:prstGeom prst="rect">
            <a:avLst/>
          </a:prstGeom>
        </p:spPr>
        <p:txBody>
          <a:bodyPr wrap="square" lIns="91440" tIns="45721" rIns="91440" bIns="45721">
            <a:spAutoFit/>
          </a:bodyPr>
          <a:lstStyle/>
          <a:p>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err="1">
                <a:latin typeface="Verdana" panose="020B0604030504040204" pitchFamily="34" charset="0"/>
                <a:ea typeface="Verdana" panose="020B0604030504040204" pitchFamily="34" charset="0"/>
                <a:cs typeface="Verdana" panose="020B0604030504040204" pitchFamily="34" charset="0"/>
              </a:rPr>
              <a:t>Ewan</a:t>
            </a:r>
            <a:r>
              <a:rPr lang="fr-FR" sz="2400" b="1" dirty="0">
                <a:latin typeface="Verdana" panose="020B0604030504040204" pitchFamily="34" charset="0"/>
                <a:ea typeface="Verdana" panose="020B0604030504040204" pitchFamily="34" charset="0"/>
                <a:cs typeface="Verdana" panose="020B0604030504040204" pitchFamily="34" charset="0"/>
              </a:rPr>
              <a:t> </a:t>
            </a:r>
            <a:r>
              <a:rPr lang="fr-FR" sz="2400" b="1" dirty="0" err="1" smtClean="0">
                <a:latin typeface="Verdana" panose="020B0604030504040204" pitchFamily="34" charset="0"/>
                <a:ea typeface="Verdana" panose="020B0604030504040204" pitchFamily="34" charset="0"/>
                <a:cs typeface="Verdana" panose="020B0604030504040204" pitchFamily="34" charset="0"/>
              </a:rPr>
              <a:t>Oiry</a:t>
            </a:r>
            <a:r>
              <a:rPr lang="fr-FR" sz="2400" b="1" dirty="0" smtClean="0">
                <a:latin typeface="Verdana" panose="020B0604030504040204" pitchFamily="34" charset="0"/>
                <a:ea typeface="Verdana" panose="020B0604030504040204" pitchFamily="34" charset="0"/>
                <a:cs typeface="Verdana" panose="020B0604030504040204" pitchFamily="34" charset="0"/>
              </a:rPr>
              <a:t>, </a:t>
            </a:r>
            <a:r>
              <a:rPr lang="fr-FR" sz="2400" dirty="0">
                <a:latin typeface="Verdana" panose="020B0604030504040204" pitchFamily="34" charset="0"/>
                <a:ea typeface="Verdana" panose="020B0604030504040204" pitchFamily="34" charset="0"/>
                <a:cs typeface="Verdana" panose="020B0604030504040204" pitchFamily="34" charset="0"/>
              </a:rPr>
              <a:t>professeur (domaine gestion des compétences) </a:t>
            </a:r>
            <a:r>
              <a:rPr lang="fr-FR" sz="2400" dirty="0" smtClean="0">
                <a:latin typeface="Verdana" panose="020B0604030504040204" pitchFamily="34" charset="0"/>
                <a:ea typeface="Verdana" panose="020B0604030504040204" pitchFamily="34" charset="0"/>
                <a:cs typeface="Verdana" panose="020B0604030504040204" pitchFamily="34" charset="0"/>
              </a:rPr>
              <a:t>et </a:t>
            </a:r>
            <a:r>
              <a:rPr lang="fr-FR" sz="2400" b="1" dirty="0">
                <a:latin typeface="Verdana" panose="020B0604030504040204" pitchFamily="34" charset="0"/>
                <a:ea typeface="Verdana" panose="020B0604030504040204" pitchFamily="34" charset="0"/>
                <a:cs typeface="Verdana" panose="020B0604030504040204" pitchFamily="34" charset="0"/>
              </a:rPr>
              <a:t>Sylvie Guerrero </a:t>
            </a:r>
            <a:r>
              <a:rPr lang="fr-FR" sz="2400" dirty="0">
                <a:latin typeface="Verdana" panose="020B0604030504040204" pitchFamily="34" charset="0"/>
                <a:ea typeface="Verdana" panose="020B0604030504040204" pitchFamily="34" charset="0"/>
                <a:cs typeface="Verdana" panose="020B0604030504040204" pitchFamily="34" charset="0"/>
              </a:rPr>
              <a:t>professeure (domaine gestion des carrières) de l’Université </a:t>
            </a:r>
            <a:r>
              <a:rPr lang="fr-FR" sz="2400" dirty="0" smtClean="0">
                <a:latin typeface="Verdana" panose="020B0604030504040204" pitchFamily="34" charset="0"/>
                <a:ea typeface="Verdana" panose="020B0604030504040204" pitchFamily="34" charset="0"/>
                <a:cs typeface="Verdana" panose="020B0604030504040204" pitchFamily="34" charset="0"/>
              </a:rPr>
              <a:t>du Québec </a:t>
            </a:r>
            <a:r>
              <a:rPr lang="fr-FR" sz="2400" dirty="0">
                <a:latin typeface="Verdana" panose="020B0604030504040204" pitchFamily="34" charset="0"/>
                <a:ea typeface="Verdana" panose="020B0604030504040204" pitchFamily="34" charset="0"/>
                <a:cs typeface="Verdana" panose="020B0604030504040204" pitchFamily="34" charset="0"/>
              </a:rPr>
              <a:t>à Montréal (UQAM)</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a:latin typeface="Verdana" panose="020B0604030504040204" pitchFamily="34" charset="0"/>
                <a:ea typeface="Verdana" panose="020B0604030504040204" pitchFamily="34" charset="0"/>
                <a:cs typeface="Verdana" panose="020B0604030504040204" pitchFamily="34" charset="0"/>
              </a:rPr>
              <a:t>Hervé </a:t>
            </a:r>
            <a:r>
              <a:rPr lang="fr-FR" sz="2400" b="1" dirty="0" err="1" smtClean="0">
                <a:latin typeface="Verdana" panose="020B0604030504040204" pitchFamily="34" charset="0"/>
                <a:ea typeface="Verdana" panose="020B0604030504040204" pitchFamily="34" charset="0"/>
                <a:cs typeface="Verdana" panose="020B0604030504040204" pitchFamily="34" charset="0"/>
              </a:rPr>
              <a:t>Dignard</a:t>
            </a:r>
            <a:r>
              <a:rPr lang="fr-FR" sz="2400" b="1" dirty="0" smtClean="0">
                <a:latin typeface="Verdana" panose="020B0604030504040204" pitchFamily="34" charset="0"/>
                <a:ea typeface="Verdana" panose="020B0604030504040204" pitchFamily="34" charset="0"/>
                <a:cs typeface="Verdana" panose="020B0604030504040204" pitchFamily="34" charset="0"/>
              </a:rPr>
              <a:t>, </a:t>
            </a:r>
            <a:r>
              <a:rPr lang="fr-FR" sz="2400" dirty="0">
                <a:latin typeface="Verdana" panose="020B0604030504040204" pitchFamily="34" charset="0"/>
                <a:ea typeface="Verdana" panose="020B0604030504040204" pitchFamily="34" charset="0"/>
                <a:cs typeface="Verdana" panose="020B0604030504040204" pitchFamily="34" charset="0"/>
              </a:rPr>
              <a:t>chargé de projet aux politiques en éducation des adultes de l’Institut de Coopération pour l’Education des Adultes (ICEA)</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a:latin typeface="Verdana" panose="020B0604030504040204" pitchFamily="34" charset="0"/>
                <a:ea typeface="Verdana" panose="020B0604030504040204" pitchFamily="34" charset="0"/>
                <a:cs typeface="Verdana" panose="020B0604030504040204" pitchFamily="34" charset="0"/>
              </a:rPr>
              <a:t>Rita </a:t>
            </a:r>
            <a:r>
              <a:rPr lang="fr-FR" sz="2400" b="1" dirty="0" err="1" smtClean="0">
                <a:latin typeface="Verdana" panose="020B0604030504040204" pitchFamily="34" charset="0"/>
                <a:ea typeface="Verdana" panose="020B0604030504040204" pitchFamily="34" charset="0"/>
                <a:cs typeface="Verdana" panose="020B0604030504040204" pitchFamily="34" charset="0"/>
              </a:rPr>
              <a:t>Bergstein</a:t>
            </a:r>
            <a:r>
              <a:rPr lang="fr-FR" sz="2400" b="1" dirty="0" smtClean="0">
                <a:latin typeface="Verdana" panose="020B0604030504040204" pitchFamily="34" charset="0"/>
                <a:ea typeface="Verdana" panose="020B0604030504040204" pitchFamily="34" charset="0"/>
                <a:cs typeface="Verdana" panose="020B0604030504040204" pitchFamily="34" charset="0"/>
              </a:rPr>
              <a:t>, </a:t>
            </a:r>
            <a:r>
              <a:rPr lang="fr-FR" sz="2400" dirty="0" smtClean="0">
                <a:latin typeface="Verdana" panose="020B0604030504040204" pitchFamily="34" charset="0"/>
                <a:ea typeface="Verdana" panose="020B0604030504040204" pitchFamily="34" charset="0"/>
                <a:cs typeface="Verdana" panose="020B0604030504040204" pitchFamily="34" charset="0"/>
              </a:rPr>
              <a:t>coordinateur </a:t>
            </a:r>
            <a:r>
              <a:rPr lang="fr-FR" sz="2400" dirty="0" smtClean="0">
                <a:latin typeface="Verdana" panose="020B0604030504040204" pitchFamily="34" charset="0"/>
                <a:ea typeface="Verdana" panose="020B0604030504040204" pitchFamily="34" charset="0"/>
                <a:cs typeface="Verdana" panose="020B0604030504040204" pitchFamily="34" charset="0"/>
              </a:rPr>
              <a:t>projet Salto </a:t>
            </a:r>
            <a:r>
              <a:rPr lang="fr-FR" sz="2400" dirty="0" err="1">
                <a:latin typeface="Verdana" panose="020B0604030504040204" pitchFamily="34" charset="0"/>
                <a:ea typeface="Verdana" panose="020B0604030504040204" pitchFamily="34" charset="0"/>
                <a:cs typeface="Verdana" panose="020B0604030504040204" pitchFamily="34" charset="0"/>
              </a:rPr>
              <a:t>Youth</a:t>
            </a:r>
            <a:r>
              <a:rPr lang="fr-FR" sz="2400" dirty="0">
                <a:latin typeface="Verdana" panose="020B0604030504040204" pitchFamily="34" charset="0"/>
                <a:ea typeface="Verdana" panose="020B0604030504040204" pitchFamily="34" charset="0"/>
                <a:cs typeface="Verdana" panose="020B0604030504040204" pitchFamily="34" charset="0"/>
              </a:rPr>
              <a:t> </a:t>
            </a:r>
            <a:r>
              <a:rPr lang="fr-FR" sz="2400" dirty="0" err="1">
                <a:latin typeface="Verdana" panose="020B0604030504040204" pitchFamily="34" charset="0"/>
                <a:ea typeface="Verdana" panose="020B0604030504040204" pitchFamily="34" charset="0"/>
                <a:cs typeface="Verdana" panose="020B0604030504040204" pitchFamily="34" charset="0"/>
              </a:rPr>
              <a:t>Cooperation</a:t>
            </a:r>
            <a:r>
              <a:rPr lang="fr-FR" sz="2400" dirty="0">
                <a:latin typeface="Verdana" panose="020B0604030504040204" pitchFamily="34" charset="0"/>
                <a:ea typeface="Verdana" panose="020B0604030504040204" pitchFamily="34" charset="0"/>
                <a:cs typeface="Verdana" panose="020B0604030504040204" pitchFamily="34" charset="0"/>
              </a:rPr>
              <a:t> and Training</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a:latin typeface="Verdana" panose="020B0604030504040204" pitchFamily="34" charset="0"/>
                <a:ea typeface="Verdana" panose="020B0604030504040204" pitchFamily="34" charset="0"/>
                <a:cs typeface="Verdana" panose="020B0604030504040204" pitchFamily="34" charset="0"/>
              </a:rPr>
              <a:t>Louis-Philippe </a:t>
            </a:r>
            <a:r>
              <a:rPr lang="fr-FR" sz="2400" b="1" dirty="0" err="1">
                <a:latin typeface="Verdana" panose="020B0604030504040204" pitchFamily="34" charset="0"/>
                <a:ea typeface="Verdana" panose="020B0604030504040204" pitchFamily="34" charset="0"/>
                <a:cs typeface="Verdana" panose="020B0604030504040204" pitchFamily="34" charset="0"/>
              </a:rPr>
              <a:t>Lizotte</a:t>
            </a:r>
            <a:r>
              <a:rPr lang="fr-FR" sz="2400" dirty="0">
                <a:latin typeface="Verdana" panose="020B0604030504040204" pitchFamily="34" charset="0"/>
                <a:ea typeface="Verdana" panose="020B0604030504040204" pitchFamily="34" charset="0"/>
                <a:cs typeface="Verdana" panose="020B0604030504040204" pitchFamily="34" charset="0"/>
              </a:rPr>
              <a:t>, chargé de projet à l’Institut du Nouveau Monde</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a:latin typeface="Verdana" panose="020B0604030504040204" pitchFamily="34" charset="0"/>
                <a:ea typeface="Verdana" panose="020B0604030504040204" pitchFamily="34" charset="0"/>
                <a:cs typeface="Verdana" panose="020B0604030504040204" pitchFamily="34" charset="0"/>
              </a:rPr>
              <a:t>Miguel Angel Garcia Lopez</a:t>
            </a:r>
            <a:r>
              <a:rPr lang="fr-FR" sz="2400" dirty="0">
                <a:latin typeface="Verdana" panose="020B0604030504040204" pitchFamily="34" charset="0"/>
                <a:ea typeface="Verdana" panose="020B0604030504040204" pitchFamily="34" charset="0"/>
                <a:cs typeface="Verdana" panose="020B0604030504040204" pitchFamily="34" charset="0"/>
              </a:rPr>
              <a:t>, expert Programmes Jeunesse au niveau européen</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b="1" dirty="0">
                <a:latin typeface="Verdana" panose="020B0604030504040204" pitchFamily="34" charset="0"/>
                <a:ea typeface="Verdana" panose="020B0604030504040204" pitchFamily="34" charset="0"/>
                <a:cs typeface="Verdana" panose="020B0604030504040204" pitchFamily="34" charset="0"/>
              </a:rPr>
              <a:t>Esther </a:t>
            </a:r>
            <a:r>
              <a:rPr lang="fr-FR" sz="2400" b="1" dirty="0" err="1">
                <a:latin typeface="Verdana" panose="020B0604030504040204" pitchFamily="34" charset="0"/>
                <a:ea typeface="Verdana" panose="020B0604030504040204" pitchFamily="34" charset="0"/>
                <a:cs typeface="Verdana" panose="020B0604030504040204" pitchFamily="34" charset="0"/>
              </a:rPr>
              <a:t>Gelabert</a:t>
            </a:r>
            <a:r>
              <a:rPr lang="fr-FR" sz="2400" dirty="0">
                <a:latin typeface="Verdana" panose="020B0604030504040204" pitchFamily="34" charset="0"/>
                <a:ea typeface="Verdana" panose="020B0604030504040204" pitchFamily="34" charset="0"/>
                <a:cs typeface="Verdana" panose="020B0604030504040204" pitchFamily="34" charset="0"/>
              </a:rPr>
              <a:t>, </a:t>
            </a:r>
            <a:r>
              <a:rPr lang="fr-FR" sz="2400" dirty="0" smtClean="0">
                <a:latin typeface="Verdana" panose="020B0604030504040204" pitchFamily="34" charset="0"/>
                <a:ea typeface="Verdana" panose="020B0604030504040204" pitchFamily="34" charset="0"/>
                <a:cs typeface="Verdana" panose="020B0604030504040204" pitchFamily="34" charset="0"/>
              </a:rPr>
              <a:t>évaluatrice </a:t>
            </a:r>
            <a:r>
              <a:rPr lang="fr-FR" sz="2400" dirty="0">
                <a:latin typeface="Verdana" panose="020B0604030504040204" pitchFamily="34" charset="0"/>
                <a:ea typeface="Verdana" panose="020B0604030504040204" pitchFamily="34" charset="0"/>
                <a:cs typeface="Verdana" panose="020B0604030504040204" pitchFamily="34" charset="0"/>
              </a:rPr>
              <a:t>de projets européens</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dirty="0" smtClean="0">
                <a:latin typeface="Verdana" panose="020B0604030504040204" pitchFamily="34" charset="0"/>
                <a:ea typeface="Verdana" panose="020B0604030504040204" pitchFamily="34" charset="0"/>
                <a:cs typeface="Verdana" panose="020B0604030504040204" pitchFamily="34" charset="0"/>
              </a:rPr>
              <a:t>Membres de </a:t>
            </a:r>
            <a:r>
              <a:rPr lang="fr-FR" sz="2400" dirty="0">
                <a:latin typeface="Verdana" panose="020B0604030504040204" pitchFamily="34" charset="0"/>
                <a:ea typeface="Verdana" panose="020B0604030504040204" pitchFamily="34" charset="0"/>
                <a:cs typeface="Verdana" panose="020B0604030504040204" pitchFamily="34" charset="0"/>
              </a:rPr>
              <a:t>l’Union Wallonne des Entreprises</a:t>
            </a:r>
          </a:p>
          <a:p>
            <a:pPr marL="457200" indent="-457200" algn="just">
              <a:buFontTx/>
              <a:buChar char="-"/>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sz="2400" dirty="0" smtClean="0">
                <a:latin typeface="Verdana" panose="020B0604030504040204" pitchFamily="34" charset="0"/>
                <a:ea typeface="Verdana" panose="020B0604030504040204" pitchFamily="34" charset="0"/>
                <a:cs typeface="Verdana" panose="020B0604030504040204" pitchFamily="34" charset="0"/>
              </a:rPr>
              <a:t>Entreprises </a:t>
            </a:r>
            <a:r>
              <a:rPr lang="fr-FR" sz="2400" dirty="0">
                <a:latin typeface="Verdana" panose="020B0604030504040204" pitchFamily="34" charset="0"/>
                <a:ea typeface="Verdana" panose="020B0604030504040204" pitchFamily="34" charset="0"/>
                <a:cs typeface="Verdana" panose="020B0604030504040204" pitchFamily="34" charset="0"/>
              </a:rPr>
              <a:t>françaises, allemandes, belges et québécoises</a:t>
            </a:r>
          </a:p>
          <a:p>
            <a:endParaRPr lang="fr-FR"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141054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37</a:t>
            </a:fld>
            <a:endParaRPr lang="fr-FR" dirty="0"/>
          </a:p>
        </p:txBody>
      </p:sp>
      <p:sp>
        <p:nvSpPr>
          <p:cNvPr id="4" name="Rectangle 3"/>
          <p:cNvSpPr/>
          <p:nvPr/>
        </p:nvSpPr>
        <p:spPr>
          <a:xfrm>
            <a:off x="923256" y="1335587"/>
            <a:ext cx="13753528" cy="7555917"/>
          </a:xfrm>
          <a:prstGeom prst="rect">
            <a:avLst/>
          </a:prstGeom>
        </p:spPr>
        <p:txBody>
          <a:bodyPr wrap="square" lIns="91440" tIns="45721" rIns="91440" bIns="45721">
            <a:spAutoFit/>
          </a:bodyPr>
          <a:lstStyle/>
          <a:p>
            <a:pPr algn="just"/>
            <a:endParaRPr lang="fr-FR" sz="2400" b="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pPr lvl="0" algn="just"/>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lvl="0" algn="just"/>
            <a:r>
              <a:rPr lang="fr-FR" sz="2400" b="1" dirty="0">
                <a:latin typeface="Verdana" panose="020B0604030504040204" pitchFamily="34" charset="0"/>
                <a:ea typeface="Verdana" panose="020B0604030504040204" pitchFamily="34" charset="0"/>
                <a:cs typeface="Verdana" panose="020B0604030504040204" pitchFamily="34" charset="0"/>
              </a:rPr>
              <a:t>f</a:t>
            </a:r>
            <a:r>
              <a:rPr lang="fr-FR" sz="2400" b="1" dirty="0" smtClean="0">
                <a:latin typeface="Verdana" panose="020B0604030504040204" pitchFamily="34" charset="0"/>
                <a:ea typeface="Verdana" panose="020B0604030504040204" pitchFamily="34" charset="0"/>
                <a:cs typeface="Verdana" panose="020B0604030504040204" pitchFamily="34" charset="0"/>
              </a:rPr>
              <a:t>. Sélection des </a:t>
            </a:r>
            <a:r>
              <a:rPr lang="fr-FR" sz="2400" b="1" dirty="0">
                <a:latin typeface="Verdana" panose="020B0604030504040204" pitchFamily="34" charset="0"/>
                <a:ea typeface="Verdana" panose="020B0604030504040204" pitchFamily="34" charset="0"/>
                <a:cs typeface="Verdana" panose="020B0604030504040204" pitchFamily="34" charset="0"/>
              </a:rPr>
              <a:t>5 compétences AKI</a:t>
            </a:r>
          </a:p>
          <a:p>
            <a:pPr algn="just"/>
            <a:endParaRPr lang="fr-FR" sz="2400" b="1" dirty="0">
              <a:latin typeface="Verdana" panose="020B0604030504040204" pitchFamily="34" charset="0"/>
              <a:ea typeface="Verdana" panose="020B0604030504040204" pitchFamily="34" charset="0"/>
              <a:cs typeface="Verdana" panose="020B0604030504040204" pitchFamily="34" charset="0"/>
            </a:endParaRPr>
          </a:p>
          <a:p>
            <a:pPr algn="just"/>
            <a:endParaRPr lang="fr-FR" sz="24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fr-FR" sz="2400" b="1" dirty="0">
                <a:latin typeface="Verdana" panose="020B0604030504040204" pitchFamily="34" charset="0"/>
                <a:ea typeface="Verdana" panose="020B0604030504040204" pitchFamily="34" charset="0"/>
                <a:cs typeface="Verdana" panose="020B0604030504040204" pitchFamily="34" charset="0"/>
              </a:rPr>
              <a:t>g</a:t>
            </a:r>
            <a:r>
              <a:rPr lang="fr-FR" sz="2400" b="1" dirty="0" smtClean="0">
                <a:latin typeface="Verdana" panose="020B0604030504040204" pitchFamily="34" charset="0"/>
                <a:ea typeface="Verdana" panose="020B0604030504040204" pitchFamily="34" charset="0"/>
                <a:cs typeface="Verdana" panose="020B0604030504040204" pitchFamily="34" charset="0"/>
              </a:rPr>
              <a:t>. </a:t>
            </a:r>
            <a:r>
              <a:rPr lang="fr-FR" sz="2400" b="1" dirty="0">
                <a:latin typeface="Verdana" panose="020B0604030504040204" pitchFamily="34" charset="0"/>
                <a:ea typeface="Verdana" panose="020B0604030504040204" pitchFamily="34" charset="0"/>
                <a:cs typeface="Verdana" panose="020B0604030504040204" pitchFamily="34" charset="0"/>
              </a:rPr>
              <a:t>Travail collaboratif </a:t>
            </a:r>
            <a:r>
              <a:rPr lang="fr-FR" sz="2400" b="1" dirty="0" smtClean="0">
                <a:latin typeface="Verdana" panose="020B0604030504040204" pitchFamily="34" charset="0"/>
                <a:ea typeface="Verdana" panose="020B0604030504040204" pitchFamily="34" charset="0"/>
                <a:cs typeface="Verdana" panose="020B0604030504040204" pitchFamily="34" charset="0"/>
              </a:rPr>
              <a:t>d’écriture du référentiel et du kit</a:t>
            </a:r>
          </a:p>
          <a:p>
            <a:pPr algn="just"/>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algn="just"/>
            <a:endParaRPr lang="fr-FR" sz="24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marL="1165225" indent="-547688" algn="just">
              <a:buFont typeface="Wingdings" panose="05000000000000000000" pitchFamily="2" charset="2"/>
              <a:buChar char="Ø"/>
            </a:pPr>
            <a:r>
              <a:rPr lang="fr-FR" sz="2400" dirty="0">
                <a:latin typeface="Verdana" panose="020B0604030504040204" pitchFamily="34" charset="0"/>
                <a:ea typeface="Verdana" panose="020B0604030504040204" pitchFamily="34" charset="0"/>
                <a:cs typeface="Verdana" panose="020B0604030504040204" pitchFamily="34" charset="0"/>
              </a:rPr>
              <a:t>Définition de chaque </a:t>
            </a:r>
            <a:r>
              <a:rPr lang="fr-FR" sz="2400" dirty="0" smtClean="0">
                <a:latin typeface="Verdana" panose="020B0604030504040204" pitchFamily="34" charset="0"/>
                <a:ea typeface="Verdana" panose="020B0604030504040204" pitchFamily="34" charset="0"/>
                <a:cs typeface="Verdana" panose="020B0604030504040204" pitchFamily="34" charset="0"/>
              </a:rPr>
              <a:t>compétence </a:t>
            </a:r>
            <a:r>
              <a:rPr lang="fr-FR" sz="2400" dirty="0">
                <a:latin typeface="Verdana" panose="020B0604030504040204" pitchFamily="34" charset="0"/>
                <a:ea typeface="Verdana" panose="020B0604030504040204" pitchFamily="34" charset="0"/>
                <a:cs typeface="Verdana" panose="020B0604030504040204" pitchFamily="34" charset="0"/>
              </a:rPr>
              <a:t>transversale en utilisant les mots clés recueillis auprès des jeunes et des </a:t>
            </a:r>
            <a:r>
              <a:rPr lang="fr-FR" sz="2400" dirty="0" smtClean="0">
                <a:latin typeface="Verdana" panose="020B0604030504040204" pitchFamily="34" charset="0"/>
                <a:ea typeface="Verdana" panose="020B0604030504040204" pitchFamily="34" charset="0"/>
                <a:cs typeface="Verdana" panose="020B0604030504040204" pitchFamily="34" charset="0"/>
              </a:rPr>
              <a:t>entreprises</a:t>
            </a:r>
            <a:endParaRPr lang="fr-FR" sz="2400" dirty="0">
              <a:latin typeface="Verdana" panose="020B0604030504040204" pitchFamily="34" charset="0"/>
              <a:ea typeface="Verdana" panose="020B0604030504040204" pitchFamily="34" charset="0"/>
              <a:cs typeface="Verdana" panose="020B0604030504040204" pitchFamily="34" charset="0"/>
            </a:endParaRPr>
          </a:p>
          <a:p>
            <a:pPr marL="1165225" indent="-547688" algn="just"/>
            <a:endParaRPr lang="fr-FR" sz="2400" dirty="0">
              <a:latin typeface="Verdana" panose="020B0604030504040204" pitchFamily="34" charset="0"/>
              <a:ea typeface="Verdana" panose="020B0604030504040204" pitchFamily="34" charset="0"/>
              <a:cs typeface="Verdana" panose="020B0604030504040204" pitchFamily="34" charset="0"/>
            </a:endParaRPr>
          </a:p>
          <a:p>
            <a:pPr marL="1165225" indent="-547688" algn="just">
              <a:buFont typeface="Wingdings" panose="05000000000000000000" pitchFamily="2" charset="2"/>
              <a:buChar char="Ø"/>
            </a:pPr>
            <a:r>
              <a:rPr lang="fr-FR" sz="2400" dirty="0">
                <a:latin typeface="Verdana" panose="020B0604030504040204" pitchFamily="34" charset="0"/>
                <a:ea typeface="Verdana" panose="020B0604030504040204" pitchFamily="34" charset="0"/>
                <a:cs typeface="Verdana" panose="020B0604030504040204" pitchFamily="34" charset="0"/>
              </a:rPr>
              <a:t>Rédaction pour chaque compétence transversale d’un court texte expliquant son développement dans une expérience de mobilité et son utilité dans le milieu du travail et la société (passerelles</a:t>
            </a:r>
            <a:r>
              <a:rPr lang="fr-FR" sz="2400" dirty="0" smtClean="0">
                <a:latin typeface="Verdana" panose="020B0604030504040204" pitchFamily="34" charset="0"/>
                <a:ea typeface="Verdana" panose="020B0604030504040204" pitchFamily="34" charset="0"/>
                <a:cs typeface="Verdana" panose="020B0604030504040204" pitchFamily="34" charset="0"/>
              </a:rPr>
              <a:t>)</a:t>
            </a:r>
          </a:p>
          <a:p>
            <a:pPr marL="1165225" indent="-547688" algn="just">
              <a:buFont typeface="Wingdings" panose="05000000000000000000" pitchFamily="2" charset="2"/>
              <a:buChar char="Ø"/>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1165225" indent="-547688" algn="just">
              <a:buFont typeface="Wingdings" panose="05000000000000000000" pitchFamily="2" charset="2"/>
              <a:buChar char="Ø"/>
            </a:pPr>
            <a:r>
              <a:rPr lang="fr-FR" sz="2400" b="1" dirty="0">
                <a:latin typeface="Verdana" panose="020B0604030504040204" pitchFamily="34" charset="0"/>
                <a:ea typeface="Verdana" panose="020B0604030504040204" pitchFamily="34" charset="0"/>
                <a:cs typeface="Verdana" panose="020B0604030504040204" pitchFamily="34" charset="0"/>
              </a:rPr>
              <a:t>1 compétence, 3 capacités, 4 descripteurs : une grille </a:t>
            </a:r>
            <a:r>
              <a:rPr lang="fr-FR" sz="2400" b="1" dirty="0" smtClean="0">
                <a:latin typeface="Verdana" panose="020B0604030504040204" pitchFamily="34" charset="0"/>
                <a:ea typeface="Verdana" panose="020B0604030504040204" pitchFamily="34" charset="0"/>
                <a:cs typeface="Verdana" panose="020B0604030504040204" pitchFamily="34" charset="0"/>
              </a:rPr>
              <a:t>référence</a:t>
            </a:r>
          </a:p>
          <a:p>
            <a:pPr marL="1165225" indent="-547688" algn="just">
              <a:buFont typeface="Wingdings" panose="05000000000000000000" pitchFamily="2" charset="2"/>
              <a:buChar char="Ø"/>
            </a:pPr>
            <a:endParaRPr lang="fr-FR" sz="2400" dirty="0">
              <a:latin typeface="Verdana" panose="020B0604030504040204" pitchFamily="34" charset="0"/>
              <a:ea typeface="Verdana" panose="020B0604030504040204" pitchFamily="34" charset="0"/>
              <a:cs typeface="Verdana" panose="020B0604030504040204" pitchFamily="34" charset="0"/>
            </a:endParaRPr>
          </a:p>
          <a:p>
            <a:pPr marL="1165225" indent="-547688" algn="just">
              <a:buFont typeface="Wingdings" panose="05000000000000000000" pitchFamily="2" charset="2"/>
              <a:buChar char="Ø"/>
            </a:pPr>
            <a:r>
              <a:rPr lang="fr-FR" sz="2400" dirty="0" smtClean="0">
                <a:latin typeface="Verdana" panose="020B0604030504040204" pitchFamily="34" charset="0"/>
                <a:ea typeface="Verdana" panose="020B0604030504040204" pitchFamily="34" charset="0"/>
                <a:cs typeface="Verdana" panose="020B0604030504040204" pitchFamily="34" charset="0"/>
              </a:rPr>
              <a:t>Rédaction d’un kit d’évaluation (questionnaires et document de valorisation à destination du participant)</a:t>
            </a:r>
            <a:endParaRPr lang="fr-FR" dirty="0"/>
          </a:p>
          <a:p>
            <a:pPr lvl="0"/>
            <a:endParaRPr lang="fr-FR" dirty="0"/>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2550125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38</a:t>
            </a:fld>
            <a:endParaRPr lang="fr-FR" dirty="0"/>
          </a:p>
        </p:txBody>
      </p:sp>
      <p:sp>
        <p:nvSpPr>
          <p:cNvPr id="7" name="Rectangle 6"/>
          <p:cNvSpPr/>
          <p:nvPr/>
        </p:nvSpPr>
        <p:spPr>
          <a:xfrm>
            <a:off x="1425252" y="4647952"/>
            <a:ext cx="3240360" cy="115212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Compétences</a:t>
            </a:r>
            <a:endParaRPr lang="fr-FR" b="1" dirty="0">
              <a:solidFill>
                <a:srgbClr val="002060"/>
              </a:solidFill>
            </a:endParaRPr>
          </a:p>
        </p:txBody>
      </p:sp>
      <p:sp>
        <p:nvSpPr>
          <p:cNvPr id="8" name="Rectangle 7"/>
          <p:cNvSpPr/>
          <p:nvPr/>
        </p:nvSpPr>
        <p:spPr>
          <a:xfrm>
            <a:off x="5107869" y="6808192"/>
            <a:ext cx="3240360" cy="11521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75000"/>
                  </a:schemeClr>
                </a:solidFill>
              </a:rPr>
              <a:t>Capacités</a:t>
            </a:r>
            <a:endParaRPr lang="fr-FR" dirty="0">
              <a:solidFill>
                <a:schemeClr val="accent1">
                  <a:lumMod val="75000"/>
                </a:schemeClr>
              </a:solidFill>
            </a:endParaRPr>
          </a:p>
        </p:txBody>
      </p:sp>
      <p:sp>
        <p:nvSpPr>
          <p:cNvPr id="9" name="Rectangle 8"/>
          <p:cNvSpPr/>
          <p:nvPr/>
        </p:nvSpPr>
        <p:spPr>
          <a:xfrm>
            <a:off x="5130046" y="4647952"/>
            <a:ext cx="3240360" cy="11521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75000"/>
                  </a:schemeClr>
                </a:solidFill>
              </a:rPr>
              <a:t>Capacités</a:t>
            </a:r>
            <a:endParaRPr lang="fr-FR" dirty="0">
              <a:solidFill>
                <a:schemeClr val="accent1">
                  <a:lumMod val="75000"/>
                </a:schemeClr>
              </a:solidFill>
            </a:endParaRPr>
          </a:p>
        </p:txBody>
      </p:sp>
      <p:sp>
        <p:nvSpPr>
          <p:cNvPr id="10" name="Rectangle 9"/>
          <p:cNvSpPr/>
          <p:nvPr/>
        </p:nvSpPr>
        <p:spPr>
          <a:xfrm>
            <a:off x="5165678" y="2582956"/>
            <a:ext cx="3240360" cy="11521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lumMod val="75000"/>
                  </a:schemeClr>
                </a:solidFill>
              </a:rPr>
              <a:t>Capacités</a:t>
            </a:r>
            <a:endParaRPr lang="fr-FR" dirty="0">
              <a:solidFill>
                <a:schemeClr val="accent1">
                  <a:lumMod val="75000"/>
                </a:schemeClr>
              </a:solidFill>
            </a:endParaRPr>
          </a:p>
        </p:txBody>
      </p:sp>
      <p:sp>
        <p:nvSpPr>
          <p:cNvPr id="11" name="Rectangle 10"/>
          <p:cNvSpPr/>
          <p:nvPr/>
        </p:nvSpPr>
        <p:spPr>
          <a:xfrm>
            <a:off x="9269494" y="1772130"/>
            <a:ext cx="3240360" cy="67130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solidFill>
              </a:rPr>
              <a:t>Descripteur 1 </a:t>
            </a:r>
            <a:endParaRPr lang="fr-FR" dirty="0">
              <a:solidFill>
                <a:schemeClr val="accent1"/>
              </a:solidFill>
            </a:endParaRPr>
          </a:p>
        </p:txBody>
      </p:sp>
      <p:sp>
        <p:nvSpPr>
          <p:cNvPr id="12" name="Rectangle 11"/>
          <p:cNvSpPr/>
          <p:nvPr/>
        </p:nvSpPr>
        <p:spPr>
          <a:xfrm>
            <a:off x="9259082" y="2582956"/>
            <a:ext cx="3240360" cy="63060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solidFill>
              </a:rPr>
              <a:t>Descripteur  2</a:t>
            </a:r>
            <a:endParaRPr lang="fr-FR" dirty="0">
              <a:solidFill>
                <a:schemeClr val="accent1"/>
              </a:solidFill>
            </a:endParaRPr>
          </a:p>
        </p:txBody>
      </p:sp>
      <p:sp>
        <p:nvSpPr>
          <p:cNvPr id="13" name="Rectangle 12"/>
          <p:cNvSpPr/>
          <p:nvPr/>
        </p:nvSpPr>
        <p:spPr>
          <a:xfrm>
            <a:off x="9259082" y="3318813"/>
            <a:ext cx="3240360" cy="5760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solidFill>
              </a:rPr>
              <a:t>Descripteur 3 </a:t>
            </a:r>
            <a:endParaRPr lang="fr-FR" dirty="0">
              <a:solidFill>
                <a:schemeClr val="accent1"/>
              </a:solidFill>
            </a:endParaRPr>
          </a:p>
        </p:txBody>
      </p:sp>
      <p:sp>
        <p:nvSpPr>
          <p:cNvPr id="14" name="Rectangle 13"/>
          <p:cNvSpPr/>
          <p:nvPr/>
        </p:nvSpPr>
        <p:spPr>
          <a:xfrm>
            <a:off x="9269494" y="4024150"/>
            <a:ext cx="3240360" cy="5760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1"/>
                </a:solidFill>
              </a:rPr>
              <a:t>Descripteur 4 </a:t>
            </a:r>
            <a:endParaRPr lang="fr-FR" dirty="0">
              <a:solidFill>
                <a:schemeClr val="accent1"/>
              </a:solidFill>
            </a:endParaRPr>
          </a:p>
        </p:txBody>
      </p:sp>
      <p:cxnSp>
        <p:nvCxnSpPr>
          <p:cNvPr id="16" name="Connecteur droit 15"/>
          <p:cNvCxnSpPr>
            <a:stCxn id="7" idx="3"/>
            <a:endCxn id="10" idx="1"/>
          </p:cNvCxnSpPr>
          <p:nvPr/>
        </p:nvCxnSpPr>
        <p:spPr>
          <a:xfrm flipV="1">
            <a:off x="4665612" y="3159020"/>
            <a:ext cx="500066" cy="206499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7" idx="3"/>
            <a:endCxn id="9" idx="1"/>
          </p:cNvCxnSpPr>
          <p:nvPr/>
        </p:nvCxnSpPr>
        <p:spPr>
          <a:xfrm>
            <a:off x="4665612" y="5224016"/>
            <a:ext cx="464434"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8" idx="1"/>
            <a:endCxn id="7" idx="3"/>
          </p:cNvCxnSpPr>
          <p:nvPr/>
        </p:nvCxnSpPr>
        <p:spPr>
          <a:xfrm flipH="1" flipV="1">
            <a:off x="4665612" y="5224016"/>
            <a:ext cx="442257" cy="216024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10" idx="3"/>
            <a:endCxn id="11" idx="1"/>
          </p:cNvCxnSpPr>
          <p:nvPr/>
        </p:nvCxnSpPr>
        <p:spPr>
          <a:xfrm flipV="1">
            <a:off x="8406038" y="2107784"/>
            <a:ext cx="863456" cy="105123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10" idx="3"/>
            <a:endCxn id="12" idx="1"/>
          </p:cNvCxnSpPr>
          <p:nvPr/>
        </p:nvCxnSpPr>
        <p:spPr>
          <a:xfrm flipV="1">
            <a:off x="8406038" y="2898259"/>
            <a:ext cx="853044" cy="26076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10" idx="3"/>
            <a:endCxn id="13" idx="1"/>
          </p:cNvCxnSpPr>
          <p:nvPr/>
        </p:nvCxnSpPr>
        <p:spPr>
          <a:xfrm>
            <a:off x="8406038" y="3159020"/>
            <a:ext cx="853044" cy="44782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10" idx="3"/>
            <a:endCxn id="14" idx="1"/>
          </p:cNvCxnSpPr>
          <p:nvPr/>
        </p:nvCxnSpPr>
        <p:spPr>
          <a:xfrm>
            <a:off x="8406038" y="3159020"/>
            <a:ext cx="863456" cy="115316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797243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39</a:t>
            </a:fld>
            <a:endParaRPr lang="fr-FR" dirty="0"/>
          </a:p>
        </p:txBody>
      </p:sp>
      <p:sp>
        <p:nvSpPr>
          <p:cNvPr id="4" name="Rectangle 3"/>
          <p:cNvSpPr/>
          <p:nvPr/>
        </p:nvSpPr>
        <p:spPr>
          <a:xfrm>
            <a:off x="563216" y="3423816"/>
            <a:ext cx="14113568" cy="3600988"/>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4. Le référentiel AKI</a:t>
            </a:r>
          </a:p>
          <a:p>
            <a:pPr algn="ctr"/>
            <a:endPar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fr-FR" sz="2400" b="1" i="1" dirty="0">
                <a:solidFill>
                  <a:srgbClr val="002060"/>
                </a:solidFill>
                <a:latin typeface="Verdana" panose="020B0604030504040204" pitchFamily="34" charset="0"/>
                <a:ea typeface="Verdana" panose="020B0604030504040204" pitchFamily="34" charset="0"/>
                <a:cs typeface="Verdana" panose="020B0604030504040204" pitchFamily="34" charset="0"/>
              </a:rPr>
              <a:t>« Les hommes construisent trop de murs et pas assez de ponts.« </a:t>
            </a:r>
          </a:p>
          <a:p>
            <a:pPr algn="ctr"/>
            <a:r>
              <a:rPr lang="fr-FR" sz="2400" b="1" i="1" dirty="0">
                <a:solidFill>
                  <a:srgbClr val="002060"/>
                </a:solidFill>
                <a:latin typeface="Verdana" panose="020B0604030504040204" pitchFamily="34" charset="0"/>
                <a:ea typeface="Verdana" panose="020B0604030504040204" pitchFamily="34" charset="0"/>
                <a:cs typeface="Verdana" panose="020B0604030504040204" pitchFamily="34" charset="0"/>
              </a:rPr>
              <a:t>Isaac Newton</a:t>
            </a:r>
            <a:endParaRPr lang="fr-FR" sz="2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fr-FR" sz="6000" dirty="0">
              <a:solidFill>
                <a:srgbClr val="002060"/>
              </a:solidFill>
              <a:latin typeface="Segoe UI" pitchFamily="34" charset="0"/>
              <a:cs typeface="Arial" pitchFamily="34" charset="0"/>
            </a:endParaRPr>
          </a:p>
        </p:txBody>
      </p:sp>
      <p:sp>
        <p:nvSpPr>
          <p:cNvPr id="6"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267882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a:t>
            </a:fld>
            <a:endParaRPr lang="fr-FR"/>
          </a:p>
        </p:txBody>
      </p:sp>
      <p:sp>
        <p:nvSpPr>
          <p:cNvPr id="4" name="Rectangle 3"/>
          <p:cNvSpPr/>
          <p:nvPr/>
        </p:nvSpPr>
        <p:spPr>
          <a:xfrm>
            <a:off x="563216" y="2127672"/>
            <a:ext cx="14113568" cy="5586147"/>
          </a:xfrm>
          <a:prstGeom prst="rect">
            <a:avLst/>
          </a:prstGeom>
        </p:spPr>
        <p:txBody>
          <a:bodyPr wrap="square" lIns="91440" tIns="45721" rIns="91440" bIns="45721">
            <a:spAutoFit/>
          </a:bodyPr>
          <a:lstStyle/>
          <a:p>
            <a:r>
              <a:rPr lang="fr-FR" sz="3200" b="1" dirty="0">
                <a:solidFill>
                  <a:srgbClr val="002060"/>
                </a:solidFill>
                <a:latin typeface="Verdana" panose="020B0604030504040204" pitchFamily="34" charset="0"/>
                <a:ea typeface="Verdana" panose="020B0604030504040204" pitchFamily="34" charset="0"/>
                <a:cs typeface="Verdana" panose="020B0604030504040204" pitchFamily="34" charset="0"/>
              </a:rPr>
              <a:t>INSTITUT SUPERIEUR DE FORMATION PERMANENTE (INSUP</a:t>
            </a:r>
            <a:r>
              <a:rPr lang="fr-FR" sz="3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endParaRPr lang="fr-FR" sz="3200" b="1"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898525" indent="-546100">
              <a:buFont typeface="Wingdings" panose="05000000000000000000" pitchFamily="2" charset="2"/>
              <a:buChar char="Ø"/>
            </a:pPr>
            <a:r>
              <a:rPr lang="fr-FR" dirty="0">
                <a:solidFill>
                  <a:srgbClr val="262626"/>
                </a:solidFill>
                <a:latin typeface="Verdana" panose="020B0604030504040204" pitchFamily="34" charset="0"/>
                <a:ea typeface="Verdana" panose="020B0604030504040204" pitchFamily="34" charset="0"/>
                <a:cs typeface="Verdana" panose="020B0604030504040204" pitchFamily="34" charset="0"/>
              </a:rPr>
              <a:t>Association Loi 1901, créée en 1978</a:t>
            </a:r>
          </a:p>
          <a:p>
            <a:pPr marL="898525" indent="-546100">
              <a:buFont typeface="Wingdings" panose="05000000000000000000" pitchFamily="2" charset="2"/>
              <a:buChar char="Ø"/>
            </a:pPr>
            <a:endParaRPr lang="fr-FR" dirty="0">
              <a:solidFill>
                <a:srgbClr val="262626"/>
              </a:solidFill>
              <a:latin typeface="Verdana" panose="020B0604030504040204" pitchFamily="34" charset="0"/>
              <a:ea typeface="Verdana" panose="020B0604030504040204" pitchFamily="34" charset="0"/>
              <a:cs typeface="Verdana" panose="020B0604030504040204" pitchFamily="34" charset="0"/>
            </a:endParaRPr>
          </a:p>
          <a:p>
            <a:pPr marL="898525" indent="-546100">
              <a:buFont typeface="Wingdings" panose="05000000000000000000" pitchFamily="2" charset="2"/>
              <a:buChar char="Ø"/>
            </a:pPr>
            <a:r>
              <a:rPr lang="fr-FR" dirty="0">
                <a:solidFill>
                  <a:srgbClr val="262626"/>
                </a:solidFill>
                <a:latin typeface="Verdana" panose="020B0604030504040204" pitchFamily="34" charset="0"/>
                <a:ea typeface="Verdana" panose="020B0604030504040204" pitchFamily="34" charset="0"/>
                <a:cs typeface="Verdana" panose="020B0604030504040204" pitchFamily="34" charset="0"/>
              </a:rPr>
              <a:t>Léo Lagrange</a:t>
            </a:r>
          </a:p>
          <a:p>
            <a:pPr marL="898525" indent="-546100">
              <a:buFont typeface="Wingdings" panose="05000000000000000000" pitchFamily="2" charset="2"/>
              <a:buChar char="Ø"/>
            </a:pPr>
            <a:endParaRPr lang="fr-FR" dirty="0">
              <a:solidFill>
                <a:srgbClr val="262626"/>
              </a:solidFill>
              <a:latin typeface="Verdana" panose="020B0604030504040204" pitchFamily="34" charset="0"/>
              <a:ea typeface="Verdana" panose="020B0604030504040204" pitchFamily="34" charset="0"/>
              <a:cs typeface="Verdana" panose="020B0604030504040204" pitchFamily="34" charset="0"/>
            </a:endParaRPr>
          </a:p>
          <a:p>
            <a:pPr marL="898525" indent="-546100">
              <a:buFont typeface="Wingdings" panose="05000000000000000000" pitchFamily="2" charset="2"/>
              <a:buChar char="Ø"/>
            </a:pPr>
            <a:r>
              <a:rPr lang="fr-FR" dirty="0">
                <a:solidFill>
                  <a:srgbClr val="262626"/>
                </a:solidFill>
                <a:latin typeface="Verdana" panose="020B0604030504040204" pitchFamily="34" charset="0"/>
                <a:ea typeface="Verdana" panose="020B0604030504040204" pitchFamily="34" charset="0"/>
                <a:cs typeface="Verdana" panose="020B0604030504040204" pitchFamily="34" charset="0"/>
              </a:rPr>
              <a:t>Valeurs Economie sociale et solidaire</a:t>
            </a:r>
          </a:p>
          <a:p>
            <a:pPr marL="898525" indent="-546100">
              <a:buFont typeface="Wingdings" panose="05000000000000000000" pitchFamily="2" charset="2"/>
              <a:buChar char="Ø"/>
            </a:pPr>
            <a:endParaRPr lang="fr-FR" dirty="0">
              <a:solidFill>
                <a:srgbClr val="262626"/>
              </a:solidFill>
              <a:latin typeface="Verdana" panose="020B0604030504040204" pitchFamily="34" charset="0"/>
              <a:ea typeface="Verdana" panose="020B0604030504040204" pitchFamily="34" charset="0"/>
              <a:cs typeface="Verdana" panose="020B0604030504040204" pitchFamily="34" charset="0"/>
            </a:endParaRPr>
          </a:p>
          <a:p>
            <a:pPr marL="898525" indent="-546100">
              <a:buFont typeface="Wingdings" panose="05000000000000000000" pitchFamily="2" charset="2"/>
              <a:buChar char="Ø"/>
            </a:pPr>
            <a:r>
              <a:rPr lang="fr-FR" dirty="0">
                <a:solidFill>
                  <a:srgbClr val="262626"/>
                </a:solidFill>
                <a:latin typeface="Verdana" panose="020B0604030504040204" pitchFamily="34" charset="0"/>
                <a:ea typeface="Verdana" panose="020B0604030504040204" pitchFamily="34" charset="0"/>
                <a:cs typeface="Verdana" panose="020B0604030504040204" pitchFamily="34" charset="0"/>
              </a:rPr>
              <a:t>3 pôles métiers (Formation, Accompagnement, Placement, Initiatives et Relations </a:t>
            </a:r>
            <a:r>
              <a:rPr lang="fr-FR" dirty="0" smtClean="0">
                <a:solidFill>
                  <a:srgbClr val="262626"/>
                </a:solidFill>
                <a:latin typeface="Verdana" panose="020B0604030504040204" pitchFamily="34" charset="0"/>
                <a:ea typeface="Verdana" panose="020B0604030504040204" pitchFamily="34" charset="0"/>
                <a:cs typeface="Verdana" panose="020B0604030504040204" pitchFamily="34" charset="0"/>
              </a:rPr>
              <a:t>Internationales)</a:t>
            </a:r>
            <a:endParaRPr lang="fr-FR" dirty="0">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sp>
        <p:nvSpPr>
          <p:cNvPr id="8" name="Sous-titre 2"/>
          <p:cNvSpPr txBox="1">
            <a:spLocks/>
          </p:cNvSpPr>
          <p:nvPr/>
        </p:nvSpPr>
        <p:spPr bwMode="auto">
          <a:xfrm>
            <a:off x="594181" y="9409932"/>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87744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40</a:t>
            </a:fld>
            <a:endParaRPr lang="fr-FR" dirty="0"/>
          </a:p>
        </p:txBody>
      </p:sp>
      <p:sp>
        <p:nvSpPr>
          <p:cNvPr id="4" name="ZoneTexte 3"/>
          <p:cNvSpPr txBox="1"/>
          <p:nvPr/>
        </p:nvSpPr>
        <p:spPr>
          <a:xfrm>
            <a:off x="491208" y="1191567"/>
            <a:ext cx="14185576" cy="7525139"/>
          </a:xfrm>
          <a:prstGeom prst="rect">
            <a:avLst/>
          </a:prstGeom>
          <a:noFill/>
        </p:spPr>
        <p:txBody>
          <a:bodyPr wrap="square" lIns="91440" tIns="45721" rIns="91440" bIns="45721" rtlCol="0">
            <a:spAutoFit/>
          </a:bodyPr>
          <a:lstStyle/>
          <a:p>
            <a:endParaRPr lang="fr-FR" sz="2100" b="1" i="1" dirty="0">
              <a:latin typeface="Verdana" panose="020B0604030504040204" pitchFamily="34" charset="0"/>
              <a:ea typeface="Verdana" panose="020B0604030504040204" pitchFamily="34" charset="0"/>
              <a:cs typeface="Verdana" panose="020B0604030504040204" pitchFamily="34" charset="0"/>
            </a:endParaRPr>
          </a:p>
          <a:p>
            <a:r>
              <a:rPr lang="fr-FR" sz="3200" i="1" dirty="0">
                <a:latin typeface="Verdana" panose="020B0604030504040204" pitchFamily="34" charset="0"/>
                <a:ea typeface="Verdana" panose="020B0604030504040204" pitchFamily="34" charset="0"/>
                <a:cs typeface="Verdana" panose="020B0604030504040204" pitchFamily="34" charset="0"/>
              </a:rPr>
              <a:t> </a:t>
            </a:r>
          </a:p>
          <a:p>
            <a:r>
              <a:rPr lang="fr-FR" b="1" dirty="0">
                <a:latin typeface="Verdana" panose="020B0604030504040204" pitchFamily="34" charset="0"/>
                <a:ea typeface="Verdana" panose="020B0604030504040204" pitchFamily="34" charset="0"/>
                <a:cs typeface="Verdana" panose="020B0604030504040204" pitchFamily="34" charset="0"/>
              </a:rPr>
              <a:t>Destinataires : </a:t>
            </a:r>
            <a:endParaRPr lang="fr-FR" b="1" dirty="0" smtClean="0">
              <a:latin typeface="Verdana" panose="020B0604030504040204" pitchFamily="34" charset="0"/>
              <a:ea typeface="Verdana" panose="020B0604030504040204" pitchFamily="34" charset="0"/>
              <a:cs typeface="Verdana" panose="020B0604030504040204" pitchFamily="34" charset="0"/>
            </a:endParaRPr>
          </a:p>
          <a:p>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dirty="0">
                <a:latin typeface="Verdana" panose="020B0604030504040204" pitchFamily="34" charset="0"/>
                <a:ea typeface="Verdana" panose="020B0604030504040204" pitchFamily="34" charset="0"/>
                <a:cs typeface="Verdana" panose="020B0604030504040204" pitchFamily="34" charset="0"/>
              </a:rPr>
              <a:t>jeunes participants d’un programme de mobilité, tuteurs des organismes d’accueil (cercle 1</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lgn="just">
              <a:buFontTx/>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dirty="0">
                <a:latin typeface="Verdana" panose="020B0604030504040204" pitchFamily="34" charset="0"/>
                <a:ea typeface="Verdana" panose="020B0604030504040204" pitchFamily="34" charset="0"/>
                <a:cs typeface="Verdana" panose="020B0604030504040204" pitchFamily="34" charset="0"/>
              </a:rPr>
              <a:t>employeurs, accompagnateurs des organismes jeunesse et toute personne ou structure susceptible de s’approprier cet outil (cercle 2</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lgn="just">
              <a:buFontTx/>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endParaRPr lang="fr-FR" dirty="0">
              <a:latin typeface="Verdana" panose="020B0604030504040204" pitchFamily="34" charset="0"/>
              <a:ea typeface="Verdana" panose="020B0604030504040204" pitchFamily="34" charset="0"/>
              <a:cs typeface="Verdana" panose="020B0604030504040204" pitchFamily="34" charset="0"/>
            </a:endParaRPr>
          </a:p>
          <a:p>
            <a:r>
              <a:rPr lang="fr-FR" b="1" dirty="0">
                <a:latin typeface="Verdana" panose="020B0604030504040204" pitchFamily="34" charset="0"/>
                <a:ea typeface="Verdana" panose="020B0604030504040204" pitchFamily="34" charset="0"/>
                <a:cs typeface="Verdana" panose="020B0604030504040204" pitchFamily="34" charset="0"/>
              </a:rPr>
              <a:t>Son architecture : </a:t>
            </a:r>
          </a:p>
          <a:p>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une </a:t>
            </a:r>
            <a:r>
              <a:rPr lang="fr-FR" dirty="0">
                <a:latin typeface="Verdana" panose="020B0604030504040204" pitchFamily="34" charset="0"/>
                <a:ea typeface="Verdana" panose="020B0604030504040204" pitchFamily="34" charset="0"/>
                <a:cs typeface="Verdana" panose="020B0604030504040204" pitchFamily="34" charset="0"/>
              </a:rPr>
              <a:t>fiche par </a:t>
            </a:r>
            <a:r>
              <a:rPr lang="fr-FR" dirty="0" smtClean="0">
                <a:latin typeface="Verdana" panose="020B0604030504040204" pitchFamily="34" charset="0"/>
                <a:ea typeface="Verdana" panose="020B0604030504040204" pitchFamily="34" charset="0"/>
                <a:cs typeface="Verdana" panose="020B0604030504040204" pitchFamily="34" charset="0"/>
              </a:rPr>
              <a:t>compétence</a:t>
            </a:r>
          </a:p>
          <a:p>
            <a:pPr marL="457200" indent="-457200" algn="just">
              <a:buFontTx/>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Un glossaire</a:t>
            </a:r>
          </a:p>
          <a:p>
            <a:pPr marL="342900" indent="-342900" algn="just">
              <a:buFontTx/>
              <a:buChar char="-"/>
            </a:pPr>
            <a:endParaRPr lang="fr-FR" sz="2400" i="1" dirty="0">
              <a:latin typeface="Verdana" panose="020B0604030504040204" pitchFamily="34" charset="0"/>
              <a:ea typeface="Verdana" panose="020B0604030504040204" pitchFamily="34" charset="0"/>
              <a:cs typeface="Verdana" panose="020B0604030504040204" pitchFamily="34" charset="0"/>
            </a:endParaRPr>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2246048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19DF8857-F8AB-4E87-A3D4-33D444530FFB}" type="slidenum">
              <a:rPr lang="fr-FR" smtClean="0"/>
              <a:pPr>
                <a:defRPr/>
              </a:pPr>
              <a:t>41</a:t>
            </a:fld>
            <a:endParaRPr lang="fr-F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03"/>
          <a:stretch/>
        </p:blipFill>
        <p:spPr bwMode="auto">
          <a:xfrm>
            <a:off x="1574510" y="172995"/>
            <a:ext cx="12097344" cy="995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668672" y="-1"/>
            <a:ext cx="1571328" cy="1015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4388" y="0"/>
            <a:ext cx="1571328" cy="1012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6108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42</a:t>
            </a:fld>
            <a:endParaRPr lang="fr-FR" dirty="0"/>
          </a:p>
        </p:txBody>
      </p:sp>
      <p:sp>
        <p:nvSpPr>
          <p:cNvPr id="4" name="Rectangle 3"/>
          <p:cNvSpPr/>
          <p:nvPr/>
        </p:nvSpPr>
        <p:spPr>
          <a:xfrm>
            <a:off x="563216" y="1623616"/>
            <a:ext cx="14113568" cy="7632861"/>
          </a:xfrm>
          <a:prstGeom prst="rect">
            <a:avLst/>
          </a:prstGeom>
        </p:spPr>
        <p:txBody>
          <a:bodyPr wrap="square" lIns="91440" tIns="45721" rIns="91440" bIns="45721">
            <a:spAutoFit/>
          </a:bodyPr>
          <a:lstStyle/>
          <a:p>
            <a:pPr algn="ctr"/>
            <a:r>
              <a:rPr lang="fr-FR" sz="3600" b="1" dirty="0" smtClean="0">
                <a:latin typeface="Verdana" panose="020B0604030504040204" pitchFamily="34" charset="0"/>
                <a:ea typeface="Verdana" panose="020B0604030504040204" pitchFamily="34" charset="0"/>
                <a:cs typeface="Verdana" panose="020B0604030504040204" pitchFamily="34" charset="0"/>
              </a:rPr>
              <a:t>Exemple</a:t>
            </a:r>
            <a:endParaRPr lang="fr-FR" sz="3600" b="1" dirty="0">
              <a:latin typeface="Verdana" panose="020B0604030504040204" pitchFamily="34" charset="0"/>
              <a:ea typeface="Verdana" panose="020B0604030504040204" pitchFamily="34" charset="0"/>
              <a:cs typeface="Verdana" panose="020B0604030504040204" pitchFamily="34" charset="0"/>
            </a:endParaRPr>
          </a:p>
          <a:p>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r>
              <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rPr>
              <a:t>Ouverture </a:t>
            </a:r>
            <a:r>
              <a:rPr lang="fr-FR"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d’esprit</a:t>
            </a:r>
          </a:p>
          <a:p>
            <a:endPar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Définition : </a:t>
            </a:r>
          </a:p>
          <a:p>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pPr algn="just"/>
            <a:r>
              <a:rPr lang="fr-FR" i="1" dirty="0">
                <a:solidFill>
                  <a:srgbClr val="003380"/>
                </a:solidFill>
                <a:latin typeface="Verdana" panose="020B0604030504040204" pitchFamily="34" charset="0"/>
                <a:ea typeface="Verdana" panose="020B0604030504040204" pitchFamily="34" charset="0"/>
                <a:cs typeface="Verdana" panose="020B0604030504040204" pitchFamily="34" charset="0"/>
              </a:rPr>
              <a:t>L’ouverture d’esprit permet à une personne de porter un regard étendu sur ce qui l’entoure, à s’intéresser aux autres  et à adapter son comportement et son discours aux individus et au contexte. En d’autres mots, être  ouvert d’esprit c’est accueillir la diversité culturelle et la diversité des opinions et s’adapter en conséquence</a:t>
            </a:r>
            <a:r>
              <a:rPr lang="fr-FR" i="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a:t>
            </a:r>
          </a:p>
          <a:p>
            <a:pPr algn="just"/>
            <a:endParaRPr lang="fr-FR" i="1" dirty="0" smtClean="0">
              <a:solidFill>
                <a:srgbClr val="003380"/>
              </a:solidFill>
              <a:latin typeface="Verdana" panose="020B0604030504040204" pitchFamily="34" charset="0"/>
              <a:ea typeface="Verdana" panose="020B0604030504040204" pitchFamily="34" charset="0"/>
              <a:cs typeface="Verdana" panose="020B0604030504040204" pitchFamily="34" charset="0"/>
            </a:endParaRPr>
          </a:p>
          <a:p>
            <a:pPr algn="just"/>
            <a:endParaRPr lang="fr-FR" i="1" dirty="0">
              <a:solidFill>
                <a:srgbClr val="003380"/>
              </a:solidFill>
              <a:latin typeface="Verdana" panose="020B0604030504040204" pitchFamily="34" charset="0"/>
              <a:ea typeface="Verdana" panose="020B0604030504040204" pitchFamily="34" charset="0"/>
              <a:cs typeface="Verdana" panose="020B0604030504040204" pitchFamily="34" charset="0"/>
            </a:endParaRPr>
          </a:p>
          <a:p>
            <a:r>
              <a:rPr lang="fr-FR" sz="2100" b="1" i="1" dirty="0">
                <a:latin typeface="Verdana" panose="020B0604030504040204" pitchFamily="34" charset="0"/>
                <a:ea typeface="Verdana" panose="020B0604030504040204" pitchFamily="34" charset="0"/>
                <a:cs typeface="Verdana" panose="020B0604030504040204" pitchFamily="34" charset="0"/>
              </a:rPr>
              <a:t>« Si tu diffères de moi, mon frère, loin de me léser, tu m’enrichis  » </a:t>
            </a:r>
          </a:p>
          <a:p>
            <a:r>
              <a:rPr lang="fr-FR" sz="2100" b="1" i="1" dirty="0">
                <a:latin typeface="Verdana" panose="020B0604030504040204" pitchFamily="34" charset="0"/>
                <a:ea typeface="Verdana" panose="020B0604030504040204" pitchFamily="34" charset="0"/>
                <a:cs typeface="Verdana" panose="020B0604030504040204" pitchFamily="34" charset="0"/>
              </a:rPr>
              <a:t>(Saint Exupéry)</a:t>
            </a:r>
          </a:p>
          <a:p>
            <a:pPr algn="just"/>
            <a:endParaRPr lang="fr-FR" i="1"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289889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43</a:t>
            </a:fld>
            <a:endParaRPr lang="fr-FR" dirty="0"/>
          </a:p>
        </p:txBody>
      </p:sp>
      <p:sp>
        <p:nvSpPr>
          <p:cNvPr id="5" name="Rectangle 4"/>
          <p:cNvSpPr/>
          <p:nvPr/>
        </p:nvSpPr>
        <p:spPr>
          <a:xfrm>
            <a:off x="563214" y="2631728"/>
            <a:ext cx="7704857" cy="584777"/>
          </a:xfrm>
          <a:prstGeom prst="rect">
            <a:avLst/>
          </a:prstGeom>
        </p:spPr>
        <p:txBody>
          <a:bodyPr wrap="square" lIns="91440" tIns="45721" rIns="91440" bIns="45721">
            <a:spAutoFit/>
          </a:bodyPr>
          <a:lstStyle/>
          <a:p>
            <a:r>
              <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rPr>
              <a:t>En mobilité </a:t>
            </a:r>
            <a:r>
              <a:rPr lang="fr-FR"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internationale</a:t>
            </a:r>
            <a:endPar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563215" y="3423816"/>
            <a:ext cx="14185575" cy="4108819"/>
          </a:xfrm>
          <a:prstGeom prst="rect">
            <a:avLst/>
          </a:prstGeom>
        </p:spPr>
        <p:txBody>
          <a:bodyPr wrap="square" lIns="91440" tIns="45721" rIns="91440" bIns="45721">
            <a:spAutoFit/>
          </a:bodyPr>
          <a:lstStyle/>
          <a:p>
            <a:endParaRPr lang="fr-FR" dirty="0" smtClean="0"/>
          </a:p>
          <a:p>
            <a:pPr algn="just"/>
            <a:r>
              <a:rPr lang="fr-FR" dirty="0">
                <a:latin typeface="Verdana" panose="020B0604030504040204" pitchFamily="34" charset="0"/>
                <a:ea typeface="Verdana" panose="020B0604030504040204" pitchFamily="34" charset="0"/>
                <a:cs typeface="Verdana" panose="020B0604030504040204" pitchFamily="34" charset="0"/>
              </a:rPr>
              <a:t>L’ouverture d’esprit se manifeste par l’ouverture à l’autre, à la différence; par l’intérêt et la curiosité pour une autre culture que la sienne et l’intégration de cette nouvelle culture dans son quotidien. L’intensité des relations, des rencontres favorise l’ouverture à l’autre.</a:t>
            </a:r>
          </a:p>
          <a:p>
            <a:pPr algn="just"/>
            <a:r>
              <a:rPr lang="fr-FR" dirty="0">
                <a:latin typeface="Verdana" panose="020B0604030504040204" pitchFamily="34" charset="0"/>
                <a:ea typeface="Verdana" panose="020B0604030504040204" pitchFamily="34" charset="0"/>
                <a:cs typeface="Verdana" panose="020B0604030504040204" pitchFamily="34" charset="0"/>
              </a:rPr>
              <a:t> </a:t>
            </a:r>
          </a:p>
          <a:p>
            <a:pPr algn="just"/>
            <a:r>
              <a:rPr lang="fr-FR" dirty="0">
                <a:latin typeface="Verdana" panose="020B0604030504040204" pitchFamily="34" charset="0"/>
                <a:ea typeface="Verdana" panose="020B0604030504040204" pitchFamily="34" charset="0"/>
                <a:cs typeface="Verdana" panose="020B0604030504040204" pitchFamily="34" charset="0"/>
              </a:rPr>
              <a:t>A l’étranger, le participant est confronté à l’inconnu, à d’autres environnements, à d’autres façons de faire qui vont le faire réagir. À son retour, il va remettre des choses en question. </a:t>
            </a:r>
          </a:p>
        </p:txBody>
      </p:sp>
      <p:sp>
        <p:nvSpPr>
          <p:cNvPr id="9"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787601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44</a:t>
            </a:fld>
            <a:endParaRPr lang="fr-FR" dirty="0"/>
          </a:p>
        </p:txBody>
      </p:sp>
      <p:sp>
        <p:nvSpPr>
          <p:cNvPr id="4" name="Rectangle 3"/>
          <p:cNvSpPr/>
          <p:nvPr/>
        </p:nvSpPr>
        <p:spPr>
          <a:xfrm>
            <a:off x="563216" y="3567833"/>
            <a:ext cx="14113568" cy="5001371"/>
          </a:xfrm>
          <a:prstGeom prst="rect">
            <a:avLst/>
          </a:prstGeom>
        </p:spPr>
        <p:txBody>
          <a:bodyPr wrap="square" lIns="91440" tIns="45721" rIns="91440" bIns="45721">
            <a:spAutoFit/>
          </a:bodyPr>
          <a:lstStyle/>
          <a:p>
            <a:pPr algn="just"/>
            <a:r>
              <a:rPr lang="fr-FR" dirty="0">
                <a:latin typeface="Verdana" panose="020B0604030504040204" pitchFamily="34" charset="0"/>
                <a:ea typeface="Verdana" panose="020B0604030504040204" pitchFamily="34" charset="0"/>
                <a:cs typeface="Verdana" panose="020B0604030504040204" pitchFamily="34" charset="0"/>
              </a:rPr>
              <a:t>L’ouverture d’esprit permettra au jeune actif d’écouter,  comprendre, accepter les idées de ses collègues et de les intégrer dans sa propre analyse et résolution de problèmes. </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Le jeune actif prendra conscience que le milieu professionnel est constitué de personnes aux cultures diverses (valeurs, méthodes de travail…) et que c’est une richesse à exploiter (par exemple en adaptant sa façon de travailler).</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Il fera preuve de curiosité en posant des questions et en cherchant à comprendre comment la diversité pourra enrichir son travail.</a:t>
            </a:r>
          </a:p>
        </p:txBody>
      </p:sp>
      <p:sp>
        <p:nvSpPr>
          <p:cNvPr id="5" name="Rectangle 4"/>
          <p:cNvSpPr/>
          <p:nvPr/>
        </p:nvSpPr>
        <p:spPr>
          <a:xfrm>
            <a:off x="563216" y="2440690"/>
            <a:ext cx="6393097" cy="584777"/>
          </a:xfrm>
          <a:prstGeom prst="rect">
            <a:avLst/>
          </a:prstGeom>
        </p:spPr>
        <p:txBody>
          <a:bodyPr wrap="none" lIns="91440" tIns="45721" rIns="91440" bIns="45721">
            <a:spAutoFit/>
          </a:bodyPr>
          <a:lstStyle/>
          <a:p>
            <a:r>
              <a:rPr lang="fr-FR"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Dans </a:t>
            </a:r>
            <a:r>
              <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rPr>
              <a:t>la vie professionnelle</a:t>
            </a:r>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473445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45</a:t>
            </a:fld>
            <a:endParaRPr lang="fr-FR" dirty="0"/>
          </a:p>
        </p:txBody>
      </p:sp>
      <p:sp>
        <p:nvSpPr>
          <p:cNvPr id="4" name="Rectangle 3"/>
          <p:cNvSpPr/>
          <p:nvPr/>
        </p:nvSpPr>
        <p:spPr>
          <a:xfrm>
            <a:off x="563216" y="2559720"/>
            <a:ext cx="3815468" cy="584777"/>
          </a:xfrm>
          <a:prstGeom prst="rect">
            <a:avLst/>
          </a:prstGeom>
        </p:spPr>
        <p:txBody>
          <a:bodyPr wrap="none" lIns="91440" tIns="45721" rIns="91440" bIns="45721">
            <a:spAutoFit/>
          </a:bodyPr>
          <a:lstStyle/>
          <a:p>
            <a:r>
              <a:rPr lang="fr-FR" sz="3200" b="1" dirty="0" smtClean="0">
                <a:solidFill>
                  <a:srgbClr val="003380"/>
                </a:solidFill>
                <a:latin typeface="Verdana" panose="020B0604030504040204" pitchFamily="34" charset="0"/>
                <a:ea typeface="Verdana" panose="020B0604030504040204" pitchFamily="34" charset="0"/>
                <a:cs typeface="Verdana" panose="020B0604030504040204" pitchFamily="34" charset="0"/>
              </a:rPr>
              <a:t>Dans </a:t>
            </a:r>
            <a:r>
              <a:rPr lang="fr-FR" sz="3200" b="1" dirty="0">
                <a:solidFill>
                  <a:srgbClr val="003380"/>
                </a:solidFill>
                <a:latin typeface="Verdana" panose="020B0604030504040204" pitchFamily="34" charset="0"/>
                <a:ea typeface="Verdana" panose="020B0604030504040204" pitchFamily="34" charset="0"/>
                <a:cs typeface="Verdana" panose="020B0604030504040204" pitchFamily="34" charset="0"/>
              </a:rPr>
              <a:t>la société</a:t>
            </a:r>
          </a:p>
        </p:txBody>
      </p:sp>
      <p:sp>
        <p:nvSpPr>
          <p:cNvPr id="5" name="Rectangle 4"/>
          <p:cNvSpPr/>
          <p:nvPr/>
        </p:nvSpPr>
        <p:spPr>
          <a:xfrm>
            <a:off x="563216" y="3423816"/>
            <a:ext cx="14113568" cy="4108819"/>
          </a:xfrm>
          <a:prstGeom prst="rect">
            <a:avLst/>
          </a:prstGeom>
        </p:spPr>
        <p:txBody>
          <a:bodyPr wrap="square" lIns="91440" tIns="45721" rIns="91440" bIns="45721">
            <a:spAutoFit/>
          </a:bodyPr>
          <a:lstStyle/>
          <a:p>
            <a:pPr algn="just"/>
            <a:r>
              <a:rPr lang="fr-FR" dirty="0">
                <a:latin typeface="Verdana" panose="020B0604030504040204" pitchFamily="34" charset="0"/>
                <a:ea typeface="Verdana" panose="020B0604030504040204" pitchFamily="34" charset="0"/>
                <a:cs typeface="Verdana" panose="020B0604030504040204" pitchFamily="34" charset="0"/>
              </a:rPr>
              <a:t>Le jeune citoyen se préoccupera de ses voisins, s’intéressera aux différentes cultures au sein de sa communauté.</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Il pourra assister et participer à des forums, des réunions de consultation et de prise de décisions.</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Il contribuera à un nouveau modèle de vivre ensemble, valorisera la différence et fera preuve d’audace et d’innovation. </a:t>
            </a:r>
          </a:p>
          <a:p>
            <a:r>
              <a:rPr lang="fr-FR" dirty="0">
                <a:latin typeface="Verdana" panose="020B0604030504040204" pitchFamily="34" charset="0"/>
                <a:ea typeface="Verdana" panose="020B0604030504040204" pitchFamily="34" charset="0"/>
                <a:cs typeface="Verdana" panose="020B0604030504040204" pitchFamily="34" charset="0"/>
              </a:rPr>
              <a:t> </a:t>
            </a:r>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8680603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46</a:t>
            </a:fld>
            <a:endParaRPr lang="fr-FR" dirty="0"/>
          </a:p>
        </p:txBody>
      </p:sp>
      <p:sp>
        <p:nvSpPr>
          <p:cNvPr id="4" name="Rectangle 3"/>
          <p:cNvSpPr/>
          <p:nvPr/>
        </p:nvSpPr>
        <p:spPr>
          <a:xfrm>
            <a:off x="563216" y="4810697"/>
            <a:ext cx="14113568" cy="1015665"/>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5. Le kit d’évaluation </a:t>
            </a:r>
            <a:r>
              <a:rPr lang="fr-FR" sz="6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AKI</a:t>
            </a:r>
            <a:endPar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242925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47</a:t>
            </a:fld>
            <a:endParaRPr lang="fr-FR" dirty="0"/>
          </a:p>
        </p:txBody>
      </p:sp>
      <p:sp>
        <p:nvSpPr>
          <p:cNvPr id="4" name="ZoneTexte 3"/>
          <p:cNvSpPr txBox="1"/>
          <p:nvPr/>
        </p:nvSpPr>
        <p:spPr>
          <a:xfrm>
            <a:off x="563216" y="2415704"/>
            <a:ext cx="14113568" cy="5893923"/>
          </a:xfrm>
          <a:prstGeom prst="rect">
            <a:avLst/>
          </a:prstGeom>
          <a:noFill/>
        </p:spPr>
        <p:txBody>
          <a:bodyPr wrap="square" lIns="91440" tIns="45721" rIns="91440" bIns="45721" rtlCol="0">
            <a:spAutoFit/>
          </a:bodyPr>
          <a:lstStyle/>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b="1" dirty="0">
                <a:latin typeface="Verdana" panose="020B0604030504040204" pitchFamily="34" charset="0"/>
                <a:ea typeface="Verdana" panose="020B0604030504040204" pitchFamily="34" charset="0"/>
                <a:cs typeface="Verdana" panose="020B0604030504040204" pitchFamily="34" charset="0"/>
              </a:rPr>
              <a:t>u</a:t>
            </a:r>
            <a:r>
              <a:rPr lang="fr-FR" b="1" dirty="0" smtClean="0">
                <a:latin typeface="Verdana" panose="020B0604030504040204" pitchFamily="34" charset="0"/>
                <a:ea typeface="Verdana" panose="020B0604030504040204" pitchFamily="34" charset="0"/>
                <a:cs typeface="Verdana" panose="020B0604030504040204" pitchFamily="34" charset="0"/>
              </a:rPr>
              <a:t>ne </a:t>
            </a:r>
            <a:r>
              <a:rPr lang="fr-FR" b="1" dirty="0">
                <a:latin typeface="Verdana" panose="020B0604030504040204" pitchFamily="34" charset="0"/>
                <a:ea typeface="Verdana" panose="020B0604030504040204" pitchFamily="34" charset="0"/>
                <a:cs typeface="Verdana" panose="020B0604030504040204" pitchFamily="34" charset="0"/>
              </a:rPr>
              <a:t>grille-référence de descripteurs </a:t>
            </a:r>
            <a:endParaRPr lang="fr-FR" b="1"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b="1"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b="1" dirty="0" smtClean="0">
                <a:latin typeface="Verdana" panose="020B0604030504040204" pitchFamily="34" charset="0"/>
                <a:ea typeface="Verdana" panose="020B0604030504040204" pitchFamily="34" charset="0"/>
                <a:cs typeface="Verdana" panose="020B0604030504040204" pitchFamily="34" charset="0"/>
              </a:rPr>
              <a:t>des </a:t>
            </a:r>
            <a:r>
              <a:rPr lang="fr-FR" b="1" dirty="0">
                <a:latin typeface="Verdana" panose="020B0604030504040204" pitchFamily="34" charset="0"/>
                <a:ea typeface="Verdana" panose="020B0604030504040204" pitchFamily="34" charset="0"/>
                <a:cs typeface="Verdana" panose="020B0604030504040204" pitchFamily="34" charset="0"/>
              </a:rPr>
              <a:t>questionnaires </a:t>
            </a:r>
            <a:r>
              <a:rPr lang="fr-FR" dirty="0">
                <a:latin typeface="Verdana" panose="020B0604030504040204" pitchFamily="34" charset="0"/>
                <a:ea typeface="Verdana" panose="020B0604030504040204" pitchFamily="34" charset="0"/>
                <a:cs typeface="Verdana" panose="020B0604030504040204" pitchFamily="34" charset="0"/>
              </a:rPr>
              <a:t>destinés aux participants des programmes de mobilité (démarche d’autoévaluation) et à leurs tuteurs (démarche d’évaluation)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b="1" dirty="0" smtClean="0">
                <a:latin typeface="Verdana" panose="020B0604030504040204" pitchFamily="34" charset="0"/>
                <a:ea typeface="Verdana" panose="020B0604030504040204" pitchFamily="34" charset="0"/>
                <a:cs typeface="Verdana" panose="020B0604030504040204" pitchFamily="34" charset="0"/>
              </a:rPr>
              <a:t>un </a:t>
            </a:r>
            <a:r>
              <a:rPr lang="fr-FR" b="1" dirty="0">
                <a:latin typeface="Verdana" panose="020B0604030504040204" pitchFamily="34" charset="0"/>
                <a:ea typeface="Verdana" panose="020B0604030504040204" pitchFamily="34" charset="0"/>
                <a:cs typeface="Verdana" panose="020B0604030504040204" pitchFamily="34" charset="0"/>
              </a:rPr>
              <a:t>document de valorisation </a:t>
            </a:r>
            <a:r>
              <a:rPr lang="fr-FR" dirty="0">
                <a:latin typeface="Verdana" panose="020B0604030504040204" pitchFamily="34" charset="0"/>
                <a:ea typeface="Verdana" panose="020B0604030504040204" pitchFamily="34" charset="0"/>
                <a:cs typeface="Verdana" panose="020B0604030504040204" pitchFamily="34" charset="0"/>
              </a:rPr>
              <a:t>des acquis de la </a:t>
            </a:r>
            <a:r>
              <a:rPr lang="fr-FR" dirty="0" smtClean="0">
                <a:latin typeface="Verdana" panose="020B0604030504040204" pitchFamily="34" charset="0"/>
                <a:ea typeface="Verdana" panose="020B0604030504040204" pitchFamily="34" charset="0"/>
                <a:cs typeface="Verdana" panose="020B0604030504040204" pitchFamily="34" charset="0"/>
              </a:rPr>
              <a:t>mobilité</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Une </a:t>
            </a:r>
            <a:r>
              <a:rPr lang="fr-FR" dirty="0">
                <a:latin typeface="Verdana" panose="020B0604030504040204" pitchFamily="34" charset="0"/>
                <a:ea typeface="Verdana" panose="020B0604030504040204" pitchFamily="34" charset="0"/>
                <a:cs typeface="Verdana" panose="020B0604030504040204" pitchFamily="34" charset="0"/>
              </a:rPr>
              <a:t>procédure d’évaluation  </a:t>
            </a:r>
            <a:r>
              <a:rPr lang="fr-FR" b="1" dirty="0">
                <a:latin typeface="Verdana" panose="020B0604030504040204" pitchFamily="34" charset="0"/>
                <a:ea typeface="Verdana" panose="020B0604030504040204" pitchFamily="34" charset="0"/>
                <a:cs typeface="Verdana" panose="020B0604030504040204" pitchFamily="34" charset="0"/>
              </a:rPr>
              <a:t>positive</a:t>
            </a:r>
            <a:r>
              <a:rPr lang="fr-FR" dirty="0">
                <a:latin typeface="Verdana" panose="020B0604030504040204" pitchFamily="34" charset="0"/>
                <a:ea typeface="Verdana" panose="020B0604030504040204" pitchFamily="34" charset="0"/>
                <a:cs typeface="Verdana" panose="020B0604030504040204" pitchFamily="34" charset="0"/>
              </a:rPr>
              <a:t> : elle doit permettre aux jeunes participants d’identifier, de s’approprier et de valoriser les compétences transversales développées en mobilité internationale. </a:t>
            </a:r>
          </a:p>
          <a:p>
            <a:endParaRPr lang="fr-FR" dirty="0" smtClean="0"/>
          </a:p>
        </p:txBody>
      </p:sp>
      <p:sp>
        <p:nvSpPr>
          <p:cNvPr id="8"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965908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48</a:t>
            </a:fld>
            <a:endParaRPr lang="fr-FR" dirty="0"/>
          </a:p>
        </p:txBody>
      </p:sp>
      <p:sp>
        <p:nvSpPr>
          <p:cNvPr id="4" name="Rectangle 3"/>
          <p:cNvSpPr/>
          <p:nvPr/>
        </p:nvSpPr>
        <p:spPr>
          <a:xfrm>
            <a:off x="563217" y="4287912"/>
            <a:ext cx="14113567" cy="2862324"/>
          </a:xfrm>
          <a:prstGeom prst="rect">
            <a:avLst/>
          </a:prstGeom>
        </p:spPr>
        <p:txBody>
          <a:bodyPr wrap="square" lIns="91440" tIns="45721" rIns="91440" bIns="45721">
            <a:spAutoFit/>
          </a:bodyPr>
          <a:lstStyle/>
          <a:p>
            <a:pPr algn="ctr"/>
            <a:r>
              <a:rPr lang="fr-FR" sz="6000" dirty="0">
                <a:solidFill>
                  <a:srgbClr val="002060"/>
                </a:solidFill>
                <a:latin typeface="Segoe UI" pitchFamily="34" charset="0"/>
                <a:cs typeface="Arial" pitchFamily="34" charset="0"/>
              </a:rPr>
              <a:t>6. Les résultats escomptés du projet AKI</a:t>
            </a:r>
          </a:p>
          <a:p>
            <a:pPr algn="ctr"/>
            <a:endParaRPr lang="fr-FR" sz="6000" dirty="0">
              <a:solidFill>
                <a:srgbClr val="002060"/>
              </a:solidFill>
              <a:latin typeface="Segoe UI" pitchFamily="34" charset="0"/>
              <a:cs typeface="Arial" pitchFamily="34" charset="0"/>
            </a:endParaRPr>
          </a:p>
          <a:p>
            <a:pPr algn="ctr"/>
            <a:endParaRPr lang="fr-FR" sz="6000" dirty="0">
              <a:solidFill>
                <a:srgbClr val="002060"/>
              </a:solidFill>
              <a:latin typeface="Segoe UI" pitchFamily="34" charset="0"/>
              <a:cs typeface="Arial" pitchFamily="34" charset="0"/>
            </a:endParaRPr>
          </a:p>
        </p:txBody>
      </p:sp>
      <p:sp>
        <p:nvSpPr>
          <p:cNvPr id="6"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8462918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49</a:t>
            </a:fld>
            <a:endParaRPr lang="fr-FR" dirty="0"/>
          </a:p>
        </p:txBody>
      </p:sp>
      <p:sp>
        <p:nvSpPr>
          <p:cNvPr id="4" name="Rectangle 3"/>
          <p:cNvSpPr/>
          <p:nvPr/>
        </p:nvSpPr>
        <p:spPr>
          <a:xfrm>
            <a:off x="491208" y="2631728"/>
            <a:ext cx="14095855" cy="5893923"/>
          </a:xfrm>
          <a:prstGeom prst="rect">
            <a:avLst/>
          </a:prstGeom>
        </p:spPr>
        <p:txBody>
          <a:bodyPr wrap="square" lIns="91440" tIns="45721" rIns="91440" bIns="45721">
            <a:spAutoFit/>
          </a:bodyPr>
          <a:lstStyle/>
          <a:p>
            <a:pPr lvl="0"/>
            <a:endParaRPr lang="fr-FR" dirty="0"/>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Une </a:t>
            </a:r>
            <a:r>
              <a:rPr lang="fr-FR" b="1" dirty="0">
                <a:latin typeface="Verdana" panose="020B0604030504040204" pitchFamily="34" charset="0"/>
                <a:ea typeface="Verdana" panose="020B0604030504040204" pitchFamily="34" charset="0"/>
                <a:cs typeface="Verdana" panose="020B0604030504040204" pitchFamily="34" charset="0"/>
              </a:rPr>
              <a:t>définition précise de 5 compétences </a:t>
            </a:r>
            <a:r>
              <a:rPr lang="fr-FR" dirty="0">
                <a:latin typeface="Verdana" panose="020B0604030504040204" pitchFamily="34" charset="0"/>
                <a:ea typeface="Verdana" panose="020B0604030504040204" pitchFamily="34" charset="0"/>
                <a:cs typeface="Verdana" panose="020B0604030504040204" pitchFamily="34" charset="0"/>
              </a:rPr>
              <a:t>transversales développées en mobilité internationale et une compréhension étendue de l’expérience </a:t>
            </a:r>
            <a:r>
              <a:rPr lang="fr-FR" dirty="0" smtClean="0">
                <a:latin typeface="Verdana" panose="020B0604030504040204" pitchFamily="34" charset="0"/>
                <a:ea typeface="Verdana" panose="020B0604030504040204" pitchFamily="34" charset="0"/>
                <a:cs typeface="Verdana" panose="020B0604030504040204" pitchFamily="34" charset="0"/>
              </a:rPr>
              <a:t>internationale</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lvl="0" algn="just"/>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Une meilleure </a:t>
            </a:r>
            <a:r>
              <a:rPr lang="fr-FR" b="1" dirty="0">
                <a:latin typeface="Verdana" panose="020B0604030504040204" pitchFamily="34" charset="0"/>
                <a:ea typeface="Verdana" panose="020B0604030504040204" pitchFamily="34" charset="0"/>
                <a:cs typeface="Verdana" panose="020B0604030504040204" pitchFamily="34" charset="0"/>
              </a:rPr>
              <a:t>visibilité </a:t>
            </a:r>
            <a:r>
              <a:rPr lang="fr-FR" dirty="0">
                <a:latin typeface="Verdana" panose="020B0604030504040204" pitchFamily="34" charset="0"/>
                <a:ea typeface="Verdana" panose="020B0604030504040204" pitchFamily="34" charset="0"/>
                <a:cs typeface="Verdana" panose="020B0604030504040204" pitchFamily="34" charset="0"/>
              </a:rPr>
              <a:t>des acquis de la mobilité par le milieu du travail (entreprises, ONG, associations…)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Le </a:t>
            </a:r>
            <a:r>
              <a:rPr lang="fr-FR" b="1" dirty="0">
                <a:latin typeface="Verdana" panose="020B0604030504040204" pitchFamily="34" charset="0"/>
                <a:ea typeface="Verdana" panose="020B0604030504040204" pitchFamily="34" charset="0"/>
                <a:cs typeface="Verdana" panose="020B0604030504040204" pitchFamily="34" charset="0"/>
              </a:rPr>
              <a:t>partage d’outils communs </a:t>
            </a:r>
            <a:r>
              <a:rPr lang="fr-FR" dirty="0">
                <a:latin typeface="Verdana" panose="020B0604030504040204" pitchFamily="34" charset="0"/>
                <a:ea typeface="Verdana" panose="020B0604030504040204" pitchFamily="34" charset="0"/>
                <a:cs typeface="Verdana" panose="020B0604030504040204" pitchFamily="34" charset="0"/>
              </a:rPr>
              <a:t>d’évaluation et de valorisation des acquis de la mobilité.</a:t>
            </a:r>
          </a:p>
          <a:p>
            <a:pPr marL="457200" indent="-457200">
              <a:buFont typeface="Wingdings" panose="05000000000000000000" pitchFamily="2" charset="2"/>
              <a:buChar char="Ø"/>
            </a:pPr>
            <a:endParaRPr lang="fr-FR" dirty="0">
              <a:solidFill>
                <a:srgbClr val="00338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3021607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5</a:t>
            </a:fld>
            <a:endParaRPr lang="fr-FR" dirty="0"/>
          </a:p>
        </p:txBody>
      </p:sp>
      <p:sp>
        <p:nvSpPr>
          <p:cNvPr id="4" name="Rectangle 3"/>
          <p:cNvSpPr/>
          <p:nvPr/>
        </p:nvSpPr>
        <p:spPr>
          <a:xfrm>
            <a:off x="563216" y="2559720"/>
            <a:ext cx="14185576" cy="6340199"/>
          </a:xfrm>
          <a:prstGeom prst="rect">
            <a:avLst/>
          </a:prstGeom>
        </p:spPr>
        <p:txBody>
          <a:bodyPr wrap="square" lIns="91440" tIns="45721" rIns="91440" bIns="45721">
            <a:spAutoFit/>
          </a:bodyPr>
          <a:lstStyle/>
          <a:p>
            <a:pPr marL="457200" indent="-457200" algn="jus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Animation </a:t>
            </a:r>
            <a:r>
              <a:rPr lang="fr-FR" dirty="0">
                <a:latin typeface="Verdana" panose="020B0604030504040204" pitchFamily="34" charset="0"/>
                <a:ea typeface="Verdana" panose="020B0604030504040204" pitchFamily="34" charset="0"/>
                <a:cs typeface="Verdana" panose="020B0604030504040204" pitchFamily="34" charset="0"/>
              </a:rPr>
              <a:t>de la </a:t>
            </a:r>
            <a:r>
              <a:rPr lang="fr-FR" b="1" dirty="0">
                <a:latin typeface="Verdana" panose="020B0604030504040204" pitchFamily="34" charset="0"/>
                <a:ea typeface="Verdana" panose="020B0604030504040204" pitchFamily="34" charset="0"/>
                <a:cs typeface="Verdana" panose="020B0604030504040204" pitchFamily="34" charset="0"/>
              </a:rPr>
              <a:t>Plateforme Aquitaine Cap Mobilité </a:t>
            </a:r>
            <a:r>
              <a:rPr lang="fr-FR" dirty="0">
                <a:latin typeface="Verdana" panose="020B0604030504040204" pitchFamily="34" charset="0"/>
                <a:ea typeface="Verdana" panose="020B0604030504040204" pitchFamily="34" charset="0"/>
                <a:cs typeface="Verdana" panose="020B0604030504040204" pitchFamily="34" charset="0"/>
              </a:rPr>
              <a:t>mandatée par le Conseil Régional d’Aquitaine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 </a:t>
            </a:r>
            <a:r>
              <a:rPr lang="fr-FR" dirty="0" smtClean="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2009-2016)</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b="1" dirty="0">
                <a:latin typeface="Verdana" panose="020B0604030504040204" pitchFamily="34" charset="0"/>
                <a:ea typeface="Verdana" panose="020B0604030504040204" pitchFamily="34" charset="0"/>
                <a:cs typeface="Verdana" panose="020B0604030504040204" pitchFamily="34" charset="0"/>
              </a:rPr>
              <a:t>Accompagnement </a:t>
            </a:r>
            <a:r>
              <a:rPr lang="fr-FR" dirty="0">
                <a:latin typeface="Verdana" panose="020B0604030504040204" pitchFamily="34" charset="0"/>
                <a:ea typeface="Verdana" panose="020B0604030504040204" pitchFamily="34" charset="0"/>
                <a:cs typeface="Verdana" panose="020B0604030504040204" pitchFamily="34" charset="0"/>
              </a:rPr>
              <a:t>des porteurs de projet </a:t>
            </a:r>
            <a:r>
              <a:rPr lang="fr-FR" dirty="0" smtClean="0">
                <a:latin typeface="Verdana" panose="020B0604030504040204" pitchFamily="34" charset="0"/>
                <a:ea typeface="Verdana" panose="020B0604030504040204" pitchFamily="34" charset="0"/>
                <a:cs typeface="Verdana" panose="020B0604030504040204" pitchFamily="34" charset="0"/>
              </a:rPr>
              <a:t>aquitains</a:t>
            </a:r>
          </a:p>
          <a:p>
            <a:pPr algn="just"/>
            <a:endParaRPr lang="fr-FR" dirty="0" smtClean="0">
              <a:latin typeface="Verdana" panose="020B0604030504040204" pitchFamily="34" charset="0"/>
              <a:ea typeface="Verdana" panose="020B0604030504040204" pitchFamily="34" charset="0"/>
              <a:cs typeface="Verdana" panose="020B0604030504040204" pitchFamily="34" charset="0"/>
            </a:endParaRP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 </a:t>
            </a:r>
          </a:p>
          <a:p>
            <a:pPr marL="457200" algn="just"/>
            <a:r>
              <a:rPr lang="fr-FR" u="sng" dirty="0" smtClean="0">
                <a:latin typeface="Verdana" panose="020B0604030504040204" pitchFamily="34" charset="0"/>
                <a:ea typeface="Verdana" panose="020B0604030504040204" pitchFamily="34" charset="0"/>
                <a:cs typeface="Verdana" panose="020B0604030504040204" pitchFamily="34" charset="0"/>
              </a:rPr>
              <a:t>Objectifs</a:t>
            </a:r>
            <a:r>
              <a:rPr lang="fr-FR" dirty="0" smtClean="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 </a:t>
            </a:r>
          </a:p>
          <a:p>
            <a:pPr marL="1165225" indent="-547688" algn="just">
              <a:buFontTx/>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marL="1165225" indent="-547688" algn="just">
              <a:buFont typeface="Verdana" panose="020B0604030504040204" pitchFamily="34" charset="0"/>
              <a:buChar char="‒"/>
            </a:pPr>
            <a:r>
              <a:rPr lang="fr-FR" dirty="0">
                <a:latin typeface="Verdana" panose="020B0604030504040204" pitchFamily="34" charset="0"/>
                <a:ea typeface="Verdana" panose="020B0604030504040204" pitchFamily="34" charset="0"/>
                <a:cs typeface="Verdana" panose="020B0604030504040204" pitchFamily="34" charset="0"/>
              </a:rPr>
              <a:t>  Développer la mobilité </a:t>
            </a:r>
            <a:r>
              <a:rPr lang="fr-FR" dirty="0" smtClean="0">
                <a:latin typeface="Verdana" panose="020B0604030504040204" pitchFamily="34" charset="0"/>
                <a:ea typeface="Verdana" panose="020B0604030504040204" pitchFamily="34" charset="0"/>
                <a:cs typeface="Verdana" panose="020B0604030504040204" pitchFamily="34" charset="0"/>
              </a:rPr>
              <a:t>internationale de </a:t>
            </a:r>
            <a:r>
              <a:rPr lang="fr-FR" dirty="0">
                <a:latin typeface="Verdana" panose="020B0604030504040204" pitchFamily="34" charset="0"/>
                <a:ea typeface="Verdana" panose="020B0604030504040204" pitchFamily="34" charset="0"/>
                <a:cs typeface="Verdana" panose="020B0604030504040204" pitchFamily="34" charset="0"/>
              </a:rPr>
              <a:t>leurs publics</a:t>
            </a:r>
          </a:p>
          <a:p>
            <a:pPr marL="1165225" indent="-547688" algn="just">
              <a:buFont typeface="Verdana" panose="020B0604030504040204" pitchFamily="34" charset="0"/>
              <a:buChar char="‒"/>
            </a:pPr>
            <a:endParaRPr lang="fr-FR" dirty="0">
              <a:latin typeface="Verdana" panose="020B0604030504040204" pitchFamily="34" charset="0"/>
              <a:ea typeface="Verdana" panose="020B0604030504040204" pitchFamily="34" charset="0"/>
              <a:cs typeface="Verdana" panose="020B0604030504040204" pitchFamily="34" charset="0"/>
            </a:endParaRPr>
          </a:p>
          <a:p>
            <a:pPr marL="1439863" indent="-822325" algn="just">
              <a:buFont typeface="Verdana" panose="020B0604030504040204" pitchFamily="34" charset="0"/>
              <a:buChar char="‒"/>
            </a:pPr>
            <a:r>
              <a:rPr lang="fr-FR" dirty="0" smtClean="0">
                <a:latin typeface="Verdana" panose="020B0604030504040204" pitchFamily="34" charset="0"/>
                <a:ea typeface="Verdana" panose="020B0604030504040204" pitchFamily="34" charset="0"/>
                <a:cs typeface="Verdana" panose="020B0604030504040204" pitchFamily="34" charset="0"/>
              </a:rPr>
              <a:t>Permettre </a:t>
            </a:r>
            <a:r>
              <a:rPr lang="fr-FR" dirty="0">
                <a:latin typeface="Verdana" panose="020B0604030504040204" pitchFamily="34" charset="0"/>
                <a:ea typeface="Verdana" panose="020B0604030504040204" pitchFamily="34" charset="0"/>
                <a:cs typeface="Verdana" panose="020B0604030504040204" pitchFamily="34" charset="0"/>
              </a:rPr>
              <a:t>la capitalisation des acquis de la mobilité (compétences professionnelles, linguistiques et transversales)</a:t>
            </a:r>
          </a:p>
        </p:txBody>
      </p:sp>
      <p:sp>
        <p:nvSpPr>
          <p:cNvPr id="8" name="Sous-titre 2"/>
          <p:cNvSpPr txBox="1">
            <a:spLocks/>
          </p:cNvSpPr>
          <p:nvPr/>
        </p:nvSpPr>
        <p:spPr bwMode="auto">
          <a:xfrm>
            <a:off x="594181" y="9409932"/>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26407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50</a:t>
            </a:fld>
            <a:endParaRPr lang="fr-FR" dirty="0"/>
          </a:p>
        </p:txBody>
      </p:sp>
      <p:sp>
        <p:nvSpPr>
          <p:cNvPr id="4" name="Rectangle 3"/>
          <p:cNvSpPr/>
          <p:nvPr/>
        </p:nvSpPr>
        <p:spPr>
          <a:xfrm>
            <a:off x="563216" y="2296240"/>
            <a:ext cx="14041560" cy="6340199"/>
          </a:xfrm>
          <a:prstGeom prst="rect">
            <a:avLst/>
          </a:prstGeom>
        </p:spPr>
        <p:txBody>
          <a:bodyPr wrap="square" lIns="91440" tIns="45721" rIns="91440" bIns="45721">
            <a:spAutoFit/>
          </a:bodyPr>
          <a:lstStyle/>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a:t>
            </a:r>
            <a:r>
              <a:rPr lang="fr-FR" b="1" dirty="0" smtClean="0">
                <a:latin typeface="Verdana" panose="020B0604030504040204" pitchFamily="34" charset="0"/>
                <a:ea typeface="Verdana" panose="020B0604030504040204" pitchFamily="34" charset="0"/>
                <a:cs typeface="Verdana" panose="020B0604030504040204" pitchFamily="34" charset="0"/>
              </a:rPr>
              <a:t>appropriation</a:t>
            </a:r>
            <a:r>
              <a:rPr lang="fr-FR" dirty="0" smtClean="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des outils AKI par les jeunes participants d’un programme de mobilité, les structures d’envoi et les tuteurs des structures </a:t>
            </a:r>
            <a:r>
              <a:rPr lang="fr-FR" dirty="0" smtClean="0">
                <a:latin typeface="Verdana" panose="020B0604030504040204" pitchFamily="34" charset="0"/>
                <a:ea typeface="Verdana" panose="020B0604030504040204" pitchFamily="34" charset="0"/>
                <a:cs typeface="Verdana" panose="020B0604030504040204" pitchFamily="34" charset="0"/>
              </a:rPr>
              <a:t>d’accueil</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b="1" dirty="0">
                <a:latin typeface="Verdana" panose="020B0604030504040204" pitchFamily="34" charset="0"/>
                <a:ea typeface="Verdana" panose="020B0604030504040204" pitchFamily="34" charset="0"/>
                <a:cs typeface="Verdana" panose="020B0604030504040204" pitchFamily="34" charset="0"/>
              </a:rPr>
              <a:t>Une appropriation élargie </a:t>
            </a:r>
            <a:r>
              <a:rPr lang="fr-FR" dirty="0">
                <a:latin typeface="Verdana" panose="020B0604030504040204" pitchFamily="34" charset="0"/>
                <a:ea typeface="Verdana" panose="020B0604030504040204" pitchFamily="34" charset="0"/>
                <a:cs typeface="Verdana" panose="020B0604030504040204" pitchFamily="34" charset="0"/>
              </a:rPr>
              <a:t>des outils AKI par des opérateurs Jeunesse, des ONG, des entreprises (services des ressources humaines/recrutement</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Faire </a:t>
            </a:r>
            <a:r>
              <a:rPr lang="fr-FR" b="1" dirty="0">
                <a:latin typeface="Verdana" panose="020B0604030504040204" pitchFamily="34" charset="0"/>
                <a:ea typeface="Verdana" panose="020B0604030504040204" pitchFamily="34" charset="0"/>
                <a:cs typeface="Verdana" panose="020B0604030504040204" pitchFamily="34" charset="0"/>
              </a:rPr>
              <a:t>le pont </a:t>
            </a:r>
            <a:r>
              <a:rPr lang="fr-FR" dirty="0">
                <a:latin typeface="Verdana" panose="020B0604030504040204" pitchFamily="34" charset="0"/>
                <a:ea typeface="Verdana" panose="020B0604030504040204" pitchFamily="34" charset="0"/>
                <a:cs typeface="Verdana" panose="020B0604030504040204" pitchFamily="34" charset="0"/>
              </a:rPr>
              <a:t>entre les compétences développées en mobilité et celles attendues par le monde du travail et la société</a:t>
            </a:r>
          </a:p>
          <a:p>
            <a:r>
              <a:rPr lang="fr-FR" dirty="0">
                <a:latin typeface="Verdana" panose="020B0604030504040204" pitchFamily="34" charset="0"/>
                <a:ea typeface="Verdana" panose="020B0604030504040204" pitchFamily="34" charset="0"/>
                <a:cs typeface="Verdana" panose="020B0604030504040204" pitchFamily="34" charset="0"/>
              </a:rPr>
              <a:t> </a:t>
            </a:r>
          </a:p>
        </p:txBody>
      </p:sp>
      <p:sp>
        <p:nvSpPr>
          <p:cNvPr id="7"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11480701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51</a:t>
            </a:fld>
            <a:endParaRPr lang="fr-FR" dirty="0"/>
          </a:p>
        </p:txBody>
      </p:sp>
      <p:sp>
        <p:nvSpPr>
          <p:cNvPr id="4" name="Rectangle 3"/>
          <p:cNvSpPr/>
          <p:nvPr/>
        </p:nvSpPr>
        <p:spPr>
          <a:xfrm>
            <a:off x="557486" y="3415679"/>
            <a:ext cx="14113568" cy="646333"/>
          </a:xfrm>
          <a:prstGeom prst="rect">
            <a:avLst/>
          </a:prstGeom>
        </p:spPr>
        <p:txBody>
          <a:bodyPr wrap="square" lIns="91440" tIns="45721" rIns="91440" bIns="45721">
            <a:spAutoFit/>
          </a:bodyPr>
          <a:lstStyle/>
          <a:p>
            <a:pPr algn="ctr"/>
            <a:r>
              <a:rPr lang="fr-FR" sz="3600" b="1" dirty="0">
                <a:solidFill>
                  <a:srgbClr val="860000"/>
                </a:solidFill>
                <a:latin typeface="Monotype Corsiva" panose="03010101010201010101" pitchFamily="66" charset="0"/>
              </a:rPr>
              <a:t>     </a:t>
            </a:r>
            <a:r>
              <a:rPr lang="fr-FR" sz="3600" b="1" dirty="0">
                <a:solidFill>
                  <a:srgbClr val="860000"/>
                </a:solidFill>
                <a:latin typeface="Verdana" panose="020B0604030504040204" pitchFamily="34" charset="0"/>
                <a:ea typeface="Verdana" panose="020B0604030504040204" pitchFamily="34" charset="0"/>
                <a:cs typeface="Verdana" panose="020B0604030504040204" pitchFamily="34" charset="0"/>
              </a:rPr>
              <a:t> « Un grand merci  pour  votre écoute » </a:t>
            </a:r>
          </a:p>
        </p:txBody>
      </p:sp>
      <p:sp>
        <p:nvSpPr>
          <p:cNvPr id="9" name="ZoneTexte 8"/>
          <p:cNvSpPr txBox="1"/>
          <p:nvPr/>
        </p:nvSpPr>
        <p:spPr>
          <a:xfrm>
            <a:off x="557486" y="5090589"/>
            <a:ext cx="14113568" cy="1754326"/>
          </a:xfrm>
          <a:prstGeom prst="rect">
            <a:avLst/>
          </a:prstGeom>
          <a:noFill/>
        </p:spPr>
        <p:txBody>
          <a:bodyPr wrap="square" rtlCol="0">
            <a:spAutoFit/>
          </a:bodyPr>
          <a:lstStyle/>
          <a:p>
            <a:pPr algn="ctr"/>
            <a:r>
              <a:rPr lang="fr-FR" sz="3600" dirty="0" smtClean="0">
                <a:latin typeface="Verdana" panose="020B0604030504040204" pitchFamily="34" charset="0"/>
                <a:ea typeface="Verdana" panose="020B0604030504040204" pitchFamily="34" charset="0"/>
                <a:cs typeface="Verdana" panose="020B0604030504040204" pitchFamily="34" charset="0"/>
              </a:rPr>
              <a:t>L’</a:t>
            </a:r>
            <a:r>
              <a:rPr lang="fr-FR" sz="3600" dirty="0">
                <a:latin typeface="Verdana" panose="020B0604030504040204" pitchFamily="34" charset="0"/>
                <a:ea typeface="Verdana" panose="020B0604030504040204" pitchFamily="34" charset="0"/>
                <a:cs typeface="Verdana" panose="020B0604030504040204" pitchFamily="34" charset="0"/>
              </a:rPr>
              <a:t>E</a:t>
            </a:r>
            <a:r>
              <a:rPr lang="fr-FR" sz="3600" dirty="0" smtClean="0">
                <a:latin typeface="Verdana" panose="020B0604030504040204" pitchFamily="34" charset="0"/>
                <a:ea typeface="Verdana" panose="020B0604030504040204" pitchFamily="34" charset="0"/>
                <a:cs typeface="Verdana" panose="020B0604030504040204" pitchFamily="34" charset="0"/>
              </a:rPr>
              <a:t>quipe projet AKI</a:t>
            </a:r>
          </a:p>
          <a:p>
            <a:pPr algn="ctr"/>
            <a:endParaRPr lang="fr-FR" sz="3600" dirty="0" smtClean="0">
              <a:latin typeface="Verdana" panose="020B0604030504040204" pitchFamily="34" charset="0"/>
              <a:ea typeface="Verdana" panose="020B0604030504040204" pitchFamily="34" charset="0"/>
              <a:cs typeface="Verdana" panose="020B0604030504040204" pitchFamily="34" charset="0"/>
            </a:endParaRPr>
          </a:p>
          <a:p>
            <a:pPr marL="571500" indent="-571500" algn="ctr">
              <a:buFont typeface="Wingdings 2"/>
              <a:buChar char="'"/>
            </a:pPr>
            <a:r>
              <a:rPr lang="fr-FR" sz="3600" dirty="0" smtClean="0">
                <a:latin typeface="Verdana" panose="020B0604030504040204" pitchFamily="34" charset="0"/>
                <a:ea typeface="Verdana" panose="020B0604030504040204" pitchFamily="34" charset="0"/>
                <a:cs typeface="Verdana" panose="020B0604030504040204" pitchFamily="34" charset="0"/>
                <a:sym typeface="Wingdings 2"/>
              </a:rPr>
              <a:t>05.56.15.12.45  </a:t>
            </a:r>
            <a:r>
              <a:rPr lang="fr-FR" sz="3600" dirty="0" smtClean="0">
                <a:latin typeface="Verdana" panose="020B0604030504040204" pitchFamily="34" charset="0"/>
                <a:ea typeface="Verdana" panose="020B0604030504040204" pitchFamily="34" charset="0"/>
                <a:cs typeface="Verdana" panose="020B0604030504040204" pitchFamily="34" charset="0"/>
                <a:sym typeface="Wingdings"/>
              </a:rPr>
              <a:t> alarramendy@insup.org</a:t>
            </a:r>
            <a:endParaRPr lang="fr-FR" sz="3600" dirty="0" smtClean="0">
              <a:latin typeface="Verdana" panose="020B0604030504040204" pitchFamily="34" charset="0"/>
              <a:ea typeface="Verdana" panose="020B0604030504040204" pitchFamily="34" charset="0"/>
              <a:cs typeface="Verdana" panose="020B0604030504040204" pitchFamily="34" charset="0"/>
              <a:sym typeface="Wingdings 2"/>
            </a:endParaRPr>
          </a:p>
        </p:txBody>
      </p:sp>
      <p:sp>
        <p:nvSpPr>
          <p:cNvPr id="10" name="Sous-titre 2"/>
          <p:cNvSpPr txBox="1">
            <a:spLocks/>
          </p:cNvSpPr>
          <p:nvPr/>
        </p:nvSpPr>
        <p:spPr bwMode="auto">
          <a:xfrm>
            <a:off x="803886" y="9540585"/>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418876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F9EBB8F7-2B98-47B5-B1BB-354546E78373}" type="slidenum">
              <a:rPr lang="fr-FR"/>
              <a:pPr algn="r">
                <a:defRPr/>
              </a:pPr>
              <a:t>6</a:t>
            </a:fld>
            <a:endParaRPr lang="fr-FR" dirty="0"/>
          </a:p>
        </p:txBody>
      </p:sp>
      <p:sp>
        <p:nvSpPr>
          <p:cNvPr id="4" name="Rectangle 3"/>
          <p:cNvSpPr/>
          <p:nvPr/>
        </p:nvSpPr>
        <p:spPr>
          <a:xfrm>
            <a:off x="491208" y="3567832"/>
            <a:ext cx="14257584" cy="2862324"/>
          </a:xfrm>
          <a:prstGeom prst="rect">
            <a:avLst/>
          </a:prstGeom>
        </p:spPr>
        <p:txBody>
          <a:bodyPr wrap="square" lIns="91440" tIns="45721" rIns="91440" bIns="45721">
            <a:spAutoFit/>
          </a:bodyPr>
          <a:lstStyle/>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Présentation des partenaires AKI </a:t>
            </a:r>
          </a:p>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&amp; </a:t>
            </a:r>
          </a:p>
          <a:p>
            <a:pPr algn="ctr"/>
            <a:r>
              <a:rPr lang="fr-FR" sz="6000" dirty="0">
                <a:solidFill>
                  <a:srgbClr val="002060"/>
                </a:solidFill>
                <a:latin typeface="Verdana" panose="020B0604030504040204" pitchFamily="34" charset="0"/>
                <a:ea typeface="Verdana" panose="020B0604030504040204" pitchFamily="34" charset="0"/>
                <a:cs typeface="Verdana" panose="020B0604030504040204" pitchFamily="34" charset="0"/>
              </a:rPr>
              <a:t>des partenaires associés</a:t>
            </a:r>
          </a:p>
        </p:txBody>
      </p:sp>
      <p:sp>
        <p:nvSpPr>
          <p:cNvPr id="7" name="Sous-titre 2"/>
          <p:cNvSpPr txBox="1">
            <a:spLocks/>
          </p:cNvSpPr>
          <p:nvPr/>
        </p:nvSpPr>
        <p:spPr bwMode="auto">
          <a:xfrm>
            <a:off x="594181" y="9409932"/>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lgn="r">
              <a:defRPr/>
            </a:pPr>
            <a:fld id="{19DF8857-F8AB-4E87-A3D4-33D444530FFB}" type="slidenum">
              <a:rPr lang="fr-FR" smtClean="0"/>
              <a:pPr algn="r">
                <a:defRPr/>
              </a:pPr>
              <a:t>7</a:t>
            </a:fld>
            <a:endParaRPr lang="fr-FR" dirty="0"/>
          </a:p>
        </p:txBody>
      </p:sp>
      <p:sp>
        <p:nvSpPr>
          <p:cNvPr id="4" name="Rectangle 3"/>
          <p:cNvSpPr/>
          <p:nvPr/>
        </p:nvSpPr>
        <p:spPr>
          <a:xfrm>
            <a:off x="923256" y="1263578"/>
            <a:ext cx="13753527" cy="7679027"/>
          </a:xfrm>
          <a:prstGeom prst="rect">
            <a:avLst/>
          </a:prstGeom>
        </p:spPr>
        <p:txBody>
          <a:bodyPr wrap="square" lIns="91440" tIns="45721" rIns="91440" bIns="45721">
            <a:spAutoFit/>
          </a:bodyPr>
          <a:lstStyle/>
          <a:p>
            <a:r>
              <a:rPr lang="fr-FR" b="1" dirty="0" smtClean="0">
                <a:latin typeface="Verdana" panose="020B0604030504040204" pitchFamily="34" charset="0"/>
                <a:ea typeface="Verdana" panose="020B0604030504040204" pitchFamily="34" charset="0"/>
                <a:cs typeface="Verdana" panose="020B0604030504040204" pitchFamily="34" charset="0"/>
              </a:rPr>
              <a:t>Le projet AKI réunit </a:t>
            </a:r>
            <a:r>
              <a:rPr lang="fr-FR" b="1" dirty="0">
                <a:latin typeface="Verdana" panose="020B0604030504040204" pitchFamily="34" charset="0"/>
                <a:ea typeface="Verdana" panose="020B0604030504040204" pitchFamily="34" charset="0"/>
                <a:cs typeface="Verdana" panose="020B0604030504040204" pitchFamily="34" charset="0"/>
              </a:rPr>
              <a:t> : </a:t>
            </a:r>
            <a:endParaRPr lang="fr-FR" b="1" dirty="0" smtClean="0">
              <a:latin typeface="Verdana" panose="020B0604030504040204" pitchFamily="34" charset="0"/>
              <a:ea typeface="Verdana" panose="020B0604030504040204" pitchFamily="34" charset="0"/>
              <a:cs typeface="Verdana" panose="020B0604030504040204" pitchFamily="34" charset="0"/>
            </a:endParaRPr>
          </a:p>
          <a:p>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l'Office </a:t>
            </a:r>
            <a:r>
              <a:rPr lang="fr-FR" dirty="0">
                <a:latin typeface="Verdana" panose="020B0604030504040204" pitchFamily="34" charset="0"/>
                <a:ea typeface="Verdana" panose="020B0604030504040204" pitchFamily="34" charset="0"/>
                <a:cs typeface="Verdana" panose="020B0604030504040204" pitchFamily="34" charset="0"/>
              </a:rPr>
              <a:t>franco-allemand pour la Jeunesse (OFAJ)/Deutsch-Französisches Jugendwerk (DFJW</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l'Office </a:t>
            </a:r>
            <a:r>
              <a:rPr lang="fr-FR" dirty="0">
                <a:latin typeface="Verdana" panose="020B0604030504040204" pitchFamily="34" charset="0"/>
                <a:ea typeface="Verdana" panose="020B0604030504040204" pitchFamily="34" charset="0"/>
                <a:cs typeface="Verdana" panose="020B0604030504040204" pitchFamily="34" charset="0"/>
              </a:rPr>
              <a:t>franco-québécois pour la Jeunesse (OFQJ</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lvl="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l'Union </a:t>
            </a:r>
            <a:r>
              <a:rPr lang="fr-FR" dirty="0">
                <a:latin typeface="Verdana" panose="020B0604030504040204" pitchFamily="34" charset="0"/>
                <a:ea typeface="Verdana" panose="020B0604030504040204" pitchFamily="34" charset="0"/>
                <a:cs typeface="Verdana" panose="020B0604030504040204" pitchFamily="34" charset="0"/>
              </a:rPr>
              <a:t>Wallonne des Entreprises (UWE</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buFont typeface="Wingdings" panose="05000000000000000000" pitchFamily="2" charset="2"/>
              <a:buChar char="Ø"/>
            </a:pPr>
            <a:endParaRPr lang="fr-FR"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l’Institut Supérieur de Formation Permanente (</a:t>
            </a:r>
            <a:r>
              <a:rPr lang="fr-FR" dirty="0" smtClean="0">
                <a:latin typeface="Verdana" panose="020B0604030504040204" pitchFamily="34" charset="0"/>
                <a:ea typeface="Verdana" panose="020B0604030504040204" pitchFamily="34" charset="0"/>
                <a:cs typeface="Verdana" panose="020B0604030504040204" pitchFamily="34" charset="0"/>
              </a:rPr>
              <a:t>INSUP - Coordinateur)</a:t>
            </a:r>
          </a:p>
          <a:p>
            <a:endParaRPr lang="fr-FR" dirty="0" smtClean="0">
              <a:latin typeface="Verdana" panose="020B0604030504040204" pitchFamily="34" charset="0"/>
              <a:ea typeface="Verdana" panose="020B0604030504040204" pitchFamily="34" charset="0"/>
              <a:cs typeface="Verdana" panose="020B0604030504040204" pitchFamily="34" charset="0"/>
            </a:endParaRPr>
          </a:p>
          <a:p>
            <a:pPr lvl="0"/>
            <a:endParaRPr lang="fr-FR" dirty="0">
              <a:latin typeface="Verdana" panose="020B0604030504040204" pitchFamily="34" charset="0"/>
              <a:ea typeface="Verdana" panose="020B0604030504040204" pitchFamily="34" charset="0"/>
              <a:cs typeface="Verdana" panose="020B0604030504040204" pitchFamily="34" charset="0"/>
            </a:endParaRPr>
          </a:p>
          <a:p>
            <a:pPr lvl="0"/>
            <a:r>
              <a:rPr lang="fr-FR" b="1" dirty="0" smtClean="0">
                <a:latin typeface="Verdana" panose="020B0604030504040204" pitchFamily="34" charset="0"/>
                <a:ea typeface="Verdana" panose="020B0604030504040204" pitchFamily="34" charset="0"/>
                <a:cs typeface="Verdana" panose="020B0604030504040204" pitchFamily="34" charset="0"/>
              </a:rPr>
              <a:t>Les </a:t>
            </a:r>
            <a:r>
              <a:rPr lang="fr-FR" b="1" dirty="0">
                <a:latin typeface="Verdana" panose="020B0604030504040204" pitchFamily="34" charset="0"/>
                <a:ea typeface="Verdana" panose="020B0604030504040204" pitchFamily="34" charset="0"/>
                <a:cs typeface="Verdana" panose="020B0604030504040204" pitchFamily="34" charset="0"/>
              </a:rPr>
              <a:t>p</a:t>
            </a:r>
            <a:r>
              <a:rPr lang="fr-FR" b="1" dirty="0" smtClean="0">
                <a:latin typeface="Verdana" panose="020B0604030504040204" pitchFamily="34" charset="0"/>
                <a:ea typeface="Verdana" panose="020B0604030504040204" pitchFamily="34" charset="0"/>
                <a:cs typeface="Verdana" panose="020B0604030504040204" pitchFamily="34" charset="0"/>
              </a:rPr>
              <a:t>artenaires associés</a:t>
            </a:r>
            <a:r>
              <a:rPr lang="fr-FR" dirty="0" smtClean="0">
                <a:latin typeface="Verdana" panose="020B0604030504040204" pitchFamily="34" charset="0"/>
                <a:ea typeface="Verdana" panose="020B0604030504040204" pitchFamily="34" charset="0"/>
                <a:cs typeface="Verdana" panose="020B0604030504040204" pitchFamily="34" charset="0"/>
              </a:rPr>
              <a:t> : </a:t>
            </a:r>
          </a:p>
          <a:p>
            <a:pPr lvl="0"/>
            <a:endParaRPr lang="fr-FR"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Les </a:t>
            </a:r>
            <a:r>
              <a:rPr lang="fr-FR" dirty="0">
                <a:latin typeface="Verdana" panose="020B0604030504040204" pitchFamily="34" charset="0"/>
                <a:ea typeface="Verdana" panose="020B0604030504040204" pitchFamily="34" charset="0"/>
                <a:cs typeface="Verdana" panose="020B0604030504040204" pitchFamily="34" charset="0"/>
              </a:rPr>
              <a:t>Offices jeunesse internationaux du Québec </a:t>
            </a:r>
            <a:r>
              <a:rPr lang="fr-FR" dirty="0" smtClean="0">
                <a:latin typeface="Verdana" panose="020B0604030504040204" pitchFamily="34" charset="0"/>
                <a:ea typeface="Verdana" panose="020B0604030504040204" pitchFamily="34" charset="0"/>
                <a:cs typeface="Verdana" panose="020B0604030504040204" pitchFamily="34" charset="0"/>
              </a:rPr>
              <a:t>(LOJIQ)</a:t>
            </a:r>
          </a:p>
          <a:p>
            <a:pPr marL="457200" lvl="0" indent="-457200">
              <a:buFont typeface="Wingdings" panose="05000000000000000000" pitchFamily="2" charset="2"/>
              <a:buChar char="Ø"/>
            </a:pP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457200" lvl="0" indent="-457200">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Bureau International Jeunesse (BIJ)</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8" name="Sous-titre 2"/>
          <p:cNvSpPr txBox="1">
            <a:spLocks/>
          </p:cNvSpPr>
          <p:nvPr/>
        </p:nvSpPr>
        <p:spPr bwMode="auto">
          <a:xfrm>
            <a:off x="594181" y="9409932"/>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2218823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Bild 5" descr="Muster_blau_neu_20120702.wmf"/>
          <p:cNvPicPr>
            <a:picLocks noChangeAspect="1"/>
          </p:cNvPicPr>
          <p:nvPr/>
        </p:nvPicPr>
        <p:blipFill>
          <a:blip r:embed="rId2" cstate="print"/>
          <a:srcRect/>
          <a:stretch>
            <a:fillRect/>
          </a:stretch>
        </p:blipFill>
        <p:spPr bwMode="auto">
          <a:xfrm>
            <a:off x="-5288" y="-4704"/>
            <a:ext cx="15255875" cy="10169407"/>
          </a:xfrm>
          <a:prstGeom prst="rect">
            <a:avLst/>
          </a:prstGeom>
          <a:noFill/>
          <a:ln w="9525">
            <a:noFill/>
            <a:miter lim="800000"/>
            <a:headEnd/>
            <a:tailEnd/>
          </a:ln>
        </p:spPr>
      </p:pic>
      <p:pic>
        <p:nvPicPr>
          <p:cNvPr id="15362" name="Bild 6" descr="DFJW_White.wmf"/>
          <p:cNvPicPr>
            <a:picLocks noChangeAspect="1"/>
          </p:cNvPicPr>
          <p:nvPr/>
        </p:nvPicPr>
        <p:blipFill>
          <a:blip r:embed="rId3" cstate="print"/>
          <a:srcRect/>
          <a:stretch>
            <a:fillRect/>
          </a:stretch>
        </p:blipFill>
        <p:spPr bwMode="auto">
          <a:xfrm>
            <a:off x="1270013" y="1241779"/>
            <a:ext cx="12715875" cy="7236649"/>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D43BFDBF-0262-4037-AF44-374ABDBFFAEC}" type="slidenum">
              <a:rPr lang="fr-FR" smtClean="0">
                <a:solidFill>
                  <a:prstClr val="black">
                    <a:tint val="75000"/>
                  </a:prstClr>
                </a:solidFill>
              </a:rPr>
              <a:pPr/>
              <a:t>8</a:t>
            </a:fld>
            <a:endParaRPr lang="fr-FR">
              <a:solidFill>
                <a:prstClr val="black">
                  <a:tint val="75000"/>
                </a:prstClr>
              </a:solidFill>
            </a:endParaRPr>
          </a:p>
        </p:txBody>
      </p:sp>
      <p:sp>
        <p:nvSpPr>
          <p:cNvPr id="7" name="Espace réservé du pied de page 6"/>
          <p:cNvSpPr>
            <a:spLocks noGrp="1"/>
          </p:cNvSpPr>
          <p:nvPr>
            <p:ph type="ftr" sz="quarter" idx="4294967295"/>
          </p:nvPr>
        </p:nvSpPr>
        <p:spPr>
          <a:xfrm>
            <a:off x="460375" y="9295904"/>
            <a:ext cx="9954073" cy="864096"/>
          </a:xfrm>
          <a:prstGeom prst="rect">
            <a:avLst/>
          </a:prstGeom>
        </p:spPr>
        <p:txBody>
          <a:bodyPr/>
          <a:lstStyle/>
          <a:p>
            <a:pPr algn="l">
              <a:spcBef>
                <a:spcPct val="20000"/>
              </a:spcBef>
            </a:pPr>
            <a:r>
              <a:rPr lang="fr-FR" sz="2100" dirty="0" smtClean="0">
                <a:solidFill>
                  <a:schemeClr val="bg1"/>
                </a:solidFill>
                <a:latin typeface="Verdana" pitchFamily="34" charset="0"/>
              </a:rPr>
              <a:t>Projet AKI</a:t>
            </a:r>
          </a:p>
          <a:p>
            <a:pPr algn="l">
              <a:spcBef>
                <a:spcPct val="20000"/>
              </a:spcBef>
            </a:pPr>
            <a:r>
              <a:rPr lang="fr-FR" sz="2100" dirty="0" smtClean="0">
                <a:solidFill>
                  <a:schemeClr val="bg1"/>
                </a:solidFill>
                <a:latin typeface="Verdana" pitchFamily="34" charset="0"/>
              </a:rPr>
              <a:t>Conférence à mi-parcours – E2, Bordeaux 31/05/2016</a:t>
            </a:r>
            <a:endParaRPr lang="fr-FR" sz="2100" dirty="0">
              <a:solidFill>
                <a:schemeClr val="bg1"/>
              </a:solidFill>
              <a:latin typeface="Verdana" pitchFamily="34" charset="0"/>
            </a:endParaRPr>
          </a:p>
        </p:txBody>
      </p:sp>
    </p:spTree>
    <p:extLst>
      <p:ext uri="{BB962C8B-B14F-4D97-AF65-F5344CB8AC3E}">
        <p14:creationId xmlns:p14="http://schemas.microsoft.com/office/powerpoint/2010/main" val="251000239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txBox="1">
            <a:spLocks/>
          </p:cNvSpPr>
          <p:nvPr/>
        </p:nvSpPr>
        <p:spPr bwMode="auto">
          <a:xfrm>
            <a:off x="600607" y="659594"/>
            <a:ext cx="4682143" cy="1131444"/>
          </a:xfrm>
          <a:prstGeom prst="rect">
            <a:avLst/>
          </a:prstGeom>
          <a:noFill/>
          <a:ln w="9525">
            <a:noFill/>
            <a:miter lim="800000"/>
            <a:headEnd/>
            <a:tailEnd/>
          </a:ln>
        </p:spPr>
        <p:txBody>
          <a:bodyPr wrap="none" lIns="145143" tIns="72571" rIns="145143" bIns="72571" anchor="ctr">
            <a:spAutoFit/>
          </a:bodyPr>
          <a:lstStyle/>
          <a:p>
            <a:pPr defTabSz="1451414" fontAlgn="auto">
              <a:spcBef>
                <a:spcPts val="0"/>
              </a:spcBef>
              <a:spcAft>
                <a:spcPts val="0"/>
              </a:spcAft>
            </a:pPr>
            <a:r>
              <a:rPr lang="fr-FR" sz="3200" dirty="0" err="1">
                <a:solidFill>
                  <a:srgbClr val="162A83"/>
                </a:solidFill>
                <a:latin typeface="Verdana" pitchFamily="34" charset="0"/>
                <a:cs typeface="+mn-cs"/>
              </a:rPr>
              <a:t>Geschichte</a:t>
            </a:r>
            <a:r>
              <a:rPr lang="fr-FR" sz="3200" dirty="0">
                <a:solidFill>
                  <a:srgbClr val="162A83"/>
                </a:solidFill>
                <a:latin typeface="Verdana" pitchFamily="34" charset="0"/>
                <a:cs typeface="+mn-cs"/>
              </a:rPr>
              <a:t> des DFJW</a:t>
            </a:r>
          </a:p>
          <a:p>
            <a:pPr defTabSz="1451414" fontAlgn="auto">
              <a:spcBef>
                <a:spcPts val="0"/>
              </a:spcBef>
              <a:spcAft>
                <a:spcPts val="0"/>
              </a:spcAft>
            </a:pPr>
            <a:r>
              <a:rPr lang="fr-FR" sz="3200" dirty="0">
                <a:solidFill>
                  <a:srgbClr val="009EE0"/>
                </a:solidFill>
                <a:latin typeface="Verdana" pitchFamily="34" charset="0"/>
                <a:cs typeface="+mn-cs"/>
              </a:rPr>
              <a:t>Histoire de l’OFAJ</a:t>
            </a:r>
          </a:p>
        </p:txBody>
      </p:sp>
      <p:pic>
        <p:nvPicPr>
          <p:cNvPr id="17411" name="Bild 5" descr="DFJW_CO.wmf"/>
          <p:cNvPicPr>
            <a:picLocks noChangeAspect="1"/>
          </p:cNvPicPr>
          <p:nvPr/>
        </p:nvPicPr>
        <p:blipFill>
          <a:blip r:embed="rId3" cstate="print"/>
          <a:srcRect/>
          <a:stretch>
            <a:fillRect/>
          </a:stretch>
        </p:blipFill>
        <p:spPr bwMode="auto">
          <a:xfrm>
            <a:off x="12827002" y="790222"/>
            <a:ext cx="1656292" cy="943093"/>
          </a:xfrm>
          <a:prstGeom prst="rect">
            <a:avLst/>
          </a:prstGeom>
          <a:noFill/>
          <a:ln w="9525">
            <a:noFill/>
            <a:miter lim="800000"/>
            <a:headEnd/>
            <a:tailEnd/>
          </a:ln>
        </p:spPr>
      </p:pic>
      <p:sp>
        <p:nvSpPr>
          <p:cNvPr id="5" name="Rechteck 4"/>
          <p:cNvSpPr/>
          <p:nvPr/>
        </p:nvSpPr>
        <p:spPr>
          <a:xfrm>
            <a:off x="6146259" y="2748142"/>
            <a:ext cx="8700120" cy="4581107"/>
          </a:xfrm>
          <a:prstGeom prst="rect">
            <a:avLst/>
          </a:prstGeom>
        </p:spPr>
        <p:txBody>
          <a:bodyPr wrap="square" lIns="145143" tIns="72571" rIns="145143" bIns="72571">
            <a:spAutoFit/>
          </a:bodyPr>
          <a:lstStyle/>
          <a:p>
            <a:pPr marL="279703" lvl="1" indent="-279703" defTabSz="1451414" fontAlgn="auto">
              <a:spcBef>
                <a:spcPts val="952"/>
              </a:spcBef>
              <a:spcAft>
                <a:spcPts val="0"/>
              </a:spcAft>
              <a:tabLst>
                <a:tab pos="279703" algn="l"/>
              </a:tabLst>
            </a:pPr>
            <a:r>
              <a:rPr lang="fr-FR" sz="2200" dirty="0">
                <a:solidFill>
                  <a:srgbClr val="162A83"/>
                </a:solidFill>
                <a:latin typeface="Calibri"/>
                <a:cs typeface="+mn-cs"/>
              </a:rPr>
              <a:t>•	</a:t>
            </a:r>
            <a:r>
              <a:rPr lang="en-US" sz="2200" dirty="0">
                <a:solidFill>
                  <a:srgbClr val="162A83"/>
                </a:solidFill>
                <a:latin typeface="Verdana" pitchFamily="34" charset="0"/>
                <a:ea typeface="Verdana" pitchFamily="34" charset="0"/>
                <a:cs typeface="Verdana" pitchFamily="34" charset="0"/>
              </a:rPr>
              <a:t>22. </a:t>
            </a:r>
            <a:r>
              <a:rPr lang="en-US" sz="2200" dirty="0" err="1">
                <a:solidFill>
                  <a:srgbClr val="162A83"/>
                </a:solidFill>
                <a:latin typeface="Verdana" pitchFamily="34" charset="0"/>
                <a:ea typeface="Verdana" pitchFamily="34" charset="0"/>
                <a:cs typeface="Verdana" pitchFamily="34" charset="0"/>
              </a:rPr>
              <a:t>Januar</a:t>
            </a:r>
            <a:r>
              <a:rPr lang="en-US" sz="2200" dirty="0">
                <a:solidFill>
                  <a:srgbClr val="162A83"/>
                </a:solidFill>
                <a:latin typeface="Verdana" pitchFamily="34" charset="0"/>
                <a:ea typeface="Verdana" pitchFamily="34" charset="0"/>
                <a:cs typeface="Verdana" pitchFamily="34" charset="0"/>
              </a:rPr>
              <a:t> 1963: </a:t>
            </a:r>
            <a:r>
              <a:rPr lang="en-US" sz="2200" dirty="0" err="1">
                <a:solidFill>
                  <a:srgbClr val="162A83"/>
                </a:solidFill>
                <a:latin typeface="Verdana" pitchFamily="34" charset="0"/>
                <a:ea typeface="Verdana" pitchFamily="34" charset="0"/>
                <a:cs typeface="Verdana" pitchFamily="34" charset="0"/>
              </a:rPr>
              <a:t>Unterzeichnung</a:t>
            </a:r>
            <a:r>
              <a:rPr lang="en-US" sz="2200" dirty="0">
                <a:solidFill>
                  <a:srgbClr val="162A83"/>
                </a:solidFill>
                <a:latin typeface="Verdana" pitchFamily="34" charset="0"/>
                <a:ea typeface="Verdana" pitchFamily="34" charset="0"/>
                <a:cs typeface="Verdana" pitchFamily="34" charset="0"/>
              </a:rPr>
              <a:t> des </a:t>
            </a:r>
            <a:r>
              <a:rPr lang="en-US" sz="2200" dirty="0" err="1">
                <a:solidFill>
                  <a:srgbClr val="162A83"/>
                </a:solidFill>
                <a:latin typeface="Verdana" pitchFamily="34" charset="0"/>
                <a:ea typeface="Verdana" pitchFamily="34" charset="0"/>
                <a:cs typeface="Verdana" pitchFamily="34" charset="0"/>
              </a:rPr>
              <a:t>Elysée-Vertrags</a:t>
            </a:r>
            <a:r>
              <a:rPr lang="en-US" sz="2200" dirty="0">
                <a:solidFill>
                  <a:srgbClr val="162A83"/>
                </a:solidFill>
                <a:latin typeface="Verdana" pitchFamily="34" charset="0"/>
                <a:ea typeface="Verdana" pitchFamily="34" charset="0"/>
                <a:cs typeface="Verdana" pitchFamily="34" charset="0"/>
              </a:rPr>
              <a:t> (</a:t>
            </a:r>
            <a:r>
              <a:rPr lang="en-US" sz="2200" dirty="0" err="1">
                <a:solidFill>
                  <a:srgbClr val="162A83"/>
                </a:solidFill>
                <a:latin typeface="Verdana" pitchFamily="34" charset="0"/>
                <a:ea typeface="Verdana" pitchFamily="34" charset="0"/>
                <a:cs typeface="Verdana" pitchFamily="34" charset="0"/>
              </a:rPr>
              <a:t>deutsch-französischer</a:t>
            </a:r>
            <a:r>
              <a:rPr lang="en-US" sz="2200" dirty="0">
                <a:solidFill>
                  <a:srgbClr val="162A83"/>
                </a:solidFill>
                <a:latin typeface="Verdana" pitchFamily="34" charset="0"/>
                <a:ea typeface="Verdana" pitchFamily="34" charset="0"/>
                <a:cs typeface="Verdana" pitchFamily="34" charset="0"/>
              </a:rPr>
              <a:t> </a:t>
            </a:r>
            <a:r>
              <a:rPr lang="en-US" sz="2200" dirty="0" err="1">
                <a:solidFill>
                  <a:srgbClr val="162A83"/>
                </a:solidFill>
                <a:latin typeface="Verdana" pitchFamily="34" charset="0"/>
                <a:ea typeface="Verdana" pitchFamily="34" charset="0"/>
                <a:cs typeface="Verdana" pitchFamily="34" charset="0"/>
              </a:rPr>
              <a:t>Freundschaftsvertrag</a:t>
            </a:r>
            <a:r>
              <a:rPr lang="en-US" sz="2200" dirty="0">
                <a:solidFill>
                  <a:srgbClr val="162A83"/>
                </a:solidFill>
                <a:latin typeface="Verdana" pitchFamily="34" charset="0"/>
                <a:ea typeface="Verdana" pitchFamily="34" charset="0"/>
                <a:cs typeface="Verdana" pitchFamily="34" charset="0"/>
              </a:rPr>
              <a:t>)                                                      </a:t>
            </a:r>
            <a:r>
              <a:rPr lang="en-US" sz="2200" dirty="0">
                <a:solidFill>
                  <a:srgbClr val="009EE0"/>
                </a:solidFill>
                <a:latin typeface="Verdana" pitchFamily="34" charset="0"/>
                <a:ea typeface="Verdana" pitchFamily="34" charset="0"/>
                <a:cs typeface="Verdana" pitchFamily="34" charset="0"/>
              </a:rPr>
              <a:t>22 </a:t>
            </a:r>
            <a:r>
              <a:rPr lang="en-US" sz="2200" dirty="0" err="1">
                <a:solidFill>
                  <a:srgbClr val="009EE0"/>
                </a:solidFill>
                <a:latin typeface="Verdana" pitchFamily="34" charset="0"/>
                <a:ea typeface="Verdana" pitchFamily="34" charset="0"/>
                <a:cs typeface="Verdana" pitchFamily="34" charset="0"/>
              </a:rPr>
              <a:t>janvier</a:t>
            </a:r>
            <a:r>
              <a:rPr lang="en-US" sz="2200" dirty="0">
                <a:solidFill>
                  <a:srgbClr val="009EE0"/>
                </a:solidFill>
                <a:latin typeface="Verdana" pitchFamily="34" charset="0"/>
                <a:ea typeface="Verdana" pitchFamily="34" charset="0"/>
                <a:cs typeface="Verdana" pitchFamily="34" charset="0"/>
              </a:rPr>
              <a:t> 1963 : signature du </a:t>
            </a:r>
            <a:r>
              <a:rPr lang="en-US" sz="2200" dirty="0" err="1">
                <a:solidFill>
                  <a:srgbClr val="009EE0"/>
                </a:solidFill>
                <a:latin typeface="Verdana" pitchFamily="34" charset="0"/>
                <a:ea typeface="Verdana" pitchFamily="34" charset="0"/>
                <a:cs typeface="Verdana" pitchFamily="34" charset="0"/>
              </a:rPr>
              <a:t>Traité</a:t>
            </a:r>
            <a:r>
              <a:rPr lang="en-US" sz="2200" dirty="0">
                <a:solidFill>
                  <a:srgbClr val="009EE0"/>
                </a:solidFill>
                <a:latin typeface="Verdana" pitchFamily="34" charset="0"/>
                <a:ea typeface="Verdana" pitchFamily="34" charset="0"/>
                <a:cs typeface="Verdana" pitchFamily="34" charset="0"/>
              </a:rPr>
              <a:t> de </a:t>
            </a:r>
            <a:r>
              <a:rPr lang="en-US" sz="2200" dirty="0" err="1">
                <a:solidFill>
                  <a:srgbClr val="009EE0"/>
                </a:solidFill>
                <a:latin typeface="Verdana" pitchFamily="34" charset="0"/>
                <a:ea typeface="Verdana" pitchFamily="34" charset="0"/>
                <a:cs typeface="Verdana" pitchFamily="34" charset="0"/>
              </a:rPr>
              <a:t>l’Elysée</a:t>
            </a:r>
            <a:r>
              <a:rPr lang="en-US" sz="2200" dirty="0">
                <a:solidFill>
                  <a:srgbClr val="009EE0"/>
                </a:solidFill>
                <a:latin typeface="Verdana" pitchFamily="34" charset="0"/>
                <a:ea typeface="Verdana" pitchFamily="34" charset="0"/>
                <a:cs typeface="Verdana" pitchFamily="34" charset="0"/>
              </a:rPr>
              <a:t> (</a:t>
            </a:r>
            <a:r>
              <a:rPr lang="en-US" sz="2200" dirty="0" err="1">
                <a:solidFill>
                  <a:srgbClr val="009EE0"/>
                </a:solidFill>
                <a:latin typeface="Verdana" pitchFamily="34" charset="0"/>
                <a:ea typeface="Verdana" pitchFamily="34" charset="0"/>
                <a:cs typeface="Verdana" pitchFamily="34" charset="0"/>
              </a:rPr>
              <a:t>traité</a:t>
            </a:r>
            <a:r>
              <a:rPr lang="en-US" sz="2200" dirty="0">
                <a:solidFill>
                  <a:srgbClr val="009EE0"/>
                </a:solidFill>
                <a:latin typeface="Verdana" pitchFamily="34" charset="0"/>
                <a:ea typeface="Verdana" pitchFamily="34" charset="0"/>
                <a:cs typeface="Verdana" pitchFamily="34" charset="0"/>
              </a:rPr>
              <a:t> </a:t>
            </a:r>
            <a:r>
              <a:rPr lang="en-US" sz="2200" dirty="0" err="1">
                <a:solidFill>
                  <a:srgbClr val="009EE0"/>
                </a:solidFill>
                <a:latin typeface="Verdana" pitchFamily="34" charset="0"/>
                <a:ea typeface="Verdana" pitchFamily="34" charset="0"/>
                <a:cs typeface="Verdana" pitchFamily="34" charset="0"/>
              </a:rPr>
              <a:t>d’amitié</a:t>
            </a:r>
            <a:r>
              <a:rPr lang="en-US" sz="2200" dirty="0">
                <a:solidFill>
                  <a:srgbClr val="009EE0"/>
                </a:solidFill>
                <a:latin typeface="Verdana" pitchFamily="34" charset="0"/>
                <a:ea typeface="Verdana" pitchFamily="34" charset="0"/>
                <a:cs typeface="Verdana" pitchFamily="34" charset="0"/>
              </a:rPr>
              <a:t> </a:t>
            </a:r>
            <a:r>
              <a:rPr lang="en-US" sz="2200" dirty="0" err="1">
                <a:solidFill>
                  <a:srgbClr val="009EE0"/>
                </a:solidFill>
                <a:latin typeface="Verdana" pitchFamily="34" charset="0"/>
                <a:ea typeface="Verdana" pitchFamily="34" charset="0"/>
                <a:cs typeface="Verdana" pitchFamily="34" charset="0"/>
              </a:rPr>
              <a:t>franco-allemand</a:t>
            </a:r>
            <a:r>
              <a:rPr lang="en-US" sz="2200" dirty="0">
                <a:solidFill>
                  <a:srgbClr val="009EE0"/>
                </a:solidFill>
                <a:latin typeface="Verdana" pitchFamily="34" charset="0"/>
                <a:ea typeface="Verdana" pitchFamily="34" charset="0"/>
                <a:cs typeface="Verdana" pitchFamily="34" charset="0"/>
              </a:rPr>
              <a:t>)</a:t>
            </a:r>
          </a:p>
          <a:p>
            <a:pPr marL="279703" lvl="1" indent="-279703" algn="just" defTabSz="1451414" fontAlgn="auto">
              <a:spcBef>
                <a:spcPts val="2857"/>
              </a:spcBef>
              <a:spcAft>
                <a:spcPts val="0"/>
              </a:spcAft>
              <a:tabLst>
                <a:tab pos="279703" algn="l"/>
              </a:tabLst>
            </a:pPr>
            <a:r>
              <a:rPr lang="en-US" sz="2200" dirty="0">
                <a:solidFill>
                  <a:srgbClr val="162A83"/>
                </a:solidFill>
                <a:latin typeface="Verdana" pitchFamily="34" charset="0"/>
                <a:ea typeface="Verdana" pitchFamily="34" charset="0"/>
                <a:cs typeface="Verdana" pitchFamily="34" charset="0"/>
              </a:rPr>
              <a:t>•	das </a:t>
            </a:r>
            <a:r>
              <a:rPr lang="fr-FR" sz="2200" dirty="0">
                <a:solidFill>
                  <a:prstClr val="black"/>
                </a:solidFill>
                <a:latin typeface="Verdana" pitchFamily="34" charset="0"/>
                <a:ea typeface="Verdana" pitchFamily="34" charset="0"/>
                <a:cs typeface="Verdana" pitchFamily="34" charset="0"/>
              </a:rPr>
              <a:t>„</a:t>
            </a:r>
            <a:r>
              <a:rPr lang="en-US" sz="2200" dirty="0" err="1">
                <a:solidFill>
                  <a:srgbClr val="162A83"/>
                </a:solidFill>
                <a:latin typeface="Verdana" pitchFamily="34" charset="0"/>
                <a:ea typeface="Verdana" pitchFamily="34" charset="0"/>
                <a:cs typeface="Verdana" pitchFamily="34" charset="0"/>
              </a:rPr>
              <a:t>schönste</a:t>
            </a:r>
            <a:r>
              <a:rPr lang="en-US" sz="2200" dirty="0">
                <a:solidFill>
                  <a:srgbClr val="162A83"/>
                </a:solidFill>
                <a:latin typeface="Verdana" pitchFamily="34" charset="0"/>
                <a:ea typeface="Verdana" pitchFamily="34" charset="0"/>
                <a:cs typeface="Verdana" pitchFamily="34" charset="0"/>
              </a:rPr>
              <a:t> Kind des </a:t>
            </a:r>
            <a:r>
              <a:rPr lang="en-US" sz="2200" dirty="0" err="1">
                <a:solidFill>
                  <a:srgbClr val="162A83"/>
                </a:solidFill>
                <a:latin typeface="Verdana" pitchFamily="34" charset="0"/>
                <a:ea typeface="Verdana" pitchFamily="34" charset="0"/>
                <a:cs typeface="Verdana" pitchFamily="34" charset="0"/>
              </a:rPr>
              <a:t>Elysée-Vertrags</a:t>
            </a:r>
            <a:r>
              <a:rPr lang="en-US" sz="2200" dirty="0">
                <a:solidFill>
                  <a:srgbClr val="162A83"/>
                </a:solidFill>
                <a:latin typeface="Verdana" pitchFamily="34" charset="0"/>
                <a:ea typeface="Verdana" pitchFamily="34" charset="0"/>
                <a:cs typeface="Verdana" pitchFamily="34" charset="0"/>
              </a:rPr>
              <a:t>” hat </a:t>
            </a:r>
            <a:r>
              <a:rPr lang="en-US" sz="2200" dirty="0" err="1">
                <a:solidFill>
                  <a:srgbClr val="162A83"/>
                </a:solidFill>
                <a:latin typeface="Verdana" pitchFamily="34" charset="0"/>
                <a:ea typeface="Verdana" pitchFamily="34" charset="0"/>
                <a:cs typeface="Verdana" pitchFamily="34" charset="0"/>
              </a:rPr>
              <a:t>zum</a:t>
            </a:r>
            <a:r>
              <a:rPr lang="en-US" sz="2200" dirty="0">
                <a:solidFill>
                  <a:srgbClr val="162A83"/>
                </a:solidFill>
                <a:latin typeface="Verdana" pitchFamily="34" charset="0"/>
                <a:ea typeface="Verdana" pitchFamily="34" charset="0"/>
                <a:cs typeface="Verdana" pitchFamily="34" charset="0"/>
              </a:rPr>
              <a:t> </a:t>
            </a:r>
            <a:r>
              <a:rPr lang="en-US" sz="2200" dirty="0" err="1">
                <a:solidFill>
                  <a:srgbClr val="162A83"/>
                </a:solidFill>
                <a:latin typeface="Verdana" pitchFamily="34" charset="0"/>
                <a:ea typeface="Verdana" pitchFamily="34" charset="0"/>
                <a:cs typeface="Verdana" pitchFamily="34" charset="0"/>
              </a:rPr>
              <a:t>Ziel</a:t>
            </a:r>
            <a:r>
              <a:rPr lang="en-US" sz="2200" dirty="0">
                <a:solidFill>
                  <a:srgbClr val="162A83"/>
                </a:solidFill>
                <a:latin typeface="Verdana" pitchFamily="34" charset="0"/>
                <a:ea typeface="Verdana" pitchFamily="34" charset="0"/>
                <a:cs typeface="Verdana" pitchFamily="34" charset="0"/>
              </a:rPr>
              <a:t> </a:t>
            </a:r>
            <a:r>
              <a:rPr lang="de-DE" sz="2200" dirty="0">
                <a:solidFill>
                  <a:srgbClr val="162A83"/>
                </a:solidFill>
                <a:latin typeface="Verdana" pitchFamily="34" charset="0"/>
                <a:ea typeface="Verdana" pitchFamily="34" charset="0"/>
                <a:cs typeface="Verdana" pitchFamily="34" charset="0"/>
              </a:rPr>
              <a:t>die Bande zwischen der Jugend enger zu gestalten und ihr Verständnis füreinander durch </a:t>
            </a:r>
            <a:r>
              <a:rPr lang="de-DE" sz="2200" dirty="0" err="1">
                <a:solidFill>
                  <a:srgbClr val="162A83"/>
                </a:solidFill>
                <a:latin typeface="Verdana" pitchFamily="34" charset="0"/>
                <a:ea typeface="Verdana" pitchFamily="34" charset="0"/>
                <a:cs typeface="Verdana" pitchFamily="34" charset="0"/>
              </a:rPr>
              <a:t>Jugendbegeg-nungen</a:t>
            </a:r>
            <a:r>
              <a:rPr lang="de-DE" sz="2200" dirty="0">
                <a:solidFill>
                  <a:srgbClr val="162A83"/>
                </a:solidFill>
                <a:latin typeface="Verdana" pitchFamily="34" charset="0"/>
                <a:ea typeface="Verdana" pitchFamily="34" charset="0"/>
                <a:cs typeface="Verdana" pitchFamily="34" charset="0"/>
              </a:rPr>
              <a:t> zu vertiefen</a:t>
            </a:r>
            <a:r>
              <a:rPr lang="fr-FR" sz="2200" dirty="0">
                <a:solidFill>
                  <a:prstClr val="black"/>
                </a:solidFill>
                <a:latin typeface="Verdana" pitchFamily="34" charset="0"/>
                <a:ea typeface="Verdana" pitchFamily="34" charset="0"/>
                <a:cs typeface="Verdana" pitchFamily="34" charset="0"/>
              </a:rPr>
              <a:t>                                                                                     </a:t>
            </a:r>
            <a:r>
              <a:rPr lang="fr-FR" sz="2200" dirty="0">
                <a:solidFill>
                  <a:srgbClr val="009EE0"/>
                </a:solidFill>
                <a:latin typeface="Verdana" pitchFamily="34" charset="0"/>
                <a:ea typeface="Verdana" pitchFamily="34" charset="0"/>
                <a:cs typeface="Verdana" pitchFamily="34" charset="0"/>
              </a:rPr>
              <a:t>le « plus bel enfant du traité de l’Elysée » a pour but de resserrer les liens qui unissent les jeunes et de renforcer la compréhension mutuelle a travers des rencontres de jeunes</a:t>
            </a:r>
            <a:endParaRPr lang="en-US" sz="2200" dirty="0">
              <a:solidFill>
                <a:srgbClr val="009EE0"/>
              </a:solidFill>
              <a:latin typeface="Verdana" pitchFamily="34" charset="0"/>
              <a:ea typeface="Verdana" pitchFamily="34" charset="0"/>
              <a:cs typeface="Verdana" pitchFamily="34" charset="0"/>
            </a:endParaRPr>
          </a:p>
        </p:txBody>
      </p:sp>
      <p:pic>
        <p:nvPicPr>
          <p:cNvPr id="35842" name="Picture 2" descr="historisch"/>
          <p:cNvPicPr>
            <a:picLocks noChangeAspect="1" noChangeArrowheads="1"/>
          </p:cNvPicPr>
          <p:nvPr/>
        </p:nvPicPr>
        <p:blipFill>
          <a:blip r:embed="rId4" cstate="print"/>
          <a:stretch>
            <a:fillRect/>
          </a:stretch>
        </p:blipFill>
        <p:spPr bwMode="auto">
          <a:xfrm>
            <a:off x="600607" y="3372478"/>
            <a:ext cx="5198597" cy="3332433"/>
          </a:xfrm>
          <a:prstGeom prst="rect">
            <a:avLst/>
          </a:prstGeom>
          <a:noFill/>
        </p:spPr>
      </p:pic>
      <p:pic>
        <p:nvPicPr>
          <p:cNvPr id="6146" name="Picture 2" descr="Afficher l'image d'origine"/>
          <p:cNvPicPr>
            <a:picLocks noChangeAspect="1" noChangeArrowheads="1"/>
          </p:cNvPicPr>
          <p:nvPr/>
        </p:nvPicPr>
        <p:blipFill>
          <a:blip r:embed="rId5" cstate="print"/>
          <a:srcRect/>
          <a:stretch>
            <a:fillRect/>
          </a:stretch>
        </p:blipFill>
        <p:spPr bwMode="auto">
          <a:xfrm>
            <a:off x="12272294" y="9511794"/>
            <a:ext cx="2552962" cy="648206"/>
          </a:xfrm>
          <a:prstGeom prst="rect">
            <a:avLst/>
          </a:prstGeom>
          <a:noFill/>
        </p:spPr>
      </p:pic>
      <p:pic>
        <p:nvPicPr>
          <p:cNvPr id="6147" name="Picture 3"/>
          <p:cNvPicPr>
            <a:picLocks noChangeAspect="1" noChangeArrowheads="1"/>
          </p:cNvPicPr>
          <p:nvPr/>
        </p:nvPicPr>
        <p:blipFill>
          <a:blip r:embed="rId6" cstate="print"/>
          <a:srcRect/>
          <a:stretch>
            <a:fillRect/>
          </a:stretch>
        </p:blipFill>
        <p:spPr bwMode="auto">
          <a:xfrm>
            <a:off x="11293810" y="9374043"/>
            <a:ext cx="1006870" cy="812859"/>
          </a:xfrm>
          <a:prstGeom prst="rect">
            <a:avLst/>
          </a:prstGeom>
          <a:noFill/>
          <a:ln w="9525">
            <a:noFill/>
            <a:miter lim="800000"/>
            <a:headEnd/>
            <a:tailEnd/>
          </a:ln>
          <a:effectLst/>
        </p:spPr>
      </p:pic>
      <p:sp>
        <p:nvSpPr>
          <p:cNvPr id="3" name="Espace réservé du numéro de diapositive 2"/>
          <p:cNvSpPr>
            <a:spLocks noGrp="1"/>
          </p:cNvSpPr>
          <p:nvPr>
            <p:ph type="sldNum" sz="quarter" idx="12"/>
          </p:nvPr>
        </p:nvSpPr>
        <p:spPr/>
        <p:txBody>
          <a:bodyPr/>
          <a:lstStyle/>
          <a:p>
            <a:fld id="{D43BFDBF-0262-4037-AF44-374ABDBFFAEC}" type="slidenum">
              <a:rPr lang="fr-FR" smtClean="0">
                <a:solidFill>
                  <a:prstClr val="black">
                    <a:tint val="75000"/>
                  </a:prstClr>
                </a:solidFill>
              </a:rPr>
              <a:pPr/>
              <a:t>9</a:t>
            </a:fld>
            <a:endParaRPr lang="fr-FR">
              <a:solidFill>
                <a:prstClr val="black">
                  <a:tint val="75000"/>
                </a:prstClr>
              </a:solidFill>
            </a:endParaRPr>
          </a:p>
        </p:txBody>
      </p:sp>
      <p:sp>
        <p:nvSpPr>
          <p:cNvPr id="15" name="Sous-titre 2"/>
          <p:cNvSpPr txBox="1">
            <a:spLocks/>
          </p:cNvSpPr>
          <p:nvPr/>
        </p:nvSpPr>
        <p:spPr bwMode="auto">
          <a:xfrm>
            <a:off x="594181" y="9409932"/>
            <a:ext cx="6419328" cy="494954"/>
          </a:xfrm>
          <a:prstGeom prst="rect">
            <a:avLst/>
          </a:prstGeom>
          <a:noFill/>
          <a:ln w="9525">
            <a:noFill/>
            <a:miter lim="800000"/>
            <a:headEnd/>
            <a:tailEnd/>
          </a:ln>
        </p:spPr>
        <p:txBody>
          <a:bodyPr lIns="145143" tIns="72571" rIns="145143" bIns="72571"/>
          <a:lstStyle/>
          <a:p>
            <a:pPr defTabSz="1451414" fontAlgn="auto">
              <a:spcBef>
                <a:spcPct val="20000"/>
              </a:spcBef>
              <a:spcAft>
                <a:spcPts val="0"/>
              </a:spcAft>
            </a:pPr>
            <a:r>
              <a:rPr lang="fr-FR" sz="1400" dirty="0">
                <a:solidFill>
                  <a:srgbClr val="162A83"/>
                </a:solidFill>
                <a:latin typeface="Verdana" pitchFamily="34" charset="0"/>
                <a:cs typeface="+mn-cs"/>
              </a:rPr>
              <a:t>Projet AKI </a:t>
            </a:r>
          </a:p>
          <a:p>
            <a:pPr defTabSz="1451414" fontAlgn="auto">
              <a:spcBef>
                <a:spcPct val="20000"/>
              </a:spcBef>
              <a:spcAft>
                <a:spcPts val="0"/>
              </a:spcAft>
            </a:pPr>
            <a:r>
              <a:rPr lang="fr-FR" sz="1400" dirty="0">
                <a:solidFill>
                  <a:srgbClr val="162A83"/>
                </a:solidFill>
                <a:latin typeface="Verdana" pitchFamily="34" charset="0"/>
                <a:cs typeface="+mn-cs"/>
              </a:rPr>
              <a:t>Conférence à mi-parcours – E2, Bordeaux 31/05/2016</a:t>
            </a:r>
          </a:p>
        </p:txBody>
      </p:sp>
    </p:spTree>
    <p:extLst>
      <p:ext uri="{BB962C8B-B14F-4D97-AF65-F5344CB8AC3E}">
        <p14:creationId xmlns:p14="http://schemas.microsoft.com/office/powerpoint/2010/main" val="566440833"/>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Personnalisé 1">
      <a:dk1>
        <a:srgbClr val="000000"/>
      </a:dk1>
      <a:lt1>
        <a:sysClr val="window" lastClr="FFFFFF"/>
      </a:lt1>
      <a:dk2>
        <a:srgbClr val="A3171E"/>
      </a:dk2>
      <a:lt2>
        <a:srgbClr val="DEF5FA"/>
      </a:lt2>
      <a:accent1>
        <a:srgbClr val="2DA2BF"/>
      </a:accent1>
      <a:accent2>
        <a:srgbClr val="DA1F28"/>
      </a:accent2>
      <a:accent3>
        <a:srgbClr val="EB641B"/>
      </a:accent3>
      <a:accent4>
        <a:srgbClr val="39639D"/>
      </a:accent4>
      <a:accent5>
        <a:srgbClr val="474B78"/>
      </a:accent5>
      <a:accent6>
        <a:srgbClr val="7D3C4A"/>
      </a:accent6>
      <a:hlink>
        <a:srgbClr val="44B9E8"/>
      </a:hlink>
      <a:folHlink>
        <a:srgbClr val="7D3C4A"/>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2109</TotalTime>
  <Words>2024</Words>
  <Application>Microsoft Office PowerPoint</Application>
  <PresentationFormat>Personnalisé</PresentationFormat>
  <Paragraphs>518</Paragraphs>
  <Slides>51</Slides>
  <Notes>8</Notes>
  <HiddenSlides>0</HiddenSlides>
  <MMClips>0</MMClips>
  <ScaleCrop>false</ScaleCrop>
  <HeadingPairs>
    <vt:vector size="4" baseType="variant">
      <vt:variant>
        <vt:lpstr>Thème</vt:lpstr>
      </vt:variant>
      <vt:variant>
        <vt:i4>5</vt:i4>
      </vt:variant>
      <vt:variant>
        <vt:lpstr>Titres des diapositives</vt:lpstr>
      </vt:variant>
      <vt:variant>
        <vt:i4>51</vt:i4>
      </vt:variant>
    </vt:vector>
  </HeadingPairs>
  <TitlesOfParts>
    <vt:vector size="56" baseType="lpstr">
      <vt:lpstr>Thème Office</vt:lpstr>
      <vt:lpstr>1_Thème Office</vt:lpstr>
      <vt:lpstr>2_Thème Office</vt:lpstr>
      <vt:lpstr>3_Thème Office</vt:lpstr>
      <vt:lpstr>1_blank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Qu’est-ce que l’UWE?</vt:lpstr>
      <vt:lpstr>L’UWE et Eurodyssée </vt:lpstr>
      <vt:lpstr>L’UWE partenaire d’ </vt:lpstr>
      <vt:lpstr>Les compétences transversales </vt:lpstr>
      <vt:lpstr>Présentation PowerPoint</vt:lpstr>
      <vt:lpstr>Le Bureau International Jeunesse (BIJ)</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l’article</dc:title>
  <dc:creator>viktor</dc:creator>
  <cp:lastModifiedBy>Alexandra SANCHIS</cp:lastModifiedBy>
  <cp:revision>168</cp:revision>
  <dcterms:created xsi:type="dcterms:W3CDTF">2014-06-25T07:37:59Z</dcterms:created>
  <dcterms:modified xsi:type="dcterms:W3CDTF">2016-05-30T17:01:17Z</dcterms:modified>
</cp:coreProperties>
</file>