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2" r:id="rId3"/>
    <p:sldMasterId id="2147483734" r:id="rId4"/>
    <p:sldMasterId id="2147483746" r:id="rId5"/>
    <p:sldMasterId id="2147483758" r:id="rId6"/>
  </p:sldMasterIdLst>
  <p:notesMasterIdLst>
    <p:notesMasterId r:id="rId57"/>
  </p:notesMasterIdLst>
  <p:sldIdLst>
    <p:sldId id="256" r:id="rId7"/>
    <p:sldId id="331" r:id="rId8"/>
    <p:sldId id="299" r:id="rId9"/>
    <p:sldId id="300" r:id="rId10"/>
    <p:sldId id="260" r:id="rId11"/>
    <p:sldId id="268" r:id="rId12"/>
    <p:sldId id="332" r:id="rId13"/>
    <p:sldId id="333" r:id="rId14"/>
    <p:sldId id="334" r:id="rId15"/>
    <p:sldId id="335" r:id="rId16"/>
    <p:sldId id="336" r:id="rId17"/>
    <p:sldId id="328" r:id="rId18"/>
    <p:sldId id="292" r:id="rId19"/>
    <p:sldId id="320" r:id="rId20"/>
    <p:sldId id="323" r:id="rId21"/>
    <p:sldId id="324" r:id="rId22"/>
    <p:sldId id="325" r:id="rId23"/>
    <p:sldId id="326" r:id="rId24"/>
    <p:sldId id="274" r:id="rId25"/>
    <p:sldId id="275" r:id="rId26"/>
    <p:sldId id="276" r:id="rId27"/>
    <p:sldId id="327" r:id="rId28"/>
    <p:sldId id="273" r:id="rId29"/>
    <p:sldId id="290" r:id="rId30"/>
    <p:sldId id="261" r:id="rId31"/>
    <p:sldId id="312" r:id="rId32"/>
    <p:sldId id="264" r:id="rId33"/>
    <p:sldId id="298" r:id="rId34"/>
    <p:sldId id="266" r:id="rId35"/>
    <p:sldId id="296" r:id="rId36"/>
    <p:sldId id="313" r:id="rId37"/>
    <p:sldId id="282" r:id="rId38"/>
    <p:sldId id="314" r:id="rId39"/>
    <p:sldId id="285" r:id="rId40"/>
    <p:sldId id="308" r:id="rId41"/>
    <p:sldId id="309" r:id="rId42"/>
    <p:sldId id="329" r:id="rId43"/>
    <p:sldId id="315" r:id="rId44"/>
    <p:sldId id="286" r:id="rId45"/>
    <p:sldId id="330" r:id="rId46"/>
    <p:sldId id="302" r:id="rId47"/>
    <p:sldId id="304" r:id="rId48"/>
    <p:sldId id="288" r:id="rId49"/>
    <p:sldId id="305" r:id="rId50"/>
    <p:sldId id="319" r:id="rId51"/>
    <p:sldId id="287" r:id="rId52"/>
    <p:sldId id="318" r:id="rId53"/>
    <p:sldId id="306" r:id="rId54"/>
    <p:sldId id="307" r:id="rId55"/>
    <p:sldId id="311" r:id="rId56"/>
  </p:sldIdLst>
  <p:sldSz cx="15240000" cy="10160000"/>
  <p:notesSz cx="6858000" cy="9144000"/>
  <p:defaultTextStyle>
    <a:defPPr>
      <a:defRPr lang="fr-FR"/>
    </a:defPPr>
    <a:lvl1pPr algn="l" defTabSz="1450933" rtl="0" fontAlgn="base">
      <a:spcBef>
        <a:spcPct val="0"/>
      </a:spcBef>
      <a:spcAft>
        <a:spcPct val="0"/>
      </a:spcAft>
      <a:defRPr sz="2900" kern="1200">
        <a:solidFill>
          <a:schemeClr val="tx1"/>
        </a:solidFill>
        <a:latin typeface="Arial" charset="0"/>
        <a:ea typeface="+mn-ea"/>
        <a:cs typeface="Arial" charset="0"/>
      </a:defRPr>
    </a:lvl1pPr>
    <a:lvl2pPr marL="725487" indent="-268287" algn="l" defTabSz="1450933" rtl="0" fontAlgn="base">
      <a:spcBef>
        <a:spcPct val="0"/>
      </a:spcBef>
      <a:spcAft>
        <a:spcPct val="0"/>
      </a:spcAft>
      <a:defRPr sz="2900" kern="1200">
        <a:solidFill>
          <a:schemeClr val="tx1"/>
        </a:solidFill>
        <a:latin typeface="Arial" charset="0"/>
        <a:ea typeface="+mn-ea"/>
        <a:cs typeface="Arial" charset="0"/>
      </a:defRPr>
    </a:lvl2pPr>
    <a:lvl3pPr marL="1450933" indent="-536574" algn="l" defTabSz="1450933" rtl="0" fontAlgn="base">
      <a:spcBef>
        <a:spcPct val="0"/>
      </a:spcBef>
      <a:spcAft>
        <a:spcPct val="0"/>
      </a:spcAft>
      <a:defRPr sz="2900" kern="1200">
        <a:solidFill>
          <a:schemeClr val="tx1"/>
        </a:solidFill>
        <a:latin typeface="Arial" charset="0"/>
        <a:ea typeface="+mn-ea"/>
        <a:cs typeface="Arial" charset="0"/>
      </a:defRPr>
    </a:lvl3pPr>
    <a:lvl4pPr marL="2176407" indent="-804863" algn="l" defTabSz="1450933" rtl="0" fontAlgn="base">
      <a:spcBef>
        <a:spcPct val="0"/>
      </a:spcBef>
      <a:spcAft>
        <a:spcPct val="0"/>
      </a:spcAft>
      <a:defRPr sz="2900" kern="1200">
        <a:solidFill>
          <a:schemeClr val="tx1"/>
        </a:solidFill>
        <a:latin typeface="Arial" charset="0"/>
        <a:ea typeface="+mn-ea"/>
        <a:cs typeface="Arial" charset="0"/>
      </a:defRPr>
    </a:lvl4pPr>
    <a:lvl5pPr marL="2901869" indent="-1073150" algn="l" defTabSz="1450933" rtl="0" fontAlgn="base">
      <a:spcBef>
        <a:spcPct val="0"/>
      </a:spcBef>
      <a:spcAft>
        <a:spcPct val="0"/>
      </a:spcAft>
      <a:defRPr sz="2900" kern="1200">
        <a:solidFill>
          <a:schemeClr val="tx1"/>
        </a:solidFill>
        <a:latin typeface="Arial" charset="0"/>
        <a:ea typeface="+mn-ea"/>
        <a:cs typeface="Arial" charset="0"/>
      </a:defRPr>
    </a:lvl5pPr>
    <a:lvl6pPr marL="2285934" algn="l" defTabSz="914393" rtl="0" eaLnBrk="1" latinLnBrk="0" hangingPunct="1">
      <a:defRPr sz="2900" kern="1200">
        <a:solidFill>
          <a:schemeClr val="tx1"/>
        </a:solidFill>
        <a:latin typeface="Arial" charset="0"/>
        <a:ea typeface="+mn-ea"/>
        <a:cs typeface="Arial" charset="0"/>
      </a:defRPr>
    </a:lvl6pPr>
    <a:lvl7pPr marL="2743129" algn="l" defTabSz="914393" rtl="0" eaLnBrk="1" latinLnBrk="0" hangingPunct="1">
      <a:defRPr sz="2900" kern="1200">
        <a:solidFill>
          <a:schemeClr val="tx1"/>
        </a:solidFill>
        <a:latin typeface="Arial" charset="0"/>
        <a:ea typeface="+mn-ea"/>
        <a:cs typeface="Arial" charset="0"/>
      </a:defRPr>
    </a:lvl7pPr>
    <a:lvl8pPr marL="3200317" algn="l" defTabSz="914393" rtl="0" eaLnBrk="1" latinLnBrk="0" hangingPunct="1">
      <a:defRPr sz="2900" kern="1200">
        <a:solidFill>
          <a:schemeClr val="tx1"/>
        </a:solidFill>
        <a:latin typeface="Arial" charset="0"/>
        <a:ea typeface="+mn-ea"/>
        <a:cs typeface="Arial" charset="0"/>
      </a:defRPr>
    </a:lvl8pPr>
    <a:lvl9pPr marL="3657500" algn="l" defTabSz="914393" rtl="0" eaLnBrk="1" latinLnBrk="0" hangingPunct="1">
      <a:defRPr sz="2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3" autoAdjust="0"/>
    <p:restoredTop sz="94660"/>
  </p:normalViewPr>
  <p:slideViewPr>
    <p:cSldViewPr>
      <p:cViewPr>
        <p:scale>
          <a:sx n="50" d="100"/>
          <a:sy n="50" d="100"/>
        </p:scale>
        <p:origin x="-1140" y="138"/>
      </p:cViewPr>
      <p:guideLst>
        <p:guide orient="horz" pos="3200"/>
        <p:guide pos="4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5142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51427" fontAlgn="auto">
              <a:spcBef>
                <a:spcPts val="0"/>
              </a:spcBef>
              <a:spcAft>
                <a:spcPts val="0"/>
              </a:spcAft>
              <a:defRPr sz="1200" smtClean="0">
                <a:latin typeface="+mn-lt"/>
                <a:cs typeface="+mn-cs"/>
              </a:defRPr>
            </a:lvl1pPr>
          </a:lstStyle>
          <a:p>
            <a:pPr>
              <a:defRPr/>
            </a:pPr>
            <a:fld id="{BE6BABCF-C0FB-4667-B6D9-2047618EA78B}" type="datetimeFigureOut">
              <a:rPr lang="fr-FR"/>
              <a:pPr>
                <a:defRPr/>
              </a:pPr>
              <a:t>21/10/2016</a:t>
            </a:fld>
            <a:endParaRPr lang="fr-FR"/>
          </a:p>
        </p:txBody>
      </p:sp>
      <p:sp>
        <p:nvSpPr>
          <p:cNvPr id="4" name="Espace réservé de l'image des diapositives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5142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51427" fontAlgn="auto">
              <a:spcBef>
                <a:spcPts val="0"/>
              </a:spcBef>
              <a:spcAft>
                <a:spcPts val="0"/>
              </a:spcAft>
              <a:defRPr sz="1200" smtClean="0">
                <a:latin typeface="+mn-lt"/>
                <a:cs typeface="+mn-cs"/>
              </a:defRPr>
            </a:lvl1pPr>
          </a:lstStyle>
          <a:p>
            <a:pPr>
              <a:defRPr/>
            </a:pPr>
            <a:fld id="{BB057DFE-C10B-46D4-BD1A-5C402327B810}" type="slidenum">
              <a:rPr lang="fr-FR"/>
              <a:pPr>
                <a:defRPr/>
              </a:pPr>
              <a:t>‹N°›</a:t>
            </a:fld>
            <a:endParaRPr lang="fr-FR"/>
          </a:p>
        </p:txBody>
      </p:sp>
    </p:spTree>
    <p:extLst>
      <p:ext uri="{BB962C8B-B14F-4D97-AF65-F5344CB8AC3E}">
        <p14:creationId xmlns:p14="http://schemas.microsoft.com/office/powerpoint/2010/main" val="4277661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mn-cs"/>
      </a:defRPr>
    </a:lvl1pPr>
    <a:lvl2pPr marL="457200" algn="l" rtl="0" fontAlgn="base">
      <a:spcBef>
        <a:spcPct val="30000"/>
      </a:spcBef>
      <a:spcAft>
        <a:spcPct val="0"/>
      </a:spcAft>
      <a:defRPr sz="1300" kern="1200">
        <a:solidFill>
          <a:schemeClr val="tx1"/>
        </a:solidFill>
        <a:latin typeface="+mn-lt"/>
        <a:ea typeface="+mn-ea"/>
        <a:cs typeface="+mn-cs"/>
      </a:defRPr>
    </a:lvl2pPr>
    <a:lvl3pPr marL="914393" algn="l" rtl="0" fontAlgn="base">
      <a:spcBef>
        <a:spcPct val="30000"/>
      </a:spcBef>
      <a:spcAft>
        <a:spcPct val="0"/>
      </a:spcAft>
      <a:defRPr sz="1300" kern="1200">
        <a:solidFill>
          <a:schemeClr val="tx1"/>
        </a:solidFill>
        <a:latin typeface="+mn-lt"/>
        <a:ea typeface="+mn-ea"/>
        <a:cs typeface="+mn-cs"/>
      </a:defRPr>
    </a:lvl3pPr>
    <a:lvl4pPr marL="1371559" algn="l" rtl="0" fontAlgn="base">
      <a:spcBef>
        <a:spcPct val="30000"/>
      </a:spcBef>
      <a:spcAft>
        <a:spcPct val="0"/>
      </a:spcAft>
      <a:defRPr sz="1300" kern="1200">
        <a:solidFill>
          <a:schemeClr val="tx1"/>
        </a:solidFill>
        <a:latin typeface="+mn-lt"/>
        <a:ea typeface="+mn-ea"/>
        <a:cs typeface="+mn-cs"/>
      </a:defRPr>
    </a:lvl4pPr>
    <a:lvl5pPr marL="1828758" algn="l" rtl="0" fontAlgn="base">
      <a:spcBef>
        <a:spcPct val="30000"/>
      </a:spcBef>
      <a:spcAft>
        <a:spcPct val="0"/>
      </a:spcAft>
      <a:defRPr sz="1300" kern="1200">
        <a:solidFill>
          <a:schemeClr val="tx1"/>
        </a:solidFill>
        <a:latin typeface="+mn-lt"/>
        <a:ea typeface="+mn-ea"/>
        <a:cs typeface="+mn-cs"/>
      </a:defRPr>
    </a:lvl5pPr>
    <a:lvl6pPr marL="2285934" algn="l" defTabSz="914393" rtl="0" eaLnBrk="1" latinLnBrk="0" hangingPunct="1">
      <a:defRPr sz="1300" kern="1200">
        <a:solidFill>
          <a:schemeClr val="tx1"/>
        </a:solidFill>
        <a:latin typeface="+mn-lt"/>
        <a:ea typeface="+mn-ea"/>
        <a:cs typeface="+mn-cs"/>
      </a:defRPr>
    </a:lvl6pPr>
    <a:lvl7pPr marL="2743129" algn="l" defTabSz="914393" rtl="0" eaLnBrk="1" latinLnBrk="0" hangingPunct="1">
      <a:defRPr sz="1300" kern="1200">
        <a:solidFill>
          <a:schemeClr val="tx1"/>
        </a:solidFill>
        <a:latin typeface="+mn-lt"/>
        <a:ea typeface="+mn-ea"/>
        <a:cs typeface="+mn-cs"/>
      </a:defRPr>
    </a:lvl7pPr>
    <a:lvl8pPr marL="3200317" algn="l" defTabSz="914393" rtl="0" eaLnBrk="1" latinLnBrk="0" hangingPunct="1">
      <a:defRPr sz="1300" kern="1200">
        <a:solidFill>
          <a:schemeClr val="tx1"/>
        </a:solidFill>
        <a:latin typeface="+mn-lt"/>
        <a:ea typeface="+mn-ea"/>
        <a:cs typeface="+mn-cs"/>
      </a:defRPr>
    </a:lvl8pPr>
    <a:lvl9pPr marL="3657500" algn="l" defTabSz="9143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p:cNvSpPr>
            <a:spLocks noGrp="1" noRot="1" noChangeAspect="1"/>
          </p:cNvSpPr>
          <p:nvPr>
            <p:ph type="sldImg"/>
          </p:nvPr>
        </p:nvSpPr>
        <p:spPr bwMode="auto">
          <a:xfrm>
            <a:off x="857250" y="685800"/>
            <a:ext cx="5143500" cy="3429000"/>
          </a:xfrm>
          <a:noFill/>
          <a:ln>
            <a:solidFill>
              <a:srgbClr val="000000"/>
            </a:solidFill>
            <a:miter lim="800000"/>
            <a:headEnd/>
            <a:tailEnd/>
          </a:ln>
        </p:spPr>
      </p:sp>
      <p:sp>
        <p:nvSpPr>
          <p:cNvPr id="51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51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450975" fontAlgn="base">
              <a:spcBef>
                <a:spcPct val="0"/>
              </a:spcBef>
              <a:spcAft>
                <a:spcPct val="0"/>
              </a:spcAft>
            </a:pPr>
            <a:fld id="{AFF54467-D925-4CA8-A7C8-E93B5FB7C6A5}" type="slidenum">
              <a:rPr lang="fr-FR">
                <a:cs typeface="Arial" charset="0"/>
              </a:rPr>
              <a:pPr defTabSz="1450975" fontAlgn="base">
                <a:spcBef>
                  <a:spcPct val="0"/>
                </a:spcBef>
                <a:spcAft>
                  <a:spcPct val="0"/>
                </a:spcAft>
              </a:pPr>
              <a:t>1</a:t>
            </a:fld>
            <a:endParaRPr lang="fr-FR"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36</a:t>
            </a:fld>
            <a:endParaRPr lang="fr-FR"/>
          </a:p>
        </p:txBody>
      </p:sp>
    </p:spTree>
    <p:extLst>
      <p:ext uri="{BB962C8B-B14F-4D97-AF65-F5344CB8AC3E}">
        <p14:creationId xmlns:p14="http://schemas.microsoft.com/office/powerpoint/2010/main" val="427375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40</a:t>
            </a:fld>
            <a:endParaRPr lang="fr-FR"/>
          </a:p>
        </p:txBody>
      </p:sp>
    </p:spTree>
    <p:extLst>
      <p:ext uri="{BB962C8B-B14F-4D97-AF65-F5344CB8AC3E}">
        <p14:creationId xmlns:p14="http://schemas.microsoft.com/office/powerpoint/2010/main" val="364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2</a:t>
            </a:fld>
            <a:endParaRPr lang="fr-FR"/>
          </a:p>
        </p:txBody>
      </p:sp>
    </p:spTree>
    <p:extLst>
      <p:ext uri="{BB962C8B-B14F-4D97-AF65-F5344CB8AC3E}">
        <p14:creationId xmlns:p14="http://schemas.microsoft.com/office/powerpoint/2010/main" val="399467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382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162A83"/>
                </a:solidFill>
                <a:latin typeface="Verdana" pitchFamily="34" charset="0"/>
                <a:ea typeface="Verdana" pitchFamily="34" charset="0"/>
                <a:cs typeface="Verdana" pitchFamily="34" charset="0"/>
              </a:rPr>
              <a:t>Peu</a:t>
            </a:r>
            <a:r>
              <a:rPr lang="en-US" sz="1400" baseline="0" dirty="0" smtClean="0">
                <a:solidFill>
                  <a:srgbClr val="162A83"/>
                </a:solidFill>
                <a:latin typeface="Verdana" pitchFamily="34" charset="0"/>
                <a:ea typeface="Verdana" pitchFamily="34" charset="0"/>
                <a:cs typeface="Verdana" pitchFamily="34" charset="0"/>
              </a:rPr>
              <a:t> après la fin de la </a:t>
            </a:r>
            <a:r>
              <a:rPr lang="en-US" sz="1400" baseline="0" dirty="0" err="1" smtClean="0">
                <a:solidFill>
                  <a:srgbClr val="162A83"/>
                </a:solidFill>
                <a:latin typeface="Verdana" pitchFamily="34" charset="0"/>
                <a:ea typeface="Verdana" pitchFamily="34" charset="0"/>
                <a:cs typeface="Verdana" pitchFamily="34" charset="0"/>
              </a:rPr>
              <a:t>seconde</a:t>
            </a:r>
            <a:r>
              <a:rPr lang="en-US" sz="1400" baseline="0" dirty="0" smtClean="0">
                <a:solidFill>
                  <a:srgbClr val="162A83"/>
                </a:solidFill>
                <a:latin typeface="Verdana" pitchFamily="34" charset="0"/>
                <a:ea typeface="Verdana" pitchFamily="34" charset="0"/>
                <a:cs typeface="Verdana" pitchFamily="34" charset="0"/>
              </a:rPr>
              <a:t> guerre </a:t>
            </a:r>
            <a:r>
              <a:rPr lang="en-US" sz="1400" baseline="0" dirty="0" err="1" smtClean="0">
                <a:solidFill>
                  <a:srgbClr val="162A83"/>
                </a:solidFill>
                <a:latin typeface="Verdana" pitchFamily="34" charset="0"/>
                <a:ea typeface="Verdana" pitchFamily="34" charset="0"/>
                <a:cs typeface="Verdana" pitchFamily="34" charset="0"/>
              </a:rPr>
              <a:t>mondiale</a:t>
            </a:r>
            <a:r>
              <a:rPr lang="en-US" sz="1400" baseline="0" dirty="0" smtClean="0">
                <a:solidFill>
                  <a:srgbClr val="162A83"/>
                </a:solidFill>
                <a:latin typeface="Verdana" pitchFamily="34" charset="0"/>
                <a:ea typeface="Verdana" pitchFamily="34" charset="0"/>
                <a:cs typeface="Verdana" pitchFamily="34" charset="0"/>
              </a:rPr>
              <a:t>, l</a:t>
            </a:r>
            <a:r>
              <a:rPr lang="en-US" sz="1400" dirty="0" smtClean="0">
                <a:solidFill>
                  <a:srgbClr val="162A83"/>
                </a:solidFill>
                <a:latin typeface="Verdana" pitchFamily="34" charset="0"/>
                <a:ea typeface="Verdana" pitchFamily="34" charset="0"/>
                <a:cs typeface="Verdana" pitchFamily="34" charset="0"/>
              </a:rPr>
              <a:t>e 22 </a:t>
            </a:r>
            <a:r>
              <a:rPr lang="en-US" sz="1400" dirty="0" err="1" smtClean="0">
                <a:solidFill>
                  <a:srgbClr val="162A83"/>
                </a:solidFill>
                <a:latin typeface="Verdana" pitchFamily="34" charset="0"/>
                <a:ea typeface="Verdana" pitchFamily="34" charset="0"/>
                <a:cs typeface="Verdana" pitchFamily="34" charset="0"/>
              </a:rPr>
              <a:t>juillet</a:t>
            </a:r>
            <a:r>
              <a:rPr lang="en-US" sz="1400" dirty="0" smtClean="0">
                <a:solidFill>
                  <a:srgbClr val="162A83"/>
                </a:solidFill>
                <a:latin typeface="Verdana" pitchFamily="34" charset="0"/>
                <a:ea typeface="Verdana" pitchFamily="34" charset="0"/>
                <a:cs typeface="Verdana" pitchFamily="34" charset="0"/>
              </a:rPr>
              <a:t> 1963, de</a:t>
            </a:r>
            <a:r>
              <a:rPr lang="en-US" sz="1400" baseline="0" dirty="0" smtClean="0">
                <a:solidFill>
                  <a:srgbClr val="162A83"/>
                </a:solidFill>
                <a:latin typeface="Verdana" pitchFamily="34" charset="0"/>
                <a:ea typeface="Verdana" pitchFamily="34" charset="0"/>
                <a:cs typeface="Verdana" pitchFamily="34" charset="0"/>
              </a:rPr>
              <a:t> Gaulle et Adenauer </a:t>
            </a:r>
            <a:r>
              <a:rPr lang="en-US" sz="1400" baseline="0" dirty="0" err="1" smtClean="0">
                <a:solidFill>
                  <a:srgbClr val="162A83"/>
                </a:solidFill>
                <a:latin typeface="Verdana" pitchFamily="34" charset="0"/>
                <a:ea typeface="Verdana" pitchFamily="34" charset="0"/>
                <a:cs typeface="Verdana" pitchFamily="34" charset="0"/>
              </a:rPr>
              <a:t>en</a:t>
            </a:r>
            <a:r>
              <a:rPr lang="en-US" sz="1400" baseline="0" dirty="0" smtClean="0">
                <a:solidFill>
                  <a:srgbClr val="162A83"/>
                </a:solidFill>
                <a:latin typeface="Verdana" pitchFamily="34" charset="0"/>
                <a:ea typeface="Verdana" pitchFamily="34" charset="0"/>
                <a:cs typeface="Verdana" pitchFamily="34" charset="0"/>
              </a:rPr>
              <a:t> </a:t>
            </a:r>
            <a:r>
              <a:rPr lang="en-US" sz="1400" baseline="0" dirty="0" err="1" smtClean="0">
                <a:solidFill>
                  <a:srgbClr val="162A83"/>
                </a:solidFill>
                <a:latin typeface="Verdana" pitchFamily="34" charset="0"/>
                <a:ea typeface="Verdana" pitchFamily="34" charset="0"/>
                <a:cs typeface="Verdana" pitchFamily="34" charset="0"/>
              </a:rPr>
              <a:t>signant</a:t>
            </a:r>
            <a:r>
              <a:rPr lang="en-US" sz="1400" baseline="0" dirty="0" smtClean="0">
                <a:solidFill>
                  <a:srgbClr val="162A83"/>
                </a:solidFill>
                <a:latin typeface="Verdana" pitchFamily="34" charset="0"/>
                <a:ea typeface="Verdana" pitchFamily="34" charset="0"/>
                <a:cs typeface="Verdana" pitchFamily="34" charset="0"/>
              </a:rPr>
              <a:t> le </a:t>
            </a:r>
            <a:r>
              <a:rPr lang="en-US" sz="1400" baseline="0" dirty="0" err="1" smtClean="0">
                <a:solidFill>
                  <a:srgbClr val="162A83"/>
                </a:solidFill>
                <a:latin typeface="Verdana" pitchFamily="34" charset="0"/>
                <a:ea typeface="Verdana" pitchFamily="34" charset="0"/>
                <a:cs typeface="Verdana" pitchFamily="34" charset="0"/>
              </a:rPr>
              <a:t>Traité</a:t>
            </a:r>
            <a:r>
              <a:rPr lang="en-US" sz="1400" baseline="0" dirty="0" smtClean="0">
                <a:solidFill>
                  <a:srgbClr val="162A83"/>
                </a:solidFill>
                <a:latin typeface="Verdana" pitchFamily="34" charset="0"/>
                <a:ea typeface="Verdana" pitchFamily="34" charset="0"/>
                <a:cs typeface="Verdana" pitchFamily="34" charset="0"/>
              </a:rPr>
              <a:t> de </a:t>
            </a:r>
            <a:r>
              <a:rPr lang="en-US" sz="1400" baseline="0" dirty="0" err="1" smtClean="0">
                <a:solidFill>
                  <a:srgbClr val="162A83"/>
                </a:solidFill>
                <a:latin typeface="Verdana" pitchFamily="34" charset="0"/>
                <a:ea typeface="Verdana" pitchFamily="34" charset="0"/>
                <a:cs typeface="Verdana" pitchFamily="34" charset="0"/>
              </a:rPr>
              <a:t>l’Elysée</a:t>
            </a:r>
            <a:r>
              <a:rPr lang="en-US" sz="1400" baseline="0" dirty="0" smtClean="0">
                <a:solidFill>
                  <a:srgbClr val="162A83"/>
                </a:solidFill>
                <a:latin typeface="Verdana" pitchFamily="34" charset="0"/>
                <a:ea typeface="Verdana" pitchFamily="34" charset="0"/>
                <a:cs typeface="Verdana" pitchFamily="34" charset="0"/>
              </a:rPr>
              <a:t>, </a:t>
            </a:r>
            <a:r>
              <a:rPr lang="en-US" sz="1400" baseline="0" dirty="0" err="1" smtClean="0">
                <a:solidFill>
                  <a:srgbClr val="162A83"/>
                </a:solidFill>
                <a:latin typeface="Verdana" pitchFamily="34" charset="0"/>
                <a:ea typeface="Verdana" pitchFamily="34" charset="0"/>
                <a:cs typeface="Verdana" pitchFamily="34" charset="0"/>
              </a:rPr>
              <a:t>scelle</a:t>
            </a:r>
            <a:r>
              <a:rPr lang="en-US" sz="1400" baseline="0" dirty="0" smtClean="0">
                <a:solidFill>
                  <a:srgbClr val="162A83"/>
                </a:solidFill>
                <a:latin typeface="Verdana" pitchFamily="34" charset="0"/>
                <a:ea typeface="Verdana" pitchFamily="34" charset="0"/>
                <a:cs typeface="Verdana" pitchFamily="34" charset="0"/>
              </a:rPr>
              <a:t> la cooperation </a:t>
            </a:r>
            <a:r>
              <a:rPr lang="en-US" sz="1400" baseline="0" dirty="0" err="1" smtClean="0">
                <a:solidFill>
                  <a:srgbClr val="162A83"/>
                </a:solidFill>
                <a:latin typeface="Verdana" pitchFamily="34" charset="0"/>
                <a:ea typeface="Verdana" pitchFamily="34" charset="0"/>
                <a:cs typeface="Verdana" pitchFamily="34" charset="0"/>
              </a:rPr>
              <a:t>franco</a:t>
            </a:r>
            <a:r>
              <a:rPr lang="en-US" sz="1400" baseline="0" dirty="0" smtClean="0">
                <a:solidFill>
                  <a:srgbClr val="162A83"/>
                </a:solidFill>
                <a:latin typeface="Verdana" pitchFamily="34" charset="0"/>
                <a:ea typeface="Verdana" pitchFamily="34" charset="0"/>
                <a:cs typeface="Verdana" pitchFamily="34" charset="0"/>
              </a:rPr>
              <a:t>-allemande.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Cet accord prévoit la création de l’Office franco*allemand pour la Jeunesse qui voit le jour le</a:t>
            </a:r>
            <a:r>
              <a:rPr lang="fr-FR" baseline="0" dirty="0" smtClean="0"/>
              <a:t> 5 juillet 1963.</a:t>
            </a:r>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8</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fr-FR" dirty="0" smtClean="0"/>
              <a:t>L’OFAJ propose un soutient</a:t>
            </a:r>
            <a:r>
              <a:rPr lang="fr-FR" baseline="0" dirty="0" smtClean="0"/>
              <a:t> </a:t>
            </a:r>
            <a:r>
              <a:rPr lang="fr-FR" dirty="0" smtClean="0"/>
              <a:t>L'OFAJ propose son soutien à</a:t>
            </a:r>
            <a:r>
              <a:rPr lang="fr-FR" baseline="0" dirty="0" smtClean="0"/>
              <a:t> différents types de structure organisant des échanges franco-allemands (associations, écoles, universités, entreprises etc…)</a:t>
            </a:r>
          </a:p>
          <a:p>
            <a:r>
              <a:rPr lang="fr-FR" baseline="0" dirty="0" smtClean="0"/>
              <a:t>L’OFAJ possède 5 bureaux qui ont chacun des champs d’intervention différents: </a:t>
            </a:r>
          </a:p>
          <a:p>
            <a:endParaRPr lang="fr-FR" baseline="0" dirty="0" smtClean="0"/>
          </a:p>
          <a:p>
            <a:r>
              <a:rPr lang="fr-FR" baseline="0" dirty="0" smtClean="0"/>
              <a:t>-Le bureau 1 situé à Paris assure les fonctions supports pour notre office (finances, administration et ressources humaines)</a:t>
            </a:r>
          </a:p>
          <a:p>
            <a:r>
              <a:rPr lang="fr-FR" baseline="0" dirty="0" smtClean="0"/>
              <a:t>-Le bureau 2 situé à Berlin intervient sur les échanges scolaires et extra-scolaires (ex journées découvertes)</a:t>
            </a:r>
          </a:p>
          <a:p>
            <a:r>
              <a:rPr lang="fr-FR" baseline="0" dirty="0" smtClean="0"/>
              <a:t>-Le bureau 3 est chargé de la formation professionnelle, des échanges universitaires et du volontariat (ex bourses pour stages pratiques, rencontres entre établissements de la formation professionnelle)</a:t>
            </a:r>
          </a:p>
          <a:p>
            <a:r>
              <a:rPr lang="fr-FR" baseline="0" dirty="0" smtClean="0"/>
              <a:t>-Le bureau 4 intervient sur la formation interculturelle (formation pour cours de langues intensifs, financement de projets de recherche…)</a:t>
            </a:r>
          </a:p>
          <a:p>
            <a:r>
              <a:rPr lang="fr-FR" baseline="0" dirty="0" smtClean="0"/>
              <a:t>-Le bureau 5 est lui chargé de la communication et des évènement (presse, communication internet, manifestations spécifiques…)</a:t>
            </a:r>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76689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1087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92500" lnSpcReduction="20000"/>
          </a:bodyPr>
          <a:lstStyle/>
          <a:p>
            <a:r>
              <a:rPr lang="fr-FR" dirty="0" smtClean="0"/>
              <a:t>Lancé en 2013 à l’occasion de la célébration du 50ème anniversaire du traité de l’Elysée, le programme</a:t>
            </a:r>
            <a:r>
              <a:rPr lang="fr-FR" baseline="0" dirty="0" smtClean="0"/>
              <a:t> PRAXES </a:t>
            </a:r>
            <a:r>
              <a:rPr lang="fr-FR" dirty="0" smtClean="0"/>
              <a:t>s’adresse à des jeunes qui souhaitent effectuer un stage volontaire hors cursus scolaire ou universitaire (bacheliers, jeunes entre deux parcours universitaires, demandeurs d’emploi) dans le pays partenaire. Dans le cadre du programme PRAXES, l’OFAJ sécurise le cadre juridique de la mobilité en assurant la fonction de l’organisme de formation. Il établit notamment la convention de stage tripartite avec le stagiaire et l’organisme d’accueil. L’OFAJ opère également un suivi pédagogique des stagiaires par l’intermédiaire d’une autoévaluation couplée à une évaluation du tuteur dans l’organisme d’accueil. Celles-ci sont intégrées à une plateforme de gestion en ligne nommée TCC Praxes à laquelle les stagiaires et tuteurs ont accès.</a:t>
            </a:r>
          </a:p>
          <a:p>
            <a:r>
              <a:rPr lang="fr-FR" dirty="0" smtClean="0"/>
              <a:t>De manière générale, les compétences techniques, spécifiques ou linguistiques peuvent être formalisées à partir d’un référentiel métier ou du cadre européen de référence des langues (CECRL). La tâche est plus difficile en ce qui concerne les compétences transversales comme par exemple la capacité d’adaptation ou la capacité à s’engager dans un groupe.</a:t>
            </a:r>
          </a:p>
          <a:p>
            <a:r>
              <a:rPr lang="fr-FR" dirty="0" smtClean="0"/>
              <a:t>Face à ce constat et dans l’optique d’une amélioration de ses outils d’évaluation, l’OFAJ participe à un projet nommé AKI (financé dans le cadre d’un partenariat stratégique Erasmus+ Jeunesse) de mars 2015 à mars 2017. Ce partenariat qui réunit l’Institut Supérieur de Formation Permanente (INSUP – coordinateur du projet), l’Office </a:t>
            </a:r>
            <a:r>
              <a:rPr lang="fr-FR" dirty="0" err="1" smtClean="0"/>
              <a:t>Franco-Québécois</a:t>
            </a:r>
            <a:r>
              <a:rPr lang="fr-FR" dirty="0" smtClean="0"/>
              <a:t> pour la Jeunesse, l’Union Wallonne des Entreprises et l’OFAJ vise la mise à disposition d’une documentation des compétences transversales acquises par les jeunes en mobilité internationale pour faciliter leur insertion sur le marché du travail et dans la société.</a:t>
            </a:r>
          </a:p>
          <a:p>
            <a:r>
              <a:rPr lang="fr-FR" dirty="0" smtClean="0"/>
              <a:t>Les partenaires AKI, acteurs majeurs de mobilité internationale, ont donc décidé d’élaborer conjointement deux produits intellectuels :</a:t>
            </a:r>
          </a:p>
          <a:p>
            <a:r>
              <a:rPr lang="fr-FR" dirty="0" smtClean="0"/>
              <a:t>un référentiel européen de compétences transversales</a:t>
            </a:r>
          </a:p>
          <a:p>
            <a:r>
              <a:rPr lang="fr-FR" dirty="0" smtClean="0"/>
              <a:t>un kit d’évaluation.</a:t>
            </a:r>
          </a:p>
          <a:p>
            <a:r>
              <a:rPr lang="fr-FR" dirty="0" smtClean="0"/>
              <a:t>Après une phase test sur l’année 2016, l’outil sera progressivement intégré sur la plateforme TCC Praxes dans le but de joindre à l’attestation actuelle de fin de stage un document présentant le niveau d’acquisition des compétences transversales en fin de mobilité.</a:t>
            </a:r>
          </a:p>
          <a:p>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11</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37884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1750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cstate="print"/>
          <a:srcRect/>
          <a:stretch>
            <a:fillRect/>
          </a:stretch>
        </p:blipFill>
        <p:spPr bwMode="auto">
          <a:xfrm>
            <a:off x="449263" y="0"/>
            <a:ext cx="3354387" cy="958850"/>
          </a:xfrm>
          <a:prstGeom prst="rect">
            <a:avLst/>
          </a:prstGeom>
          <a:noFill/>
          <a:ln w="9525">
            <a:noFill/>
            <a:miter lim="800000"/>
            <a:headEnd/>
            <a:tailEnd/>
          </a:ln>
        </p:spPr>
      </p:pic>
      <p:sp>
        <p:nvSpPr>
          <p:cNvPr id="5" name="ZoneTexte 9"/>
          <p:cNvSpPr txBox="1"/>
          <p:nvPr userDrawn="1"/>
        </p:nvSpPr>
        <p:spPr>
          <a:xfrm>
            <a:off x="460375" y="850939"/>
            <a:ext cx="4868640" cy="338556"/>
          </a:xfrm>
          <a:prstGeom prst="rect">
            <a:avLst/>
          </a:prstGeom>
          <a:noFill/>
        </p:spPr>
        <p:txBody>
          <a:bodyPr wrap="none" lIns="91440" tIns="45721" rIns="91440" bIns="45721">
            <a:spAutoFit/>
          </a:bodyPr>
          <a:lstStyle/>
          <a:p>
            <a:pPr defTabSz="1451386" fontAlgn="auto">
              <a:spcBef>
                <a:spcPts val="0"/>
              </a:spcBef>
              <a:spcAft>
                <a:spcPts val="0"/>
              </a:spcAft>
              <a:defRPr/>
            </a:pPr>
            <a:r>
              <a:rPr lang="fr-FR" sz="1600" dirty="0">
                <a:latin typeface="+mn-lt"/>
                <a:cs typeface="+mn-cs"/>
              </a:rPr>
              <a:t>Cette action est cofinancée par l’Union Européenne</a:t>
            </a:r>
          </a:p>
        </p:txBody>
      </p:sp>
      <p:sp>
        <p:nvSpPr>
          <p:cNvPr id="12" name="Espace réservé du numéro de diapositive 5"/>
          <p:cNvSpPr>
            <a:spLocks noGrp="1"/>
          </p:cNvSpPr>
          <p:nvPr>
            <p:ph type="sldNum" sz="quarter" idx="12"/>
          </p:nvPr>
        </p:nvSpPr>
        <p:spPr>
          <a:xfrm>
            <a:off x="10860360" y="9112448"/>
            <a:ext cx="3556000" cy="541338"/>
          </a:xfrm>
          <a:prstGeom prst="rect">
            <a:avLst/>
          </a:prstGeom>
        </p:spPr>
        <p:txBody>
          <a:bodyPr/>
          <a:lstStyle>
            <a:lvl1pPr>
              <a:defRPr sz="2100" b="1">
                <a:solidFill>
                  <a:schemeClr val="tx1">
                    <a:lumMod val="75000"/>
                    <a:lumOff val="25000"/>
                  </a:schemeClr>
                </a:solidFill>
              </a:defRPr>
            </a:lvl1pPr>
          </a:lstStyle>
          <a:p>
            <a:pPr>
              <a:defRPr/>
            </a:pPr>
            <a:fld id="{19DF8857-F8AB-4E87-A3D4-33D444530FFB}" type="slidenum">
              <a:rPr lang="fr-FR" smtClean="0"/>
              <a:pPr>
                <a:defRPr/>
              </a:pPr>
              <a:t>‹N°›</a:t>
            </a:fld>
            <a:endParaRPr lang="fr-FR"/>
          </a:p>
        </p:txBody>
      </p:sp>
      <p:sp>
        <p:nvSpPr>
          <p:cNvPr id="13" name="Espace réservé du pied de page 1"/>
          <p:cNvSpPr>
            <a:spLocks noGrp="1"/>
          </p:cNvSpPr>
          <p:nvPr>
            <p:ph type="ftr" sz="quarter" idx="3"/>
          </p:nvPr>
        </p:nvSpPr>
        <p:spPr>
          <a:xfrm>
            <a:off x="460375" y="9112448"/>
            <a:ext cx="9954073" cy="864096"/>
          </a:xfrm>
          <a:prstGeom prst="rect">
            <a:avLst/>
          </a:prstGeom>
        </p:spPr>
        <p:txBody>
          <a:bodyPr/>
          <a:lstStyle>
            <a:lvl1pPr algn="ctr">
              <a:defRPr b="0">
                <a:solidFill>
                  <a:schemeClr val="tx1">
                    <a:lumMod val="75000"/>
                    <a:lumOff val="25000"/>
                  </a:schemeClr>
                </a:solidFill>
                <a:latin typeface="+mn-lt"/>
              </a:defRPr>
            </a:lvl1pPr>
          </a:lstStyle>
          <a:p>
            <a:pPr algn="l">
              <a:spcBef>
                <a:spcPct val="20000"/>
              </a:spcBef>
            </a:pPr>
            <a:r>
              <a:rPr lang="fr-FR" sz="2100" smtClean="0"/>
              <a:t>Projet AKI Conférence– E3, Louvain-la-Neuve 10/10/2016</a:t>
            </a:r>
            <a:endParaRPr lang="fr-FR" sz="2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165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3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46"/>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31" y="2126101"/>
            <a:ext cx="5013855" cy="6949723"/>
          </a:xfrm>
        </p:spPr>
        <p:txBody>
          <a:bodyPr/>
          <a:lstStyle>
            <a:lvl1pPr marL="0" indent="0">
              <a:buNone/>
              <a:defRPr sz="2200"/>
            </a:lvl1pPr>
            <a:lvl2pPr marL="725714" indent="0">
              <a:buNone/>
              <a:defRPr sz="1900"/>
            </a:lvl2pPr>
            <a:lvl3pPr marL="1451399" indent="0">
              <a:buNone/>
              <a:defRPr sz="1600"/>
            </a:lvl3pPr>
            <a:lvl4pPr marL="2177103" indent="0">
              <a:buNone/>
              <a:defRPr sz="1400"/>
            </a:lvl4pPr>
            <a:lvl5pPr marL="2902797" indent="0">
              <a:buNone/>
              <a:defRPr sz="1400"/>
            </a:lvl5pPr>
            <a:lvl6pPr marL="3628503" indent="0">
              <a:buNone/>
              <a:defRPr sz="1400"/>
            </a:lvl6pPr>
            <a:lvl7pPr marL="4354200" indent="0">
              <a:buNone/>
              <a:defRPr sz="1400"/>
            </a:lvl7pPr>
            <a:lvl8pPr marL="5079908" indent="0">
              <a:buNone/>
              <a:defRPr sz="1400"/>
            </a:lvl8pPr>
            <a:lvl9pPr marL="5805604"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44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399" indent="0">
              <a:buNone/>
              <a:defRPr sz="3800"/>
            </a:lvl3pPr>
            <a:lvl4pPr marL="2177103" indent="0">
              <a:buNone/>
              <a:defRPr sz="3200"/>
            </a:lvl4pPr>
            <a:lvl5pPr marL="2902797" indent="0">
              <a:buNone/>
              <a:defRPr sz="3200"/>
            </a:lvl5pPr>
            <a:lvl6pPr marL="3628503" indent="0">
              <a:buNone/>
              <a:defRPr sz="3200"/>
            </a:lvl6pPr>
            <a:lvl7pPr marL="4354200" indent="0">
              <a:buNone/>
              <a:defRPr sz="3200"/>
            </a:lvl7pPr>
            <a:lvl8pPr marL="5079908" indent="0">
              <a:buNone/>
              <a:defRPr sz="3200"/>
            </a:lvl8pPr>
            <a:lvl9pPr marL="5805604"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399" indent="0">
              <a:buNone/>
              <a:defRPr sz="1600"/>
            </a:lvl3pPr>
            <a:lvl4pPr marL="2177103" indent="0">
              <a:buNone/>
              <a:defRPr sz="1400"/>
            </a:lvl4pPr>
            <a:lvl5pPr marL="2902797" indent="0">
              <a:buNone/>
              <a:defRPr sz="1400"/>
            </a:lvl5pPr>
            <a:lvl6pPr marL="3628503" indent="0">
              <a:buNone/>
              <a:defRPr sz="1400"/>
            </a:lvl6pPr>
            <a:lvl7pPr marL="4354200" indent="0">
              <a:buNone/>
              <a:defRPr sz="1400"/>
            </a:lvl7pPr>
            <a:lvl8pPr marL="5079908" indent="0">
              <a:buNone/>
              <a:defRPr sz="1400"/>
            </a:lvl8pPr>
            <a:lvl9pPr marL="5805604"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808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8170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494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08"/>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3" indent="0" algn="ctr">
              <a:buNone/>
              <a:defRPr>
                <a:solidFill>
                  <a:schemeClr val="tx1">
                    <a:tint val="75000"/>
                  </a:schemeClr>
                </a:solidFill>
              </a:defRPr>
            </a:lvl3pPr>
            <a:lvl4pPr marL="2177109" indent="0" algn="ctr">
              <a:buNone/>
              <a:defRPr>
                <a:solidFill>
                  <a:schemeClr val="tx1">
                    <a:tint val="75000"/>
                  </a:schemeClr>
                </a:solidFill>
              </a:defRPr>
            </a:lvl4pPr>
            <a:lvl5pPr marL="2902807" indent="0" algn="ctr">
              <a:buNone/>
              <a:defRPr>
                <a:solidFill>
                  <a:schemeClr val="tx1">
                    <a:tint val="75000"/>
                  </a:schemeClr>
                </a:solidFill>
              </a:defRPr>
            </a:lvl5pPr>
            <a:lvl6pPr marL="3628515" indent="0" algn="ctr">
              <a:buNone/>
              <a:defRPr>
                <a:solidFill>
                  <a:schemeClr val="tx1">
                    <a:tint val="75000"/>
                  </a:schemeClr>
                </a:solidFill>
              </a:defRPr>
            </a:lvl6pPr>
            <a:lvl7pPr marL="4354213" indent="0" algn="ctr">
              <a:buNone/>
              <a:defRPr>
                <a:solidFill>
                  <a:schemeClr val="tx1">
                    <a:tint val="75000"/>
                  </a:schemeClr>
                </a:solidFill>
              </a:defRPr>
            </a:lvl7pPr>
            <a:lvl8pPr marL="5079923" indent="0" algn="ctr">
              <a:buNone/>
              <a:defRPr>
                <a:solidFill>
                  <a:schemeClr val="tx1">
                    <a:tint val="75000"/>
                  </a:schemeClr>
                </a:solidFill>
              </a:defRPr>
            </a:lvl8pPr>
            <a:lvl9pPr marL="580562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65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615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64"/>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65"/>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03" indent="0">
              <a:buNone/>
              <a:defRPr sz="2500">
                <a:solidFill>
                  <a:schemeClr val="tx1">
                    <a:tint val="75000"/>
                  </a:schemeClr>
                </a:solidFill>
              </a:defRPr>
            </a:lvl3pPr>
            <a:lvl4pPr marL="2177109" indent="0">
              <a:buNone/>
              <a:defRPr sz="2200">
                <a:solidFill>
                  <a:schemeClr val="tx1">
                    <a:tint val="75000"/>
                  </a:schemeClr>
                </a:solidFill>
              </a:defRPr>
            </a:lvl4pPr>
            <a:lvl5pPr marL="2902807" indent="0">
              <a:buNone/>
              <a:defRPr sz="2200">
                <a:solidFill>
                  <a:schemeClr val="tx1">
                    <a:tint val="75000"/>
                  </a:schemeClr>
                </a:solidFill>
              </a:defRPr>
            </a:lvl5pPr>
            <a:lvl6pPr marL="3628515" indent="0">
              <a:buNone/>
              <a:defRPr sz="2200">
                <a:solidFill>
                  <a:schemeClr val="tx1">
                    <a:tint val="75000"/>
                  </a:schemeClr>
                </a:solidFill>
              </a:defRPr>
            </a:lvl6pPr>
            <a:lvl7pPr marL="4354213" indent="0">
              <a:buNone/>
              <a:defRPr sz="2200">
                <a:solidFill>
                  <a:schemeClr val="tx1">
                    <a:tint val="75000"/>
                  </a:schemeClr>
                </a:solidFill>
              </a:defRPr>
            </a:lvl7pPr>
            <a:lvl8pPr marL="5079923" indent="0">
              <a:buNone/>
              <a:defRPr sz="2200">
                <a:solidFill>
                  <a:schemeClr val="tx1">
                    <a:tint val="75000"/>
                  </a:schemeClr>
                </a:solidFill>
              </a:defRPr>
            </a:lvl8pPr>
            <a:lvl9pPr marL="5805623"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83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3260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03" indent="0">
              <a:buNone/>
              <a:defRPr sz="2900" b="1"/>
            </a:lvl3pPr>
            <a:lvl4pPr marL="2177109" indent="0">
              <a:buNone/>
              <a:defRPr sz="2500" b="1"/>
            </a:lvl4pPr>
            <a:lvl5pPr marL="2902807" indent="0">
              <a:buNone/>
              <a:defRPr sz="2500" b="1"/>
            </a:lvl5pPr>
            <a:lvl6pPr marL="3628515" indent="0">
              <a:buNone/>
              <a:defRPr sz="2500" b="1"/>
            </a:lvl6pPr>
            <a:lvl7pPr marL="4354213" indent="0">
              <a:buNone/>
              <a:defRPr sz="2500" b="1"/>
            </a:lvl7pPr>
            <a:lvl8pPr marL="5079923" indent="0">
              <a:buNone/>
              <a:defRPr sz="2500" b="1"/>
            </a:lvl8pPr>
            <a:lvl9pPr marL="5805623"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03" indent="0">
              <a:buNone/>
              <a:defRPr sz="2900" b="1"/>
            </a:lvl3pPr>
            <a:lvl4pPr marL="2177109" indent="0">
              <a:buNone/>
              <a:defRPr sz="2500" b="1"/>
            </a:lvl4pPr>
            <a:lvl5pPr marL="2902807" indent="0">
              <a:buNone/>
              <a:defRPr sz="2500" b="1"/>
            </a:lvl5pPr>
            <a:lvl6pPr marL="3628515" indent="0">
              <a:buNone/>
              <a:defRPr sz="2500" b="1"/>
            </a:lvl6pPr>
            <a:lvl7pPr marL="4354213" indent="0">
              <a:buNone/>
              <a:defRPr sz="2500" b="1"/>
            </a:lvl7pPr>
            <a:lvl8pPr marL="5079923" indent="0">
              <a:buNone/>
              <a:defRPr sz="2500" b="1"/>
            </a:lvl8pPr>
            <a:lvl9pPr marL="5805623"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1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762000" y="9416818"/>
            <a:ext cx="3556000" cy="540926"/>
          </a:xfrm>
          <a:prstGeom prst="rect">
            <a:avLst/>
          </a:prstGeom>
        </p:spPr>
        <p:txBody>
          <a:bodyPr lIns="91440" tIns="45721" rIns="91440" bIns="45721"/>
          <a:lstStyle>
            <a:lvl1pPr>
              <a:defRPr/>
            </a:lvl1pPr>
          </a:lstStyle>
          <a:p>
            <a:pPr>
              <a:defRPr/>
            </a:pPr>
            <a:endParaRPr lang="fr-BE">
              <a:solidFill>
                <a:prstClr val="black">
                  <a:tint val="75000"/>
                </a:prstClr>
              </a:solidFill>
            </a:endParaRPr>
          </a:p>
        </p:txBody>
      </p:sp>
      <p:sp>
        <p:nvSpPr>
          <p:cNvPr id="3" name="Espace réservé du pied de page 4"/>
          <p:cNvSpPr>
            <a:spLocks noGrp="1"/>
          </p:cNvSpPr>
          <p:nvPr>
            <p:ph type="ftr" sz="quarter" idx="11"/>
          </p:nvPr>
        </p:nvSpPr>
        <p:spPr>
          <a:xfrm>
            <a:off x="716384" y="9583938"/>
            <a:ext cx="13960058" cy="576064"/>
          </a:xfrm>
          <a:prstGeom prst="rect">
            <a:avLst/>
          </a:prstGeom>
        </p:spPr>
        <p:txBody>
          <a:bodyPr/>
          <a:lstStyle>
            <a:lvl1pPr>
              <a:defRPr/>
            </a:lvl1pPr>
          </a:lstStyle>
          <a:p>
            <a:pPr>
              <a:defRPr/>
            </a:pPr>
            <a:r>
              <a:rPr lang="fr-FR" smtClean="0">
                <a:solidFill>
                  <a:prstClr val="black">
                    <a:tint val="75000"/>
                  </a:prstClr>
                </a:solidFill>
              </a:rPr>
              <a:t>Projet AKI Conférence– E3, Louvain-la-Neuve 10/10/2016</a:t>
            </a:r>
            <a:endParaRPr lang="fr-BE">
              <a:solidFill>
                <a:prstClr val="black">
                  <a:tint val="75000"/>
                </a:prstClr>
              </a:solidFill>
            </a:endParaRPr>
          </a:p>
        </p:txBody>
      </p:sp>
      <p:sp>
        <p:nvSpPr>
          <p:cNvPr id="4" name="Espace réservé du numéro de diapositive 5"/>
          <p:cNvSpPr>
            <a:spLocks noGrp="1"/>
          </p:cNvSpPr>
          <p:nvPr>
            <p:ph type="sldNum" sz="quarter" idx="12"/>
          </p:nvPr>
        </p:nvSpPr>
        <p:spPr>
          <a:xfrm>
            <a:off x="10922000" y="9416818"/>
            <a:ext cx="3556000" cy="540926"/>
          </a:xfrm>
          <a:prstGeom prst="rect">
            <a:avLst/>
          </a:prstGeom>
        </p:spPr>
        <p:txBody>
          <a:bodyPr/>
          <a:lstStyle>
            <a:lvl1pPr>
              <a:defRPr/>
            </a:lvl1pPr>
          </a:lstStyle>
          <a:p>
            <a:pPr>
              <a:defRPr/>
            </a:pPr>
            <a:fld id="{750AB92D-1626-4A42-BF97-6101AEA99158}"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73662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224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4167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26"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41"/>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26" y="2126097"/>
            <a:ext cx="5013855" cy="6949723"/>
          </a:xfrm>
        </p:spPr>
        <p:txBody>
          <a:bodyPr/>
          <a:lstStyle>
            <a:lvl1pPr marL="0" indent="0">
              <a:buNone/>
              <a:defRPr sz="2200"/>
            </a:lvl1pPr>
            <a:lvl2pPr marL="725714" indent="0">
              <a:buNone/>
              <a:defRPr sz="1900"/>
            </a:lvl2pPr>
            <a:lvl3pPr marL="1451403" indent="0">
              <a:buNone/>
              <a:defRPr sz="1600"/>
            </a:lvl3pPr>
            <a:lvl4pPr marL="2177109" indent="0">
              <a:buNone/>
              <a:defRPr sz="1400"/>
            </a:lvl4pPr>
            <a:lvl5pPr marL="2902807" indent="0">
              <a:buNone/>
              <a:defRPr sz="1400"/>
            </a:lvl5pPr>
            <a:lvl6pPr marL="3628515" indent="0">
              <a:buNone/>
              <a:defRPr sz="1400"/>
            </a:lvl6pPr>
            <a:lvl7pPr marL="4354213" indent="0">
              <a:buNone/>
              <a:defRPr sz="1400"/>
            </a:lvl7pPr>
            <a:lvl8pPr marL="5079923" indent="0">
              <a:buNone/>
              <a:defRPr sz="1400"/>
            </a:lvl8pPr>
            <a:lvl9pPr marL="5805623"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2387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03" indent="0">
              <a:buNone/>
              <a:defRPr sz="3800"/>
            </a:lvl3pPr>
            <a:lvl4pPr marL="2177109" indent="0">
              <a:buNone/>
              <a:defRPr sz="3200"/>
            </a:lvl4pPr>
            <a:lvl5pPr marL="2902807" indent="0">
              <a:buNone/>
              <a:defRPr sz="3200"/>
            </a:lvl5pPr>
            <a:lvl6pPr marL="3628515" indent="0">
              <a:buNone/>
              <a:defRPr sz="3200"/>
            </a:lvl6pPr>
            <a:lvl7pPr marL="4354213" indent="0">
              <a:buNone/>
              <a:defRPr sz="3200"/>
            </a:lvl7pPr>
            <a:lvl8pPr marL="5079923" indent="0">
              <a:buNone/>
              <a:defRPr sz="3200"/>
            </a:lvl8pPr>
            <a:lvl9pPr marL="5805623"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03" indent="0">
              <a:buNone/>
              <a:defRPr sz="1600"/>
            </a:lvl3pPr>
            <a:lvl4pPr marL="2177109" indent="0">
              <a:buNone/>
              <a:defRPr sz="1400"/>
            </a:lvl4pPr>
            <a:lvl5pPr marL="2902807" indent="0">
              <a:buNone/>
              <a:defRPr sz="1400"/>
            </a:lvl5pPr>
            <a:lvl6pPr marL="3628515" indent="0">
              <a:buNone/>
              <a:defRPr sz="1400"/>
            </a:lvl6pPr>
            <a:lvl7pPr marL="4354213" indent="0">
              <a:buNone/>
              <a:defRPr sz="1400"/>
            </a:lvl7pPr>
            <a:lvl8pPr marL="5079923" indent="0">
              <a:buNone/>
              <a:defRPr sz="1400"/>
            </a:lvl8pPr>
            <a:lvl9pPr marL="5805623"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62908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200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53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02"/>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0" indent="0" algn="ctr">
              <a:buNone/>
              <a:defRPr>
                <a:solidFill>
                  <a:schemeClr val="tx1">
                    <a:tint val="75000"/>
                  </a:schemeClr>
                </a:solidFill>
              </a:defRPr>
            </a:lvl3pPr>
            <a:lvl4pPr marL="2177118" indent="0" algn="ctr">
              <a:buNone/>
              <a:defRPr>
                <a:solidFill>
                  <a:schemeClr val="tx1">
                    <a:tint val="75000"/>
                  </a:schemeClr>
                </a:solidFill>
              </a:defRPr>
            </a:lvl4pPr>
            <a:lvl5pPr marL="2902819" indent="0" algn="ctr">
              <a:buNone/>
              <a:defRPr>
                <a:solidFill>
                  <a:schemeClr val="tx1">
                    <a:tint val="75000"/>
                  </a:schemeClr>
                </a:solidFill>
              </a:defRPr>
            </a:lvl5pPr>
            <a:lvl6pPr marL="3628530" indent="0" algn="ctr">
              <a:buNone/>
              <a:defRPr>
                <a:solidFill>
                  <a:schemeClr val="tx1">
                    <a:tint val="75000"/>
                  </a:schemeClr>
                </a:solidFill>
              </a:defRPr>
            </a:lvl6pPr>
            <a:lvl7pPr marL="4354232" indent="0" algn="ctr">
              <a:buNone/>
              <a:defRPr>
                <a:solidFill>
                  <a:schemeClr val="tx1">
                    <a:tint val="75000"/>
                  </a:schemeClr>
                </a:solidFill>
              </a:defRPr>
            </a:lvl7pPr>
            <a:lvl8pPr marL="5079943" indent="0" algn="ctr">
              <a:buNone/>
              <a:defRPr>
                <a:solidFill>
                  <a:schemeClr val="tx1">
                    <a:tint val="75000"/>
                  </a:schemeClr>
                </a:solidFill>
              </a:defRPr>
            </a:lvl8pPr>
            <a:lvl9pPr marL="580564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128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564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8"/>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9"/>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0" indent="0">
              <a:buNone/>
              <a:defRPr sz="2500">
                <a:solidFill>
                  <a:schemeClr val="tx1">
                    <a:tint val="75000"/>
                  </a:schemeClr>
                </a:solidFill>
              </a:defRPr>
            </a:lvl3pPr>
            <a:lvl4pPr marL="2177118" indent="0">
              <a:buNone/>
              <a:defRPr sz="2200">
                <a:solidFill>
                  <a:schemeClr val="tx1">
                    <a:tint val="75000"/>
                  </a:schemeClr>
                </a:solidFill>
              </a:defRPr>
            </a:lvl4pPr>
            <a:lvl5pPr marL="2902819" indent="0">
              <a:buNone/>
              <a:defRPr sz="2200">
                <a:solidFill>
                  <a:schemeClr val="tx1">
                    <a:tint val="75000"/>
                  </a:schemeClr>
                </a:solidFill>
              </a:defRPr>
            </a:lvl5pPr>
            <a:lvl6pPr marL="3628530" indent="0">
              <a:buNone/>
              <a:defRPr sz="2200">
                <a:solidFill>
                  <a:schemeClr val="tx1">
                    <a:tint val="75000"/>
                  </a:schemeClr>
                </a:solidFill>
              </a:defRPr>
            </a:lvl6pPr>
            <a:lvl7pPr marL="4354232" indent="0">
              <a:buNone/>
              <a:defRPr sz="2200">
                <a:solidFill>
                  <a:schemeClr val="tx1">
                    <a:tint val="75000"/>
                  </a:schemeClr>
                </a:solidFill>
              </a:defRPr>
            </a:lvl7pPr>
            <a:lvl8pPr marL="5079943" indent="0">
              <a:buNone/>
              <a:defRPr sz="2200">
                <a:solidFill>
                  <a:schemeClr val="tx1">
                    <a:tint val="75000"/>
                  </a:schemeClr>
                </a:solidFill>
              </a:defRPr>
            </a:lvl8pPr>
            <a:lvl9pPr marL="5805645"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2798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32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406871"/>
            <a:ext cx="13716000" cy="1693333"/>
          </a:xfrm>
          <a:prstGeom prst="rect">
            <a:avLst/>
          </a:prstGeom>
        </p:spPr>
        <p:txBody>
          <a:bodyPr lIns="91440" tIns="45721" rIns="91440" bIns="45721"/>
          <a:lstStyle/>
          <a:p>
            <a:r>
              <a:rPr lang="fr-FR" smtClean="0"/>
              <a:t>Cliquez pour modifier le style du titre</a:t>
            </a:r>
            <a:endParaRPr lang="fr-FR"/>
          </a:p>
        </p:txBody>
      </p:sp>
      <p:sp>
        <p:nvSpPr>
          <p:cNvPr id="3" name="Espace réservé du contenu 2"/>
          <p:cNvSpPr>
            <a:spLocks noGrp="1"/>
          </p:cNvSpPr>
          <p:nvPr>
            <p:ph idx="1"/>
          </p:nvPr>
        </p:nvSpPr>
        <p:spPr>
          <a:xfrm>
            <a:off x="762000" y="2370669"/>
            <a:ext cx="13716000" cy="6705130"/>
          </a:xfrm>
          <a:prstGeom prst="rect">
            <a:avLst/>
          </a:prstGeom>
        </p:spPr>
        <p:txBody>
          <a:bodyPr lIns="91440" tIns="45721" rIns="91440" bIns="45721"/>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762000" y="9416818"/>
            <a:ext cx="3556000" cy="540926"/>
          </a:xfrm>
          <a:prstGeom prst="rect">
            <a:avLst/>
          </a:prstGeom>
        </p:spPr>
        <p:txBody>
          <a:bodyPr lIns="91440" tIns="45721" rIns="91440" bIns="45721"/>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716384" y="9583938"/>
            <a:ext cx="13960058" cy="576064"/>
          </a:xfrm>
          <a:prstGeom prst="rect">
            <a:avLst/>
          </a:prstGeom>
        </p:spPr>
        <p:txBody>
          <a:bodyPr/>
          <a:lstStyle/>
          <a:p>
            <a:r>
              <a:rPr lang="fr-FR" smtClean="0">
                <a:solidFill>
                  <a:prstClr val="black">
                    <a:tint val="75000"/>
                  </a:prstClr>
                </a:solidFill>
              </a:rPr>
              <a:t>Projet AKI Conférence– E3, Louvain-la-Neuve 10/10/2016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922000" y="9416818"/>
            <a:ext cx="3556000" cy="540926"/>
          </a:xfrm>
          <a:prstGeom prst="rect">
            <a:avLst/>
          </a:prstGeom>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016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0" indent="0">
              <a:buNone/>
              <a:defRPr sz="2900" b="1"/>
            </a:lvl3pPr>
            <a:lvl4pPr marL="2177118" indent="0">
              <a:buNone/>
              <a:defRPr sz="2500" b="1"/>
            </a:lvl4pPr>
            <a:lvl5pPr marL="2902819" indent="0">
              <a:buNone/>
              <a:defRPr sz="2500" b="1"/>
            </a:lvl5pPr>
            <a:lvl6pPr marL="3628530" indent="0">
              <a:buNone/>
              <a:defRPr sz="2500" b="1"/>
            </a:lvl6pPr>
            <a:lvl7pPr marL="4354232" indent="0">
              <a:buNone/>
              <a:defRPr sz="2500" b="1"/>
            </a:lvl7pPr>
            <a:lvl8pPr marL="5079943" indent="0">
              <a:buNone/>
              <a:defRPr sz="2500" b="1"/>
            </a:lvl8pPr>
            <a:lvl9pPr marL="5805645"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0" indent="0">
              <a:buNone/>
              <a:defRPr sz="2900" b="1"/>
            </a:lvl3pPr>
            <a:lvl4pPr marL="2177118" indent="0">
              <a:buNone/>
              <a:defRPr sz="2500" b="1"/>
            </a:lvl4pPr>
            <a:lvl5pPr marL="2902819" indent="0">
              <a:buNone/>
              <a:defRPr sz="2500" b="1"/>
            </a:lvl5pPr>
            <a:lvl6pPr marL="3628530" indent="0">
              <a:buNone/>
              <a:defRPr sz="2500" b="1"/>
            </a:lvl6pPr>
            <a:lvl7pPr marL="4354232" indent="0">
              <a:buNone/>
              <a:defRPr sz="2500" b="1"/>
            </a:lvl7pPr>
            <a:lvl8pPr marL="5079943" indent="0">
              <a:buNone/>
              <a:defRPr sz="2500" b="1"/>
            </a:lvl8pPr>
            <a:lvl9pPr marL="5805645"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5810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66334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98812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9"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35"/>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9" y="2126091"/>
            <a:ext cx="5013855" cy="6949723"/>
          </a:xfrm>
        </p:spPr>
        <p:txBody>
          <a:bodyPr/>
          <a:lstStyle>
            <a:lvl1pPr marL="0" indent="0">
              <a:buNone/>
              <a:defRPr sz="2200"/>
            </a:lvl1pPr>
            <a:lvl2pPr marL="725714" indent="0">
              <a:buNone/>
              <a:defRPr sz="1900"/>
            </a:lvl2pPr>
            <a:lvl3pPr marL="1451410" indent="0">
              <a:buNone/>
              <a:defRPr sz="1600"/>
            </a:lvl3pPr>
            <a:lvl4pPr marL="2177118" indent="0">
              <a:buNone/>
              <a:defRPr sz="1400"/>
            </a:lvl4pPr>
            <a:lvl5pPr marL="2902819" indent="0">
              <a:buNone/>
              <a:defRPr sz="1400"/>
            </a:lvl5pPr>
            <a:lvl6pPr marL="3628530" indent="0">
              <a:buNone/>
              <a:defRPr sz="1400"/>
            </a:lvl6pPr>
            <a:lvl7pPr marL="4354232" indent="0">
              <a:buNone/>
              <a:defRPr sz="1400"/>
            </a:lvl7pPr>
            <a:lvl8pPr marL="5079943" indent="0">
              <a:buNone/>
              <a:defRPr sz="1400"/>
            </a:lvl8pPr>
            <a:lvl9pPr marL="5805645"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918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0" indent="0">
              <a:buNone/>
              <a:defRPr sz="3800"/>
            </a:lvl3pPr>
            <a:lvl4pPr marL="2177118" indent="0">
              <a:buNone/>
              <a:defRPr sz="3200"/>
            </a:lvl4pPr>
            <a:lvl5pPr marL="2902819" indent="0">
              <a:buNone/>
              <a:defRPr sz="3200"/>
            </a:lvl5pPr>
            <a:lvl6pPr marL="3628530" indent="0">
              <a:buNone/>
              <a:defRPr sz="3200"/>
            </a:lvl6pPr>
            <a:lvl7pPr marL="4354232" indent="0">
              <a:buNone/>
              <a:defRPr sz="3200"/>
            </a:lvl7pPr>
            <a:lvl8pPr marL="5079943" indent="0">
              <a:buNone/>
              <a:defRPr sz="3200"/>
            </a:lvl8pPr>
            <a:lvl9pPr marL="5805645"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0" indent="0">
              <a:buNone/>
              <a:defRPr sz="1600"/>
            </a:lvl3pPr>
            <a:lvl4pPr marL="2177118" indent="0">
              <a:buNone/>
              <a:defRPr sz="1400"/>
            </a:lvl4pPr>
            <a:lvl5pPr marL="2902819" indent="0">
              <a:buNone/>
              <a:defRPr sz="1400"/>
            </a:lvl5pPr>
            <a:lvl6pPr marL="3628530" indent="0">
              <a:buNone/>
              <a:defRPr sz="1400"/>
            </a:lvl6pPr>
            <a:lvl7pPr marL="4354232" indent="0">
              <a:buNone/>
              <a:defRPr sz="1400"/>
            </a:lvl7pPr>
            <a:lvl8pPr marL="5079943" indent="0">
              <a:buNone/>
              <a:defRPr sz="1400"/>
            </a:lvl8pPr>
            <a:lvl9pPr marL="5805645"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0155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3201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7780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95"/>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8" indent="0" algn="ctr">
              <a:buNone/>
              <a:defRPr>
                <a:solidFill>
                  <a:schemeClr val="tx1">
                    <a:tint val="75000"/>
                  </a:schemeClr>
                </a:solidFill>
              </a:defRPr>
            </a:lvl3pPr>
            <a:lvl4pPr marL="2177130" indent="0" algn="ctr">
              <a:buNone/>
              <a:defRPr>
                <a:solidFill>
                  <a:schemeClr val="tx1">
                    <a:tint val="75000"/>
                  </a:schemeClr>
                </a:solidFill>
              </a:defRPr>
            </a:lvl4pPr>
            <a:lvl5pPr marL="2902835" indent="0" algn="ctr">
              <a:buNone/>
              <a:defRPr>
                <a:solidFill>
                  <a:schemeClr val="tx1">
                    <a:tint val="75000"/>
                  </a:schemeClr>
                </a:solidFill>
              </a:defRPr>
            </a:lvl5pPr>
            <a:lvl6pPr marL="3628547" indent="0" algn="ctr">
              <a:buNone/>
              <a:defRPr>
                <a:solidFill>
                  <a:schemeClr val="tx1">
                    <a:tint val="75000"/>
                  </a:schemeClr>
                </a:solidFill>
              </a:defRPr>
            </a:lvl6pPr>
            <a:lvl7pPr marL="4354254" indent="0" algn="ctr">
              <a:buNone/>
              <a:defRPr>
                <a:solidFill>
                  <a:schemeClr val="tx1">
                    <a:tint val="75000"/>
                  </a:schemeClr>
                </a:solidFill>
              </a:defRPr>
            </a:lvl7pPr>
            <a:lvl8pPr marL="5079966" indent="0" algn="ctr">
              <a:buNone/>
              <a:defRPr>
                <a:solidFill>
                  <a:schemeClr val="tx1">
                    <a:tint val="75000"/>
                  </a:schemeClr>
                </a:solidFill>
              </a:defRPr>
            </a:lvl8pPr>
            <a:lvl9pPr marL="5805672"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181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63984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0"/>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1"/>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8" indent="0">
              <a:buNone/>
              <a:defRPr sz="2500">
                <a:solidFill>
                  <a:schemeClr val="tx1">
                    <a:tint val="75000"/>
                  </a:schemeClr>
                </a:solidFill>
              </a:defRPr>
            </a:lvl3pPr>
            <a:lvl4pPr marL="2177130" indent="0">
              <a:buNone/>
              <a:defRPr sz="2200">
                <a:solidFill>
                  <a:schemeClr val="tx1">
                    <a:tint val="75000"/>
                  </a:schemeClr>
                </a:solidFill>
              </a:defRPr>
            </a:lvl4pPr>
            <a:lvl5pPr marL="2902835" indent="0">
              <a:buNone/>
              <a:defRPr sz="2200">
                <a:solidFill>
                  <a:schemeClr val="tx1">
                    <a:tint val="75000"/>
                  </a:schemeClr>
                </a:solidFill>
              </a:defRPr>
            </a:lvl5pPr>
            <a:lvl6pPr marL="3628547" indent="0">
              <a:buNone/>
              <a:defRPr sz="2200">
                <a:solidFill>
                  <a:schemeClr val="tx1">
                    <a:tint val="75000"/>
                  </a:schemeClr>
                </a:solidFill>
              </a:defRPr>
            </a:lvl6pPr>
            <a:lvl7pPr marL="4354254" indent="0">
              <a:buNone/>
              <a:defRPr sz="2200">
                <a:solidFill>
                  <a:schemeClr val="tx1">
                    <a:tint val="75000"/>
                  </a:schemeClr>
                </a:solidFill>
              </a:defRPr>
            </a:lvl7pPr>
            <a:lvl8pPr marL="5079966" indent="0">
              <a:buNone/>
              <a:defRPr sz="2200">
                <a:solidFill>
                  <a:schemeClr val="tx1">
                    <a:tint val="75000"/>
                  </a:schemeClr>
                </a:solidFill>
              </a:defRPr>
            </a:lvl8pPr>
            <a:lvl9pPr marL="5805672"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407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13"/>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399" indent="0" algn="ctr">
              <a:buNone/>
              <a:defRPr>
                <a:solidFill>
                  <a:schemeClr val="tx1">
                    <a:tint val="75000"/>
                  </a:schemeClr>
                </a:solidFill>
              </a:defRPr>
            </a:lvl3pPr>
            <a:lvl4pPr marL="2177103" indent="0" algn="ctr">
              <a:buNone/>
              <a:defRPr>
                <a:solidFill>
                  <a:schemeClr val="tx1">
                    <a:tint val="75000"/>
                  </a:schemeClr>
                </a:solidFill>
              </a:defRPr>
            </a:lvl4pPr>
            <a:lvl5pPr marL="2902797" indent="0" algn="ctr">
              <a:buNone/>
              <a:defRPr>
                <a:solidFill>
                  <a:schemeClr val="tx1">
                    <a:tint val="75000"/>
                  </a:schemeClr>
                </a:solidFill>
              </a:defRPr>
            </a:lvl5pPr>
            <a:lvl6pPr marL="3628503" indent="0" algn="ctr">
              <a:buNone/>
              <a:defRPr>
                <a:solidFill>
                  <a:schemeClr val="tx1">
                    <a:tint val="75000"/>
                  </a:schemeClr>
                </a:solidFill>
              </a:defRPr>
            </a:lvl6pPr>
            <a:lvl7pPr marL="4354200" indent="0" algn="ctr">
              <a:buNone/>
              <a:defRPr>
                <a:solidFill>
                  <a:schemeClr val="tx1">
                    <a:tint val="75000"/>
                  </a:schemeClr>
                </a:solidFill>
              </a:defRPr>
            </a:lvl7pPr>
            <a:lvl8pPr marL="5079908" indent="0" algn="ctr">
              <a:buNone/>
              <a:defRPr>
                <a:solidFill>
                  <a:schemeClr val="tx1">
                    <a:tint val="75000"/>
                  </a:schemeClr>
                </a:solidFill>
              </a:defRPr>
            </a:lvl8pPr>
            <a:lvl9pPr marL="580560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518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9461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3451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2260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211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28"/>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1" y="2126084"/>
            <a:ext cx="5013855" cy="6949723"/>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816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8" indent="0">
              <a:buNone/>
              <a:defRPr sz="3800"/>
            </a:lvl3pPr>
            <a:lvl4pPr marL="2177130" indent="0">
              <a:buNone/>
              <a:defRPr sz="3200"/>
            </a:lvl4pPr>
            <a:lvl5pPr marL="2902835" indent="0">
              <a:buNone/>
              <a:defRPr sz="3200"/>
            </a:lvl5pPr>
            <a:lvl6pPr marL="3628547" indent="0">
              <a:buNone/>
              <a:defRPr sz="3200"/>
            </a:lvl6pPr>
            <a:lvl7pPr marL="4354254" indent="0">
              <a:buNone/>
              <a:defRPr sz="3200"/>
            </a:lvl7pPr>
            <a:lvl8pPr marL="5079966" indent="0">
              <a:buNone/>
              <a:defRPr sz="3200"/>
            </a:lvl8pPr>
            <a:lvl9pPr marL="5805672"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6245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1006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9591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86"/>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27" indent="0" algn="ctr">
              <a:buNone/>
              <a:defRPr>
                <a:solidFill>
                  <a:schemeClr val="tx1">
                    <a:tint val="75000"/>
                  </a:schemeClr>
                </a:solidFill>
              </a:defRPr>
            </a:lvl3pPr>
            <a:lvl4pPr marL="2177141" indent="0" algn="ctr">
              <a:buNone/>
              <a:defRPr>
                <a:solidFill>
                  <a:schemeClr val="tx1">
                    <a:tint val="75000"/>
                  </a:schemeClr>
                </a:solidFill>
              </a:defRPr>
            </a:lvl4pPr>
            <a:lvl5pPr marL="2902854" indent="0" algn="ctr">
              <a:buNone/>
              <a:defRPr>
                <a:solidFill>
                  <a:schemeClr val="tx1">
                    <a:tint val="75000"/>
                  </a:schemeClr>
                </a:solidFill>
              </a:defRPr>
            </a:lvl5pPr>
            <a:lvl6pPr marL="3628568" indent="0" algn="ctr">
              <a:buNone/>
              <a:defRPr>
                <a:solidFill>
                  <a:schemeClr val="tx1">
                    <a:tint val="75000"/>
                  </a:schemeClr>
                </a:solidFill>
              </a:defRPr>
            </a:lvl6pPr>
            <a:lvl7pPr marL="4354281" indent="0" algn="ctr">
              <a:buNone/>
              <a:defRPr>
                <a:solidFill>
                  <a:schemeClr val="tx1">
                    <a:tint val="75000"/>
                  </a:schemeClr>
                </a:solidFill>
              </a:defRPr>
            </a:lvl7pPr>
            <a:lvl8pPr marL="5079995" indent="0" algn="ctr">
              <a:buNone/>
              <a:defRPr>
                <a:solidFill>
                  <a:schemeClr val="tx1">
                    <a:tint val="75000"/>
                  </a:schemeClr>
                </a:solidFill>
              </a:defRPr>
            </a:lvl8pPr>
            <a:lvl9pPr marL="5805708"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8670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92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6343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41"/>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42"/>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7" indent="0">
              <a:buNone/>
              <a:defRPr sz="2500">
                <a:solidFill>
                  <a:schemeClr val="tx1">
                    <a:tint val="75000"/>
                  </a:schemeClr>
                </a:solidFill>
              </a:defRPr>
            </a:lvl3pPr>
            <a:lvl4pPr marL="2177141" indent="0">
              <a:buNone/>
              <a:defRPr sz="2200">
                <a:solidFill>
                  <a:schemeClr val="tx1">
                    <a:tint val="75000"/>
                  </a:schemeClr>
                </a:solidFill>
              </a:defRPr>
            </a:lvl4pPr>
            <a:lvl5pPr marL="2902854" indent="0">
              <a:buNone/>
              <a:defRPr sz="2200">
                <a:solidFill>
                  <a:schemeClr val="tx1">
                    <a:tint val="75000"/>
                  </a:schemeClr>
                </a:solidFill>
              </a:defRPr>
            </a:lvl5pPr>
            <a:lvl6pPr marL="3628568" indent="0">
              <a:buNone/>
              <a:defRPr sz="2200">
                <a:solidFill>
                  <a:schemeClr val="tx1">
                    <a:tint val="75000"/>
                  </a:schemeClr>
                </a:solidFill>
              </a:defRPr>
            </a:lvl6pPr>
            <a:lvl7pPr marL="4354281" indent="0">
              <a:buNone/>
              <a:defRPr sz="2200">
                <a:solidFill>
                  <a:schemeClr val="tx1">
                    <a:tint val="75000"/>
                  </a:schemeClr>
                </a:solidFill>
              </a:defRPr>
            </a:lvl7pPr>
            <a:lvl8pPr marL="5079995" indent="0">
              <a:buNone/>
              <a:defRPr sz="2200">
                <a:solidFill>
                  <a:schemeClr val="tx1">
                    <a:tint val="75000"/>
                  </a:schemeClr>
                </a:solidFill>
              </a:defRPr>
            </a:lvl8pPr>
            <a:lvl9pPr marL="5805708"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5641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8"/>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8"/>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4006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09" y="2274241"/>
            <a:ext cx="6736292" cy="947796"/>
          </a:xfrm>
        </p:spPr>
        <p:txBody>
          <a:bodyPr anchor="b"/>
          <a:lstStyle>
            <a:lvl1pPr marL="0" indent="0">
              <a:buNone/>
              <a:defRPr sz="38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09"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34694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1148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17228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0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19"/>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01" y="2126075"/>
            <a:ext cx="5013855" cy="6949723"/>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7343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27" indent="0">
              <a:buNone/>
              <a:defRPr sz="3800"/>
            </a:lvl3pPr>
            <a:lvl4pPr marL="2177141" indent="0">
              <a:buNone/>
              <a:defRPr sz="3200"/>
            </a:lvl4pPr>
            <a:lvl5pPr marL="2902854" indent="0">
              <a:buNone/>
              <a:defRPr sz="3200"/>
            </a:lvl5pPr>
            <a:lvl6pPr marL="3628568" indent="0">
              <a:buNone/>
              <a:defRPr sz="3200"/>
            </a:lvl6pPr>
            <a:lvl7pPr marL="4354281" indent="0">
              <a:buNone/>
              <a:defRPr sz="3200"/>
            </a:lvl7pPr>
            <a:lvl8pPr marL="5079995" indent="0">
              <a:buNone/>
              <a:defRPr sz="3200"/>
            </a:lvl8pPr>
            <a:lvl9pPr marL="5805708"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0129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4032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2"/>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2"/>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494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68"/>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69"/>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399" indent="0">
              <a:buNone/>
              <a:defRPr sz="2500">
                <a:solidFill>
                  <a:schemeClr val="tx1">
                    <a:tint val="75000"/>
                  </a:schemeClr>
                </a:solidFill>
              </a:defRPr>
            </a:lvl3pPr>
            <a:lvl4pPr marL="2177103" indent="0">
              <a:buNone/>
              <a:defRPr sz="2200">
                <a:solidFill>
                  <a:schemeClr val="tx1">
                    <a:tint val="75000"/>
                  </a:schemeClr>
                </a:solidFill>
              </a:defRPr>
            </a:lvl4pPr>
            <a:lvl5pPr marL="2902797" indent="0">
              <a:buNone/>
              <a:defRPr sz="2200">
                <a:solidFill>
                  <a:schemeClr val="tx1">
                    <a:tint val="75000"/>
                  </a:schemeClr>
                </a:solidFill>
              </a:defRPr>
            </a:lvl5pPr>
            <a:lvl6pPr marL="3628503" indent="0">
              <a:buNone/>
              <a:defRPr sz="2200">
                <a:solidFill>
                  <a:schemeClr val="tx1">
                    <a:tint val="75000"/>
                  </a:schemeClr>
                </a:solidFill>
              </a:defRPr>
            </a:lvl6pPr>
            <a:lvl7pPr marL="4354200" indent="0">
              <a:buNone/>
              <a:defRPr sz="2200">
                <a:solidFill>
                  <a:schemeClr val="tx1">
                    <a:tint val="75000"/>
                  </a:schemeClr>
                </a:solidFill>
              </a:defRPr>
            </a:lvl7pPr>
            <a:lvl8pPr marL="5079908" indent="0">
              <a:buNone/>
              <a:defRPr sz="2200">
                <a:solidFill>
                  <a:schemeClr val="tx1">
                    <a:tint val="75000"/>
                  </a:schemeClr>
                </a:solidFill>
              </a:defRPr>
            </a:lvl8pPr>
            <a:lvl9pPr marL="5805604"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054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3317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399" indent="0">
              <a:buNone/>
              <a:defRPr sz="2900" b="1"/>
            </a:lvl3pPr>
            <a:lvl4pPr marL="2177103" indent="0">
              <a:buNone/>
              <a:defRPr sz="2500" b="1"/>
            </a:lvl4pPr>
            <a:lvl5pPr marL="2902797" indent="0">
              <a:buNone/>
              <a:defRPr sz="2500" b="1"/>
            </a:lvl5pPr>
            <a:lvl6pPr marL="3628503" indent="0">
              <a:buNone/>
              <a:defRPr sz="2500" b="1"/>
            </a:lvl6pPr>
            <a:lvl7pPr marL="4354200" indent="0">
              <a:buNone/>
              <a:defRPr sz="2500" b="1"/>
            </a:lvl7pPr>
            <a:lvl8pPr marL="5079908" indent="0">
              <a:buNone/>
              <a:defRPr sz="2500" b="1"/>
            </a:lvl8pPr>
            <a:lvl9pPr marL="5805604"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399" indent="0">
              <a:buNone/>
              <a:defRPr sz="2900" b="1"/>
            </a:lvl3pPr>
            <a:lvl4pPr marL="2177103" indent="0">
              <a:buNone/>
              <a:defRPr sz="2500" b="1"/>
            </a:lvl4pPr>
            <a:lvl5pPr marL="2902797" indent="0">
              <a:buNone/>
              <a:defRPr sz="2500" b="1"/>
            </a:lvl5pPr>
            <a:lvl6pPr marL="3628503" indent="0">
              <a:buNone/>
              <a:defRPr sz="2500" b="1"/>
            </a:lvl6pPr>
            <a:lvl7pPr marL="4354200" indent="0">
              <a:buNone/>
              <a:defRPr sz="2500" b="1"/>
            </a:lvl7pPr>
            <a:lvl8pPr marL="5079908" indent="0">
              <a:buNone/>
              <a:defRPr sz="2500" b="1"/>
            </a:lvl8pPr>
            <a:lvl9pPr marL="5805604"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272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21/10/2016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9681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419100" y="184150"/>
            <a:ext cx="5472113" cy="71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386" fontAlgn="auto">
              <a:spcBef>
                <a:spcPts val="0"/>
              </a:spcBef>
              <a:spcAft>
                <a:spcPts val="0"/>
              </a:spcAft>
              <a:defRPr/>
            </a:pPr>
            <a:endParaRPr lang="fr-FR"/>
          </a:p>
        </p:txBody>
      </p:sp>
      <p:sp>
        <p:nvSpPr>
          <p:cNvPr id="8" name="Ellipse 7"/>
          <p:cNvSpPr/>
          <p:nvPr userDrawn="1"/>
        </p:nvSpPr>
        <p:spPr>
          <a:xfrm>
            <a:off x="13236575" y="542925"/>
            <a:ext cx="1439863" cy="1296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386" fontAlgn="auto">
              <a:spcBef>
                <a:spcPts val="0"/>
              </a:spcBef>
              <a:spcAft>
                <a:spcPts val="0"/>
              </a:spcAft>
              <a:defRPr/>
            </a:pPr>
            <a:endParaRPr lang="fr-FR"/>
          </a:p>
        </p:txBody>
      </p:sp>
      <p:pic>
        <p:nvPicPr>
          <p:cNvPr id="1031" name="Image 8"/>
          <p:cNvPicPr>
            <a:picLocks noChangeAspect="1"/>
          </p:cNvPicPr>
          <p:nvPr userDrawn="1"/>
        </p:nvPicPr>
        <p:blipFill>
          <a:blip r:embed="rId6" cstate="print"/>
          <a:srcRect/>
          <a:stretch>
            <a:fillRect/>
          </a:stretch>
        </p:blipFill>
        <p:spPr bwMode="auto">
          <a:xfrm>
            <a:off x="449263" y="0"/>
            <a:ext cx="3354387" cy="958850"/>
          </a:xfrm>
          <a:prstGeom prst="rect">
            <a:avLst/>
          </a:prstGeom>
          <a:noFill/>
          <a:ln w="9525">
            <a:noFill/>
            <a:miter lim="800000"/>
            <a:headEnd/>
            <a:tailEnd/>
          </a:ln>
        </p:spPr>
      </p:pic>
      <p:sp>
        <p:nvSpPr>
          <p:cNvPr id="10" name="ZoneTexte 9"/>
          <p:cNvSpPr txBox="1"/>
          <p:nvPr userDrawn="1"/>
        </p:nvSpPr>
        <p:spPr>
          <a:xfrm>
            <a:off x="460375" y="850939"/>
            <a:ext cx="4868640" cy="338556"/>
          </a:xfrm>
          <a:prstGeom prst="rect">
            <a:avLst/>
          </a:prstGeom>
          <a:noFill/>
        </p:spPr>
        <p:txBody>
          <a:bodyPr wrap="none" lIns="91440" tIns="45721" rIns="91440" bIns="45721">
            <a:spAutoFit/>
          </a:bodyPr>
          <a:lstStyle/>
          <a:p>
            <a:pPr defTabSz="1451386" fontAlgn="auto">
              <a:spcBef>
                <a:spcPts val="0"/>
              </a:spcBef>
              <a:spcAft>
                <a:spcPts val="0"/>
              </a:spcAft>
              <a:defRPr/>
            </a:pPr>
            <a:r>
              <a:rPr lang="fr-FR" sz="1600" dirty="0">
                <a:latin typeface="+mn-lt"/>
                <a:cs typeface="+mn-cs"/>
              </a:rPr>
              <a:t>Cette action est cofinancée par l’Union Européenne</a:t>
            </a:r>
          </a:p>
        </p:txBody>
      </p:sp>
      <p:pic>
        <p:nvPicPr>
          <p:cNvPr id="16" name="Picture 6" descr="logoAKI"/>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3081693" y="850911"/>
            <a:ext cx="1764117" cy="1602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Espace réservé du numéro de diapositive 5"/>
          <p:cNvSpPr>
            <a:spLocks noGrp="1"/>
          </p:cNvSpPr>
          <p:nvPr>
            <p:ph type="sldNum" sz="quarter" idx="4"/>
          </p:nvPr>
        </p:nvSpPr>
        <p:spPr>
          <a:xfrm>
            <a:off x="10860360" y="9112448"/>
            <a:ext cx="3556000" cy="541338"/>
          </a:xfrm>
          <a:prstGeom prst="rect">
            <a:avLst/>
          </a:prstGeom>
        </p:spPr>
        <p:txBody>
          <a:bodyPr lIns="91440" tIns="45721" rIns="91440" bIns="45721"/>
          <a:lstStyle>
            <a:lvl1pPr>
              <a:defRPr sz="2100" b="1">
                <a:solidFill>
                  <a:schemeClr val="tx1">
                    <a:lumMod val="75000"/>
                    <a:lumOff val="25000"/>
                  </a:schemeClr>
                </a:solidFill>
              </a:defRPr>
            </a:lvl1pPr>
          </a:lstStyle>
          <a:p>
            <a:pPr>
              <a:defRPr/>
            </a:pPr>
            <a:fld id="{19DF8857-F8AB-4E87-A3D4-33D444530FFB}" type="slidenum">
              <a:rPr lang="fr-FR" smtClean="0"/>
              <a:pPr>
                <a:defRPr/>
              </a:pPr>
              <a:t>‹N°›</a:t>
            </a:fld>
            <a:endParaRPr lang="fr-FR"/>
          </a:p>
        </p:txBody>
      </p:sp>
      <p:sp>
        <p:nvSpPr>
          <p:cNvPr id="11" name="Espace réservé du pied de page 1"/>
          <p:cNvSpPr>
            <a:spLocks noGrp="1"/>
          </p:cNvSpPr>
          <p:nvPr>
            <p:ph type="ftr" sz="quarter" idx="3"/>
          </p:nvPr>
        </p:nvSpPr>
        <p:spPr>
          <a:xfrm>
            <a:off x="460375" y="9112448"/>
            <a:ext cx="9954073" cy="864096"/>
          </a:xfrm>
          <a:prstGeom prst="rect">
            <a:avLst/>
          </a:prstGeom>
        </p:spPr>
        <p:txBody>
          <a:bodyPr lIns="91440" tIns="45721" rIns="91440" bIns="45721"/>
          <a:lstStyle>
            <a:lvl1pPr algn="ctr">
              <a:defRPr b="0">
                <a:solidFill>
                  <a:schemeClr val="tx1">
                    <a:lumMod val="75000"/>
                    <a:lumOff val="25000"/>
                  </a:schemeClr>
                </a:solidFill>
                <a:latin typeface="+mn-lt"/>
              </a:defRPr>
            </a:lvl1pPr>
          </a:lstStyle>
          <a:p>
            <a:pPr algn="l">
              <a:spcBef>
                <a:spcPct val="20000"/>
              </a:spcBef>
            </a:pPr>
            <a:r>
              <a:rPr lang="fr-FR" sz="2100" smtClean="0"/>
              <a:t>Projet AKI Conférence– E3, Louvain-la-Neuve 10/10/2016</a:t>
            </a:r>
            <a:endParaRPr lang="fr-FR" sz="2100" dirty="0"/>
          </a:p>
        </p:txBody>
      </p:sp>
    </p:spTree>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Lst>
  <p:timing>
    <p:tnLst>
      <p:par>
        <p:cTn id="1" dur="indefinite" restart="never" nodeType="tmRoot"/>
      </p:par>
    </p:tnLst>
  </p:timing>
  <p:hf hdr="0" dt="0"/>
  <p:txStyles>
    <p:titleStyle>
      <a:lvl1pPr algn="ctr" defTabSz="1450933" rtl="0" fontAlgn="base">
        <a:spcBef>
          <a:spcPct val="0"/>
        </a:spcBef>
        <a:spcAft>
          <a:spcPct val="0"/>
        </a:spcAft>
        <a:defRPr sz="7000" kern="1200">
          <a:solidFill>
            <a:schemeClr val="tx1"/>
          </a:solidFill>
          <a:latin typeface="+mj-lt"/>
          <a:ea typeface="+mj-ea"/>
          <a:cs typeface="+mj-cs"/>
        </a:defRPr>
      </a:lvl1pPr>
      <a:lvl2pPr algn="ctr" defTabSz="1450933" rtl="0" fontAlgn="base">
        <a:spcBef>
          <a:spcPct val="0"/>
        </a:spcBef>
        <a:spcAft>
          <a:spcPct val="0"/>
        </a:spcAft>
        <a:defRPr sz="7000">
          <a:solidFill>
            <a:schemeClr val="tx1"/>
          </a:solidFill>
          <a:latin typeface="Arial" charset="0"/>
        </a:defRPr>
      </a:lvl2pPr>
      <a:lvl3pPr algn="ctr" defTabSz="1450933" rtl="0" fontAlgn="base">
        <a:spcBef>
          <a:spcPct val="0"/>
        </a:spcBef>
        <a:spcAft>
          <a:spcPct val="0"/>
        </a:spcAft>
        <a:defRPr sz="7000">
          <a:solidFill>
            <a:schemeClr val="tx1"/>
          </a:solidFill>
          <a:latin typeface="Arial" charset="0"/>
        </a:defRPr>
      </a:lvl3pPr>
      <a:lvl4pPr algn="ctr" defTabSz="1450933" rtl="0" fontAlgn="base">
        <a:spcBef>
          <a:spcPct val="0"/>
        </a:spcBef>
        <a:spcAft>
          <a:spcPct val="0"/>
        </a:spcAft>
        <a:defRPr sz="7000">
          <a:solidFill>
            <a:schemeClr val="tx1"/>
          </a:solidFill>
          <a:latin typeface="Arial" charset="0"/>
        </a:defRPr>
      </a:lvl4pPr>
      <a:lvl5pPr algn="ctr" defTabSz="1450933" rtl="0" fontAlgn="base">
        <a:spcBef>
          <a:spcPct val="0"/>
        </a:spcBef>
        <a:spcAft>
          <a:spcPct val="0"/>
        </a:spcAft>
        <a:defRPr sz="7000">
          <a:solidFill>
            <a:schemeClr val="tx1"/>
          </a:solidFill>
          <a:latin typeface="Arial" charset="0"/>
        </a:defRPr>
      </a:lvl5pPr>
      <a:lvl6pPr marL="457200" algn="ctr" defTabSz="1450933" rtl="0" fontAlgn="base">
        <a:spcBef>
          <a:spcPct val="0"/>
        </a:spcBef>
        <a:spcAft>
          <a:spcPct val="0"/>
        </a:spcAft>
        <a:defRPr sz="7000">
          <a:solidFill>
            <a:schemeClr val="tx1"/>
          </a:solidFill>
          <a:latin typeface="Arial" charset="0"/>
        </a:defRPr>
      </a:lvl6pPr>
      <a:lvl7pPr marL="914393" algn="ctr" defTabSz="1450933" rtl="0" fontAlgn="base">
        <a:spcBef>
          <a:spcPct val="0"/>
        </a:spcBef>
        <a:spcAft>
          <a:spcPct val="0"/>
        </a:spcAft>
        <a:defRPr sz="7000">
          <a:solidFill>
            <a:schemeClr val="tx1"/>
          </a:solidFill>
          <a:latin typeface="Arial" charset="0"/>
        </a:defRPr>
      </a:lvl7pPr>
      <a:lvl8pPr marL="1371559" algn="ctr" defTabSz="1450933" rtl="0" fontAlgn="base">
        <a:spcBef>
          <a:spcPct val="0"/>
        </a:spcBef>
        <a:spcAft>
          <a:spcPct val="0"/>
        </a:spcAft>
        <a:defRPr sz="7000">
          <a:solidFill>
            <a:schemeClr val="tx1"/>
          </a:solidFill>
          <a:latin typeface="Arial" charset="0"/>
        </a:defRPr>
      </a:lvl8pPr>
      <a:lvl9pPr marL="1828758" algn="ctr" defTabSz="1450933" rtl="0" fontAlgn="base">
        <a:spcBef>
          <a:spcPct val="0"/>
        </a:spcBef>
        <a:spcAft>
          <a:spcPct val="0"/>
        </a:spcAft>
        <a:defRPr sz="7000">
          <a:solidFill>
            <a:schemeClr val="tx1"/>
          </a:solidFill>
          <a:latin typeface="Arial" charset="0"/>
        </a:defRPr>
      </a:lvl9pPr>
    </p:titleStyle>
    <p:bodyStyle>
      <a:lvl1pPr marL="542925" indent="-542925" algn="l" defTabSz="1450933" rtl="0" fontAlgn="base">
        <a:spcBef>
          <a:spcPct val="20000"/>
        </a:spcBef>
        <a:spcAft>
          <a:spcPct val="0"/>
        </a:spcAft>
        <a:buFont typeface="Arial" charset="0"/>
        <a:buChar char="•"/>
        <a:defRPr sz="5100" kern="1200">
          <a:solidFill>
            <a:schemeClr val="tx1"/>
          </a:solidFill>
          <a:latin typeface="+mn-lt"/>
          <a:ea typeface="+mn-ea"/>
          <a:cs typeface="+mn-cs"/>
        </a:defRPr>
      </a:lvl1pPr>
      <a:lvl2pPr marL="1177912" indent="-452438" algn="l" defTabSz="1450933" rtl="0" fontAlgn="base">
        <a:spcBef>
          <a:spcPct val="20000"/>
        </a:spcBef>
        <a:spcAft>
          <a:spcPct val="0"/>
        </a:spcAft>
        <a:buFont typeface="Arial" charset="0"/>
        <a:buChar char="–"/>
        <a:defRPr sz="4400" kern="1200">
          <a:solidFill>
            <a:schemeClr val="tx1"/>
          </a:solidFill>
          <a:latin typeface="+mn-lt"/>
          <a:ea typeface="+mn-ea"/>
          <a:cs typeface="+mn-cs"/>
        </a:defRPr>
      </a:lvl2pPr>
      <a:lvl3pPr marL="1812884" indent="-361950" algn="l" defTabSz="1450933" rtl="0" fontAlgn="base">
        <a:spcBef>
          <a:spcPct val="20000"/>
        </a:spcBef>
        <a:spcAft>
          <a:spcPct val="0"/>
        </a:spcAft>
        <a:buFont typeface="Arial" charset="0"/>
        <a:buChar char="•"/>
        <a:defRPr sz="3800" kern="1200">
          <a:solidFill>
            <a:schemeClr val="tx1"/>
          </a:solidFill>
          <a:latin typeface="+mn-lt"/>
          <a:ea typeface="+mn-ea"/>
          <a:cs typeface="+mn-cs"/>
        </a:defRPr>
      </a:lvl3pPr>
      <a:lvl4pPr marL="2538342" indent="-361950" algn="l" defTabSz="1450933" rtl="0" fontAlgn="base">
        <a:spcBef>
          <a:spcPct val="20000"/>
        </a:spcBef>
        <a:spcAft>
          <a:spcPct val="0"/>
        </a:spcAft>
        <a:buFont typeface="Arial" charset="0"/>
        <a:buChar char="–"/>
        <a:defRPr sz="3200" kern="1200">
          <a:solidFill>
            <a:schemeClr val="tx1"/>
          </a:solidFill>
          <a:latin typeface="+mn-lt"/>
          <a:ea typeface="+mn-ea"/>
          <a:cs typeface="+mn-cs"/>
        </a:defRPr>
      </a:lvl4pPr>
      <a:lvl5pPr marL="3265405" indent="-361950" algn="l" defTabSz="1450933" rtl="0" fontAlgn="base">
        <a:spcBef>
          <a:spcPct val="20000"/>
        </a:spcBef>
        <a:spcAft>
          <a:spcPct val="0"/>
        </a:spcAft>
        <a:buFont typeface="Arial" charset="0"/>
        <a:buChar char="»"/>
        <a:defRPr sz="3200" kern="1200">
          <a:solidFill>
            <a:schemeClr val="tx1"/>
          </a:solidFill>
          <a:latin typeface="+mn-lt"/>
          <a:ea typeface="+mn-ea"/>
          <a:cs typeface="+mn-cs"/>
        </a:defRPr>
      </a:lvl5pPr>
      <a:lvl6pPr marL="3991325"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7014"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2712"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8400"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fr-FR"/>
      </a:defPPr>
      <a:lvl1pPr marL="0" algn="l" defTabSz="1451386" rtl="0" eaLnBrk="1" latinLnBrk="0" hangingPunct="1">
        <a:defRPr sz="2900" kern="1200">
          <a:solidFill>
            <a:schemeClr val="tx1"/>
          </a:solidFill>
          <a:latin typeface="+mn-lt"/>
          <a:ea typeface="+mn-ea"/>
          <a:cs typeface="+mn-cs"/>
        </a:defRPr>
      </a:lvl1pPr>
      <a:lvl2pPr marL="725714" algn="l" defTabSz="1451386" rtl="0" eaLnBrk="1" latinLnBrk="0" hangingPunct="1">
        <a:defRPr sz="2900" kern="1200">
          <a:solidFill>
            <a:schemeClr val="tx1"/>
          </a:solidFill>
          <a:latin typeface="+mn-lt"/>
          <a:ea typeface="+mn-ea"/>
          <a:cs typeface="+mn-cs"/>
        </a:defRPr>
      </a:lvl2pPr>
      <a:lvl3pPr marL="1451386" algn="l" defTabSz="1451386" rtl="0" eaLnBrk="1" latinLnBrk="0" hangingPunct="1">
        <a:defRPr sz="2900" kern="1200">
          <a:solidFill>
            <a:schemeClr val="tx1"/>
          </a:solidFill>
          <a:latin typeface="+mn-lt"/>
          <a:ea typeface="+mn-ea"/>
          <a:cs typeface="+mn-cs"/>
        </a:defRPr>
      </a:lvl3pPr>
      <a:lvl4pPr marL="2177084" algn="l" defTabSz="1451386" rtl="0" eaLnBrk="1" latinLnBrk="0" hangingPunct="1">
        <a:defRPr sz="2900" kern="1200">
          <a:solidFill>
            <a:schemeClr val="tx1"/>
          </a:solidFill>
          <a:latin typeface="+mn-lt"/>
          <a:ea typeface="+mn-ea"/>
          <a:cs typeface="+mn-cs"/>
        </a:defRPr>
      </a:lvl4pPr>
      <a:lvl5pPr marL="2902772" algn="l" defTabSz="1451386" rtl="0" eaLnBrk="1" latinLnBrk="0" hangingPunct="1">
        <a:defRPr sz="2900" kern="1200">
          <a:solidFill>
            <a:schemeClr val="tx1"/>
          </a:solidFill>
          <a:latin typeface="+mn-lt"/>
          <a:ea typeface="+mn-ea"/>
          <a:cs typeface="+mn-cs"/>
        </a:defRPr>
      </a:lvl5pPr>
      <a:lvl6pPr marL="3628473" algn="l" defTabSz="1451386" rtl="0" eaLnBrk="1" latinLnBrk="0" hangingPunct="1">
        <a:defRPr sz="2900" kern="1200">
          <a:solidFill>
            <a:schemeClr val="tx1"/>
          </a:solidFill>
          <a:latin typeface="+mn-lt"/>
          <a:ea typeface="+mn-ea"/>
          <a:cs typeface="+mn-cs"/>
        </a:defRPr>
      </a:lvl6pPr>
      <a:lvl7pPr marL="4354164" algn="l" defTabSz="1451386" rtl="0" eaLnBrk="1" latinLnBrk="0" hangingPunct="1">
        <a:defRPr sz="2900" kern="1200">
          <a:solidFill>
            <a:schemeClr val="tx1"/>
          </a:solidFill>
          <a:latin typeface="+mn-lt"/>
          <a:ea typeface="+mn-ea"/>
          <a:cs typeface="+mn-cs"/>
        </a:defRPr>
      </a:lvl7pPr>
      <a:lvl8pPr marL="5079870" algn="l" defTabSz="1451386" rtl="0" eaLnBrk="1" latinLnBrk="0" hangingPunct="1">
        <a:defRPr sz="2900" kern="1200">
          <a:solidFill>
            <a:schemeClr val="tx1"/>
          </a:solidFill>
          <a:latin typeface="+mn-lt"/>
          <a:ea typeface="+mn-ea"/>
          <a:cs typeface="+mn-cs"/>
        </a:defRPr>
      </a:lvl8pPr>
      <a:lvl9pPr marL="5805556" algn="l" defTabSz="14513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399"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399" fontAlgn="auto">
                <a:spcBef>
                  <a:spcPts val="0"/>
                </a:spcBef>
                <a:spcAft>
                  <a:spcPts val="0"/>
                </a:spcAft>
              </a:pPr>
              <a:t>21/10/2016</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399"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399"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399"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14638657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1451399"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3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3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55" indent="-362857" algn="l" defTabSz="14513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48"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54"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56"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52"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55"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51"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399" rtl="0" eaLnBrk="1" latinLnBrk="0" hangingPunct="1">
        <a:defRPr sz="2900" kern="1200">
          <a:solidFill>
            <a:schemeClr val="tx1"/>
          </a:solidFill>
          <a:latin typeface="+mn-lt"/>
          <a:ea typeface="+mn-ea"/>
          <a:cs typeface="+mn-cs"/>
        </a:defRPr>
      </a:lvl1pPr>
      <a:lvl2pPr marL="725714" algn="l" defTabSz="1451399" rtl="0" eaLnBrk="1" latinLnBrk="0" hangingPunct="1">
        <a:defRPr sz="2900" kern="1200">
          <a:solidFill>
            <a:schemeClr val="tx1"/>
          </a:solidFill>
          <a:latin typeface="+mn-lt"/>
          <a:ea typeface="+mn-ea"/>
          <a:cs typeface="+mn-cs"/>
        </a:defRPr>
      </a:lvl2pPr>
      <a:lvl3pPr marL="1451399" algn="l" defTabSz="1451399" rtl="0" eaLnBrk="1" latinLnBrk="0" hangingPunct="1">
        <a:defRPr sz="2900" kern="1200">
          <a:solidFill>
            <a:schemeClr val="tx1"/>
          </a:solidFill>
          <a:latin typeface="+mn-lt"/>
          <a:ea typeface="+mn-ea"/>
          <a:cs typeface="+mn-cs"/>
        </a:defRPr>
      </a:lvl3pPr>
      <a:lvl4pPr marL="2177103" algn="l" defTabSz="1451399" rtl="0" eaLnBrk="1" latinLnBrk="0" hangingPunct="1">
        <a:defRPr sz="2900" kern="1200">
          <a:solidFill>
            <a:schemeClr val="tx1"/>
          </a:solidFill>
          <a:latin typeface="+mn-lt"/>
          <a:ea typeface="+mn-ea"/>
          <a:cs typeface="+mn-cs"/>
        </a:defRPr>
      </a:lvl4pPr>
      <a:lvl5pPr marL="2902797" algn="l" defTabSz="1451399" rtl="0" eaLnBrk="1" latinLnBrk="0" hangingPunct="1">
        <a:defRPr sz="2900" kern="1200">
          <a:solidFill>
            <a:schemeClr val="tx1"/>
          </a:solidFill>
          <a:latin typeface="+mn-lt"/>
          <a:ea typeface="+mn-ea"/>
          <a:cs typeface="+mn-cs"/>
        </a:defRPr>
      </a:lvl5pPr>
      <a:lvl6pPr marL="3628503" algn="l" defTabSz="1451399" rtl="0" eaLnBrk="1" latinLnBrk="0" hangingPunct="1">
        <a:defRPr sz="2900" kern="1200">
          <a:solidFill>
            <a:schemeClr val="tx1"/>
          </a:solidFill>
          <a:latin typeface="+mn-lt"/>
          <a:ea typeface="+mn-ea"/>
          <a:cs typeface="+mn-cs"/>
        </a:defRPr>
      </a:lvl6pPr>
      <a:lvl7pPr marL="4354200" algn="l" defTabSz="1451399" rtl="0" eaLnBrk="1" latinLnBrk="0" hangingPunct="1">
        <a:defRPr sz="2900" kern="1200">
          <a:solidFill>
            <a:schemeClr val="tx1"/>
          </a:solidFill>
          <a:latin typeface="+mn-lt"/>
          <a:ea typeface="+mn-ea"/>
          <a:cs typeface="+mn-cs"/>
        </a:defRPr>
      </a:lvl7pPr>
      <a:lvl8pPr marL="5079908" algn="l" defTabSz="1451399" rtl="0" eaLnBrk="1" latinLnBrk="0" hangingPunct="1">
        <a:defRPr sz="2900" kern="1200">
          <a:solidFill>
            <a:schemeClr val="tx1"/>
          </a:solidFill>
          <a:latin typeface="+mn-lt"/>
          <a:ea typeface="+mn-ea"/>
          <a:cs typeface="+mn-cs"/>
        </a:defRPr>
      </a:lvl8pPr>
      <a:lvl9pPr marL="5805604" algn="l" defTabSz="1451399"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03"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03" fontAlgn="auto">
                <a:spcBef>
                  <a:spcPts val="0"/>
                </a:spcBef>
                <a:spcAft>
                  <a:spcPts val="0"/>
                </a:spcAft>
              </a:pPr>
              <a:t>21/10/2016</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03"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03"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03"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13844420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1451403"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03"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03"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60" indent="-362857" algn="l" defTabSz="1451403"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56"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63"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67"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67"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72"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70"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03" rtl="0" eaLnBrk="1" latinLnBrk="0" hangingPunct="1">
        <a:defRPr sz="2900" kern="1200">
          <a:solidFill>
            <a:schemeClr val="tx1"/>
          </a:solidFill>
          <a:latin typeface="+mn-lt"/>
          <a:ea typeface="+mn-ea"/>
          <a:cs typeface="+mn-cs"/>
        </a:defRPr>
      </a:lvl1pPr>
      <a:lvl2pPr marL="725714" algn="l" defTabSz="1451403" rtl="0" eaLnBrk="1" latinLnBrk="0" hangingPunct="1">
        <a:defRPr sz="2900" kern="1200">
          <a:solidFill>
            <a:schemeClr val="tx1"/>
          </a:solidFill>
          <a:latin typeface="+mn-lt"/>
          <a:ea typeface="+mn-ea"/>
          <a:cs typeface="+mn-cs"/>
        </a:defRPr>
      </a:lvl2pPr>
      <a:lvl3pPr marL="1451403" algn="l" defTabSz="1451403" rtl="0" eaLnBrk="1" latinLnBrk="0" hangingPunct="1">
        <a:defRPr sz="2900" kern="1200">
          <a:solidFill>
            <a:schemeClr val="tx1"/>
          </a:solidFill>
          <a:latin typeface="+mn-lt"/>
          <a:ea typeface="+mn-ea"/>
          <a:cs typeface="+mn-cs"/>
        </a:defRPr>
      </a:lvl3pPr>
      <a:lvl4pPr marL="2177109" algn="l" defTabSz="1451403" rtl="0" eaLnBrk="1" latinLnBrk="0" hangingPunct="1">
        <a:defRPr sz="2900" kern="1200">
          <a:solidFill>
            <a:schemeClr val="tx1"/>
          </a:solidFill>
          <a:latin typeface="+mn-lt"/>
          <a:ea typeface="+mn-ea"/>
          <a:cs typeface="+mn-cs"/>
        </a:defRPr>
      </a:lvl4pPr>
      <a:lvl5pPr marL="2902807" algn="l" defTabSz="1451403" rtl="0" eaLnBrk="1" latinLnBrk="0" hangingPunct="1">
        <a:defRPr sz="2900" kern="1200">
          <a:solidFill>
            <a:schemeClr val="tx1"/>
          </a:solidFill>
          <a:latin typeface="+mn-lt"/>
          <a:ea typeface="+mn-ea"/>
          <a:cs typeface="+mn-cs"/>
        </a:defRPr>
      </a:lvl5pPr>
      <a:lvl6pPr marL="3628515" algn="l" defTabSz="1451403" rtl="0" eaLnBrk="1" latinLnBrk="0" hangingPunct="1">
        <a:defRPr sz="2900" kern="1200">
          <a:solidFill>
            <a:schemeClr val="tx1"/>
          </a:solidFill>
          <a:latin typeface="+mn-lt"/>
          <a:ea typeface="+mn-ea"/>
          <a:cs typeface="+mn-cs"/>
        </a:defRPr>
      </a:lvl6pPr>
      <a:lvl7pPr marL="4354213" algn="l" defTabSz="1451403" rtl="0" eaLnBrk="1" latinLnBrk="0" hangingPunct="1">
        <a:defRPr sz="2900" kern="1200">
          <a:solidFill>
            <a:schemeClr val="tx1"/>
          </a:solidFill>
          <a:latin typeface="+mn-lt"/>
          <a:ea typeface="+mn-ea"/>
          <a:cs typeface="+mn-cs"/>
        </a:defRPr>
      </a:lvl7pPr>
      <a:lvl8pPr marL="5079923" algn="l" defTabSz="1451403" rtl="0" eaLnBrk="1" latinLnBrk="0" hangingPunct="1">
        <a:defRPr sz="2900" kern="1200">
          <a:solidFill>
            <a:schemeClr val="tx1"/>
          </a:solidFill>
          <a:latin typeface="+mn-lt"/>
          <a:ea typeface="+mn-ea"/>
          <a:cs typeface="+mn-cs"/>
        </a:defRPr>
      </a:lvl8pPr>
      <a:lvl9pPr marL="5805623" algn="l" defTabSz="1451403" rtl="0" eaLnBrk="1" latinLnBrk="0" hangingPunct="1">
        <a:defRPr sz="2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0"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10" fontAlgn="auto">
                <a:spcBef>
                  <a:spcPts val="0"/>
                </a:spcBef>
                <a:spcAft>
                  <a:spcPts val="0"/>
                </a:spcAft>
              </a:pPr>
              <a:t>21/10/2016</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0"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0"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0"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41173087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1451410"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66" indent="-362857" algn="l" defTabSz="145141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6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7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82"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8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93"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95"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0" rtl="0" eaLnBrk="1" latinLnBrk="0" hangingPunct="1">
        <a:defRPr sz="2900" kern="1200">
          <a:solidFill>
            <a:schemeClr val="tx1"/>
          </a:solidFill>
          <a:latin typeface="+mn-lt"/>
          <a:ea typeface="+mn-ea"/>
          <a:cs typeface="+mn-cs"/>
        </a:defRPr>
      </a:lvl1pPr>
      <a:lvl2pPr marL="725714" algn="l" defTabSz="1451410" rtl="0" eaLnBrk="1" latinLnBrk="0" hangingPunct="1">
        <a:defRPr sz="2900" kern="1200">
          <a:solidFill>
            <a:schemeClr val="tx1"/>
          </a:solidFill>
          <a:latin typeface="+mn-lt"/>
          <a:ea typeface="+mn-ea"/>
          <a:cs typeface="+mn-cs"/>
        </a:defRPr>
      </a:lvl2pPr>
      <a:lvl3pPr marL="1451410" algn="l" defTabSz="1451410" rtl="0" eaLnBrk="1" latinLnBrk="0" hangingPunct="1">
        <a:defRPr sz="2900" kern="1200">
          <a:solidFill>
            <a:schemeClr val="tx1"/>
          </a:solidFill>
          <a:latin typeface="+mn-lt"/>
          <a:ea typeface="+mn-ea"/>
          <a:cs typeface="+mn-cs"/>
        </a:defRPr>
      </a:lvl3pPr>
      <a:lvl4pPr marL="2177118" algn="l" defTabSz="1451410" rtl="0" eaLnBrk="1" latinLnBrk="0" hangingPunct="1">
        <a:defRPr sz="2900" kern="1200">
          <a:solidFill>
            <a:schemeClr val="tx1"/>
          </a:solidFill>
          <a:latin typeface="+mn-lt"/>
          <a:ea typeface="+mn-ea"/>
          <a:cs typeface="+mn-cs"/>
        </a:defRPr>
      </a:lvl4pPr>
      <a:lvl5pPr marL="2902819" algn="l" defTabSz="1451410" rtl="0" eaLnBrk="1" latinLnBrk="0" hangingPunct="1">
        <a:defRPr sz="2900" kern="1200">
          <a:solidFill>
            <a:schemeClr val="tx1"/>
          </a:solidFill>
          <a:latin typeface="+mn-lt"/>
          <a:ea typeface="+mn-ea"/>
          <a:cs typeface="+mn-cs"/>
        </a:defRPr>
      </a:lvl5pPr>
      <a:lvl6pPr marL="3628530" algn="l" defTabSz="1451410" rtl="0" eaLnBrk="1" latinLnBrk="0" hangingPunct="1">
        <a:defRPr sz="2900" kern="1200">
          <a:solidFill>
            <a:schemeClr val="tx1"/>
          </a:solidFill>
          <a:latin typeface="+mn-lt"/>
          <a:ea typeface="+mn-ea"/>
          <a:cs typeface="+mn-cs"/>
        </a:defRPr>
      </a:lvl6pPr>
      <a:lvl7pPr marL="4354232" algn="l" defTabSz="1451410" rtl="0" eaLnBrk="1" latinLnBrk="0" hangingPunct="1">
        <a:defRPr sz="2900" kern="1200">
          <a:solidFill>
            <a:schemeClr val="tx1"/>
          </a:solidFill>
          <a:latin typeface="+mn-lt"/>
          <a:ea typeface="+mn-ea"/>
          <a:cs typeface="+mn-cs"/>
        </a:defRPr>
      </a:lvl7pPr>
      <a:lvl8pPr marL="5079943" algn="l" defTabSz="1451410" rtl="0" eaLnBrk="1" latinLnBrk="0" hangingPunct="1">
        <a:defRPr sz="2900" kern="1200">
          <a:solidFill>
            <a:schemeClr val="tx1"/>
          </a:solidFill>
          <a:latin typeface="+mn-lt"/>
          <a:ea typeface="+mn-ea"/>
          <a:cs typeface="+mn-cs"/>
        </a:defRPr>
      </a:lvl8pPr>
      <a:lvl9pPr marL="5805645" algn="l" defTabSz="1451410" rtl="0" eaLnBrk="1" latinLnBrk="0" hangingPunct="1">
        <a:defRPr sz="2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8"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18" fontAlgn="auto">
                <a:spcBef>
                  <a:spcPts val="0"/>
                </a:spcBef>
                <a:spcAft>
                  <a:spcPts val="0"/>
                </a:spcAft>
              </a:pPr>
              <a:t>21/10/2016</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8"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8"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8"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37817303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1451418"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8"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74" indent="-362857" algn="l" defTabSz="145141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8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9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0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1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2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27"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8" rtl="0" eaLnBrk="1" latinLnBrk="0" hangingPunct="1">
        <a:defRPr sz="2900" kern="1200">
          <a:solidFill>
            <a:schemeClr val="tx1"/>
          </a:solidFill>
          <a:latin typeface="+mn-lt"/>
          <a:ea typeface="+mn-ea"/>
          <a:cs typeface="+mn-cs"/>
        </a:defRPr>
      </a:lvl1pPr>
      <a:lvl2pPr marL="725714" algn="l" defTabSz="1451418" rtl="0" eaLnBrk="1" latinLnBrk="0" hangingPunct="1">
        <a:defRPr sz="2900" kern="1200">
          <a:solidFill>
            <a:schemeClr val="tx1"/>
          </a:solidFill>
          <a:latin typeface="+mn-lt"/>
          <a:ea typeface="+mn-ea"/>
          <a:cs typeface="+mn-cs"/>
        </a:defRPr>
      </a:lvl2pPr>
      <a:lvl3pPr marL="1451418" algn="l" defTabSz="1451418" rtl="0" eaLnBrk="1" latinLnBrk="0" hangingPunct="1">
        <a:defRPr sz="2900" kern="1200">
          <a:solidFill>
            <a:schemeClr val="tx1"/>
          </a:solidFill>
          <a:latin typeface="+mn-lt"/>
          <a:ea typeface="+mn-ea"/>
          <a:cs typeface="+mn-cs"/>
        </a:defRPr>
      </a:lvl3pPr>
      <a:lvl4pPr marL="2177130" algn="l" defTabSz="1451418" rtl="0" eaLnBrk="1" latinLnBrk="0" hangingPunct="1">
        <a:defRPr sz="2900" kern="1200">
          <a:solidFill>
            <a:schemeClr val="tx1"/>
          </a:solidFill>
          <a:latin typeface="+mn-lt"/>
          <a:ea typeface="+mn-ea"/>
          <a:cs typeface="+mn-cs"/>
        </a:defRPr>
      </a:lvl4pPr>
      <a:lvl5pPr marL="2902835" algn="l" defTabSz="1451418" rtl="0" eaLnBrk="1" latinLnBrk="0" hangingPunct="1">
        <a:defRPr sz="2900" kern="1200">
          <a:solidFill>
            <a:schemeClr val="tx1"/>
          </a:solidFill>
          <a:latin typeface="+mn-lt"/>
          <a:ea typeface="+mn-ea"/>
          <a:cs typeface="+mn-cs"/>
        </a:defRPr>
      </a:lvl5pPr>
      <a:lvl6pPr marL="3628547" algn="l" defTabSz="1451418" rtl="0" eaLnBrk="1" latinLnBrk="0" hangingPunct="1">
        <a:defRPr sz="2900" kern="1200">
          <a:solidFill>
            <a:schemeClr val="tx1"/>
          </a:solidFill>
          <a:latin typeface="+mn-lt"/>
          <a:ea typeface="+mn-ea"/>
          <a:cs typeface="+mn-cs"/>
        </a:defRPr>
      </a:lvl6pPr>
      <a:lvl7pPr marL="4354254" algn="l" defTabSz="1451418" rtl="0" eaLnBrk="1" latinLnBrk="0" hangingPunct="1">
        <a:defRPr sz="2900" kern="1200">
          <a:solidFill>
            <a:schemeClr val="tx1"/>
          </a:solidFill>
          <a:latin typeface="+mn-lt"/>
          <a:ea typeface="+mn-ea"/>
          <a:cs typeface="+mn-cs"/>
        </a:defRPr>
      </a:lvl7pPr>
      <a:lvl8pPr marL="5079966" algn="l" defTabSz="1451418" rtl="0" eaLnBrk="1" latinLnBrk="0" hangingPunct="1">
        <a:defRPr sz="2900" kern="1200">
          <a:solidFill>
            <a:schemeClr val="tx1"/>
          </a:solidFill>
          <a:latin typeface="+mn-lt"/>
          <a:ea typeface="+mn-ea"/>
          <a:cs typeface="+mn-cs"/>
        </a:defRPr>
      </a:lvl8pPr>
      <a:lvl9pPr marL="5805672" algn="l" defTabSz="1451418" rtl="0" eaLnBrk="1" latinLnBrk="0" hangingPunct="1">
        <a:defRPr sz="2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8"/>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6"/>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27"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27" fontAlgn="auto">
                <a:spcBef>
                  <a:spcPts val="0"/>
                </a:spcBef>
                <a:spcAft>
                  <a:spcPts val="0"/>
                </a:spcAft>
              </a:pPr>
              <a:t>21/10/2016</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6"/>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27"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6"/>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27"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27"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21038097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1451427"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2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2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84" indent="-362857" algn="l" defTabSz="145142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97"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711"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2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38"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52"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6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27" rtl="0" eaLnBrk="1" latinLnBrk="0" hangingPunct="1">
        <a:defRPr sz="2900" kern="1200">
          <a:solidFill>
            <a:schemeClr val="tx1"/>
          </a:solidFill>
          <a:latin typeface="+mn-lt"/>
          <a:ea typeface="+mn-ea"/>
          <a:cs typeface="+mn-cs"/>
        </a:defRPr>
      </a:lvl1pPr>
      <a:lvl2pPr marL="725714" algn="l" defTabSz="1451427" rtl="0" eaLnBrk="1" latinLnBrk="0" hangingPunct="1">
        <a:defRPr sz="2900" kern="1200">
          <a:solidFill>
            <a:schemeClr val="tx1"/>
          </a:solidFill>
          <a:latin typeface="+mn-lt"/>
          <a:ea typeface="+mn-ea"/>
          <a:cs typeface="+mn-cs"/>
        </a:defRPr>
      </a:lvl2pPr>
      <a:lvl3pPr marL="1451427" algn="l" defTabSz="1451427" rtl="0" eaLnBrk="1" latinLnBrk="0" hangingPunct="1">
        <a:defRPr sz="2900" kern="1200">
          <a:solidFill>
            <a:schemeClr val="tx1"/>
          </a:solidFill>
          <a:latin typeface="+mn-lt"/>
          <a:ea typeface="+mn-ea"/>
          <a:cs typeface="+mn-cs"/>
        </a:defRPr>
      </a:lvl3pPr>
      <a:lvl4pPr marL="2177141" algn="l" defTabSz="1451427" rtl="0" eaLnBrk="1" latinLnBrk="0" hangingPunct="1">
        <a:defRPr sz="2900" kern="1200">
          <a:solidFill>
            <a:schemeClr val="tx1"/>
          </a:solidFill>
          <a:latin typeface="+mn-lt"/>
          <a:ea typeface="+mn-ea"/>
          <a:cs typeface="+mn-cs"/>
        </a:defRPr>
      </a:lvl4pPr>
      <a:lvl5pPr marL="2902854" algn="l" defTabSz="1451427" rtl="0" eaLnBrk="1" latinLnBrk="0" hangingPunct="1">
        <a:defRPr sz="2900" kern="1200">
          <a:solidFill>
            <a:schemeClr val="tx1"/>
          </a:solidFill>
          <a:latin typeface="+mn-lt"/>
          <a:ea typeface="+mn-ea"/>
          <a:cs typeface="+mn-cs"/>
        </a:defRPr>
      </a:lvl5pPr>
      <a:lvl6pPr marL="3628568" algn="l" defTabSz="1451427" rtl="0" eaLnBrk="1" latinLnBrk="0" hangingPunct="1">
        <a:defRPr sz="2900" kern="1200">
          <a:solidFill>
            <a:schemeClr val="tx1"/>
          </a:solidFill>
          <a:latin typeface="+mn-lt"/>
          <a:ea typeface="+mn-ea"/>
          <a:cs typeface="+mn-cs"/>
        </a:defRPr>
      </a:lvl6pPr>
      <a:lvl7pPr marL="4354281" algn="l" defTabSz="1451427" rtl="0" eaLnBrk="1" latinLnBrk="0" hangingPunct="1">
        <a:defRPr sz="2900" kern="1200">
          <a:solidFill>
            <a:schemeClr val="tx1"/>
          </a:solidFill>
          <a:latin typeface="+mn-lt"/>
          <a:ea typeface="+mn-ea"/>
          <a:cs typeface="+mn-cs"/>
        </a:defRPr>
      </a:lvl7pPr>
      <a:lvl8pPr marL="5079995" algn="l" defTabSz="1451427" rtl="0" eaLnBrk="1" latinLnBrk="0" hangingPunct="1">
        <a:defRPr sz="2900" kern="1200">
          <a:solidFill>
            <a:schemeClr val="tx1"/>
          </a:solidFill>
          <a:latin typeface="+mn-lt"/>
          <a:ea typeface="+mn-ea"/>
          <a:cs typeface="+mn-cs"/>
        </a:defRPr>
      </a:lvl8pPr>
      <a:lvl9pPr marL="5805708" algn="l" defTabSz="145142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wmf"/><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28.png"/><Relationship Id="rId5" Type="http://schemas.openxmlformats.org/officeDocument/2006/relationships/image" Target="../media/image33.jpeg"/><Relationship Id="rId10" Type="http://schemas.openxmlformats.org/officeDocument/2006/relationships/image" Target="../media/image27.pn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9.jpeg"/><Relationship Id="rId7"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ous-titre 4"/>
          <p:cNvSpPr txBox="1">
            <a:spLocks/>
          </p:cNvSpPr>
          <p:nvPr/>
        </p:nvSpPr>
        <p:spPr bwMode="auto">
          <a:xfrm>
            <a:off x="4451650" y="5872087"/>
            <a:ext cx="10229073" cy="647701"/>
          </a:xfrm>
          <a:prstGeom prst="rect">
            <a:avLst/>
          </a:prstGeom>
          <a:noFill/>
          <a:ln w="9525">
            <a:noFill/>
            <a:miter lim="800000"/>
            <a:headEnd/>
            <a:tailEnd/>
          </a:ln>
        </p:spPr>
        <p:txBody>
          <a:bodyPr lIns="145143" tIns="72571" rIns="145143" bIns="72571"/>
          <a:lstStyle/>
          <a:p>
            <a:pPr defTabSz="914393"/>
            <a:r>
              <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rPr>
              <a:t>03/2015-03/2017</a:t>
            </a: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descr="logoA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682" y="2703764"/>
            <a:ext cx="2915962" cy="2648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8"/>
          <p:cNvSpPr txBox="1">
            <a:spLocks noChangeArrowheads="1"/>
          </p:cNvSpPr>
          <p:nvPr/>
        </p:nvSpPr>
        <p:spPr bwMode="auto">
          <a:xfrm>
            <a:off x="4586814" y="3351807"/>
            <a:ext cx="9945958" cy="172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defTabSz="914393"/>
            <a:r>
              <a:rPr lang="fr-FR" altLang="fr-FR" dirty="0">
                <a:solidFill>
                  <a:srgbClr val="002060"/>
                </a:solidFill>
                <a:latin typeface="Verdana" panose="020B0604030504040204" pitchFamily="34" charset="0"/>
                <a:ea typeface="Verdana" panose="020B0604030504040204" pitchFamily="34" charset="0"/>
                <a:cs typeface="Verdana" panose="020B0604030504040204" pitchFamily="34" charset="0"/>
              </a:rPr>
              <a:t>Evaluation et valorisation des </a:t>
            </a:r>
            <a:r>
              <a:rPr lang="fr-FR" alt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compétences transversales, </a:t>
            </a:r>
            <a:r>
              <a:rPr lang="fr-FR" altLang="fr-FR" dirty="0">
                <a:solidFill>
                  <a:srgbClr val="002060"/>
                </a:solidFill>
                <a:latin typeface="Verdana" panose="020B0604030504040204" pitchFamily="34" charset="0"/>
                <a:ea typeface="Verdana" panose="020B0604030504040204" pitchFamily="34" charset="0"/>
                <a:cs typeface="Verdana" panose="020B0604030504040204" pitchFamily="34" charset="0"/>
              </a:rPr>
              <a:t>acquises par les jeunes dans un projet de mobilité internationale, au service de l’insertion socio-professionnelle</a:t>
            </a:r>
          </a:p>
        </p:txBody>
      </p:sp>
      <p:sp>
        <p:nvSpPr>
          <p:cNvPr id="3" name="Ellipse 2"/>
          <p:cNvSpPr/>
          <p:nvPr/>
        </p:nvSpPr>
        <p:spPr>
          <a:xfrm>
            <a:off x="12722644" y="759548"/>
            <a:ext cx="2517358" cy="208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6" name="Espace réservé du numéro de diapositive 5"/>
          <p:cNvSpPr>
            <a:spLocks noGrp="1"/>
          </p:cNvSpPr>
          <p:nvPr>
            <p:ph type="sldNum" sz="quarter" idx="12"/>
          </p:nvPr>
        </p:nvSpPr>
        <p:spPr/>
        <p:txBody>
          <a:bodyPr/>
          <a:lstStyle/>
          <a:p>
            <a:pPr algn="r">
              <a:defRPr/>
            </a:pPr>
            <a:fld id="{19DF8857-F8AB-4E87-A3D4-33D444530FFB}" type="slidenum">
              <a:rPr lang="fr-FR" smtClean="0"/>
              <a:pPr algn="r">
                <a:defRPr/>
              </a:pPr>
              <a:t>1</a:t>
            </a:fld>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18" y="659594"/>
            <a:ext cx="4894509" cy="1131444"/>
          </a:xfrm>
          <a:prstGeom prst="rect">
            <a:avLst/>
          </a:prstGeom>
          <a:noFill/>
          <a:ln w="9525">
            <a:noFill/>
            <a:miter lim="800000"/>
            <a:headEnd/>
            <a:tailEnd/>
          </a:ln>
        </p:spPr>
        <p:txBody>
          <a:bodyPr wrap="none" lIns="145143" tIns="72571" rIns="145143" bIns="72571" anchor="ctr">
            <a:spAutoFit/>
          </a:bodyPr>
          <a:lstStyle/>
          <a:p>
            <a:pPr defTabSz="1451416" fontAlgn="auto">
              <a:spcBef>
                <a:spcPts val="0"/>
              </a:spcBef>
              <a:spcAft>
                <a:spcPts val="0"/>
              </a:spcAft>
              <a:defRPr/>
            </a:pPr>
            <a:r>
              <a:rPr lang="fr-FR" sz="3200" dirty="0">
                <a:solidFill>
                  <a:srgbClr val="162A83"/>
                </a:solidFill>
                <a:latin typeface="Verdana" pitchFamily="34" charset="0"/>
                <a:cs typeface="+mn-cs"/>
              </a:rPr>
              <a:t>A propos de l’OFAJ</a:t>
            </a:r>
          </a:p>
          <a:p>
            <a:pPr defTabSz="1451416" fontAlgn="auto">
              <a:spcBef>
                <a:spcPts val="0"/>
              </a:spcBef>
              <a:spcAft>
                <a:spcPts val="0"/>
              </a:spcAft>
              <a:defRPr/>
            </a:pPr>
            <a:r>
              <a:rPr lang="fr-FR" sz="3200" dirty="0" err="1">
                <a:solidFill>
                  <a:srgbClr val="009EE0"/>
                </a:solidFill>
                <a:latin typeface="Verdana" pitchFamily="34" charset="0"/>
                <a:cs typeface="+mn-cs"/>
              </a:rPr>
              <a:t>Fakten</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über</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das</a:t>
            </a:r>
            <a:r>
              <a:rPr lang="fr-FR" sz="3200" dirty="0">
                <a:solidFill>
                  <a:srgbClr val="009EE0"/>
                </a:solidFill>
                <a:latin typeface="Verdana" pitchFamily="34" charset="0"/>
                <a:cs typeface="+mn-cs"/>
              </a:rPr>
              <a:t> DFJW</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1499320" y="2093013"/>
            <a:ext cx="6669020" cy="10975165"/>
          </a:xfrm>
          <a:prstGeom prst="rect">
            <a:avLst/>
          </a:prstGeom>
        </p:spPr>
        <p:txBody>
          <a:bodyPr wrap="square" lIns="145143" tIns="72571" rIns="145143" bIns="72571" numCol="1">
            <a:spAutoFit/>
          </a:bodyPr>
          <a:lstStyle/>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8 Mio. de participants</a:t>
            </a:r>
            <a:r>
              <a:rPr lang="en-US" sz="2200" dirty="0">
                <a:solidFill>
                  <a:srgbClr val="002060"/>
                </a:solidFill>
                <a:latin typeface="Verdana" pitchFamily="34" charset="0"/>
                <a:cs typeface="+mn-cs"/>
              </a:rPr>
              <a:t> pour 300.000 </a:t>
            </a:r>
            <a:r>
              <a:rPr lang="en-US" sz="2200" dirty="0" err="1">
                <a:solidFill>
                  <a:srgbClr val="002060"/>
                </a:solidFill>
                <a:latin typeface="Verdana" pitchFamily="34" charset="0"/>
                <a:cs typeface="+mn-cs"/>
              </a:rPr>
              <a:t>programmes</a:t>
            </a: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depuis</a:t>
            </a:r>
            <a:r>
              <a:rPr lang="en-US" sz="2200" b="1" dirty="0">
                <a:solidFill>
                  <a:srgbClr val="002060"/>
                </a:solidFill>
                <a:latin typeface="Verdana" pitchFamily="34" charset="0"/>
                <a:cs typeface="+mn-cs"/>
              </a:rPr>
              <a:t> 1963                    </a:t>
            </a:r>
            <a:r>
              <a:rPr lang="en-US" sz="2200" dirty="0">
                <a:solidFill>
                  <a:srgbClr val="00B0F0"/>
                </a:solidFill>
                <a:latin typeface="Verdana" pitchFamily="34" charset="0"/>
                <a:cs typeface="+mn-cs"/>
              </a:rPr>
              <a:t>8 Mio. </a:t>
            </a:r>
            <a:r>
              <a:rPr lang="en-US" sz="2200" dirty="0" err="1">
                <a:solidFill>
                  <a:srgbClr val="00B0F0"/>
                </a:solidFill>
                <a:latin typeface="Verdana" pitchFamily="34" charset="0"/>
                <a:cs typeface="+mn-cs"/>
              </a:rPr>
              <a:t>Teilnehmer</a:t>
            </a:r>
            <a:r>
              <a:rPr lang="en-US" sz="2200" dirty="0">
                <a:solidFill>
                  <a:srgbClr val="00B0F0"/>
                </a:solidFill>
                <a:latin typeface="Verdana" pitchFamily="34" charset="0"/>
                <a:cs typeface="+mn-cs"/>
              </a:rPr>
              <a:t> in 300.000 </a:t>
            </a:r>
            <a:r>
              <a:rPr lang="en-US" sz="2200" dirty="0" err="1">
                <a:solidFill>
                  <a:srgbClr val="00B0F0"/>
                </a:solidFill>
                <a:latin typeface="Verdana" pitchFamily="34" charset="0"/>
                <a:cs typeface="+mn-cs"/>
              </a:rPr>
              <a:t>Programmen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seit</a:t>
            </a:r>
            <a:r>
              <a:rPr lang="en-US" sz="2200" dirty="0">
                <a:solidFill>
                  <a:srgbClr val="00B0F0"/>
                </a:solidFill>
                <a:latin typeface="Verdana" pitchFamily="34" charset="0"/>
                <a:cs typeface="+mn-cs"/>
              </a:rPr>
              <a:t> 1963</a:t>
            </a: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Chaque</a:t>
            </a:r>
            <a:r>
              <a:rPr lang="en-US" sz="2200" b="1" dirty="0">
                <a:solidFill>
                  <a:srgbClr val="002060"/>
                </a:solidFill>
                <a:latin typeface="Verdana" pitchFamily="34" charset="0"/>
                <a:cs typeface="+mn-cs"/>
              </a:rPr>
              <a:t> </a:t>
            </a:r>
            <a:r>
              <a:rPr lang="en-US" sz="2200" b="1" dirty="0" err="1">
                <a:solidFill>
                  <a:srgbClr val="002060"/>
                </a:solidFill>
                <a:latin typeface="Verdana" pitchFamily="34" charset="0"/>
                <a:cs typeface="+mn-cs"/>
              </a:rPr>
              <a:t>année</a:t>
            </a:r>
            <a:r>
              <a:rPr lang="en-US" sz="2200" b="1" dirty="0">
                <a:solidFill>
                  <a:srgbClr val="002060"/>
                </a:solidFill>
                <a:latin typeface="Verdana" pitchFamily="34" charset="0"/>
                <a:cs typeface="+mn-cs"/>
              </a:rPr>
              <a:t> </a:t>
            </a:r>
            <a:r>
              <a:rPr lang="en-US" sz="2200" dirty="0" err="1">
                <a:solidFill>
                  <a:srgbClr val="002060"/>
                </a:solidFill>
                <a:latin typeface="Verdana" pitchFamily="34" charset="0"/>
                <a:cs typeface="+mn-cs"/>
              </a:rPr>
              <a:t>l’OFAJ</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soutient</a:t>
            </a: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9000 </a:t>
            </a:r>
            <a:r>
              <a:rPr lang="en-US" sz="2200" b="1" dirty="0" err="1">
                <a:solidFill>
                  <a:srgbClr val="002060"/>
                </a:solidFill>
                <a:latin typeface="Verdana" pitchFamily="34" charset="0"/>
                <a:cs typeface="+mn-cs"/>
              </a:rPr>
              <a:t>échanges</a:t>
            </a:r>
            <a:r>
              <a:rPr lang="en-US" sz="2200" b="1" dirty="0">
                <a:solidFill>
                  <a:srgbClr val="002060"/>
                </a:solidFill>
                <a:latin typeface="Verdana" pitchFamily="34" charset="0"/>
                <a:cs typeface="+mn-cs"/>
              </a:rPr>
              <a:t> </a:t>
            </a:r>
            <a:r>
              <a:rPr lang="en-US" sz="2200" dirty="0" err="1">
                <a:solidFill>
                  <a:srgbClr val="002060"/>
                </a:solidFill>
                <a:latin typeface="Verdana" pitchFamily="34" charset="0"/>
                <a:cs typeface="+mn-cs"/>
              </a:rPr>
              <a:t>auxquels</a:t>
            </a:r>
            <a:r>
              <a:rPr lang="en-US" sz="2200" dirty="0">
                <a:solidFill>
                  <a:srgbClr val="002060"/>
                </a:solidFill>
                <a:latin typeface="Verdana" pitchFamily="34" charset="0"/>
                <a:cs typeface="+mn-cs"/>
              </a:rPr>
              <a:t> </a:t>
            </a:r>
            <a:r>
              <a:rPr lang="en-US" sz="2200">
                <a:solidFill>
                  <a:srgbClr val="002060"/>
                </a:solidFill>
                <a:latin typeface="Verdana" pitchFamily="34" charset="0"/>
                <a:cs typeface="+mn-cs"/>
              </a:rPr>
              <a:t>participent</a:t>
            </a:r>
            <a:r>
              <a:rPr lang="en-US" sz="2200" dirty="0">
                <a:solidFill>
                  <a:srgbClr val="002060"/>
                </a:solidFill>
                <a:latin typeface="Verdana" pitchFamily="34" charset="0"/>
                <a:cs typeface="+mn-cs"/>
              </a:rPr>
              <a:t> environ 200 000 </a:t>
            </a:r>
            <a:r>
              <a:rPr lang="en-US" sz="2200" dirty="0" err="1">
                <a:solidFill>
                  <a:srgbClr val="002060"/>
                </a:solidFill>
                <a:latin typeface="Verdana" pitchFamily="34" charset="0"/>
                <a:cs typeface="+mn-cs"/>
              </a:rPr>
              <a:t>jeunes</a:t>
            </a:r>
            <a:r>
              <a:rPr lang="en-US" sz="2200" dirty="0">
                <a:solidFill>
                  <a:srgbClr val="002060"/>
                </a:solidFill>
                <a:latin typeface="Verdana" pitchFamily="34" charset="0"/>
                <a:cs typeface="+mn-cs"/>
              </a:rPr>
              <a:t> :                                                                                        </a:t>
            </a:r>
            <a:r>
              <a:rPr lang="en-US" sz="2200" dirty="0">
                <a:solidFill>
                  <a:srgbClr val="00B0F0"/>
                </a:solidFill>
                <a:latin typeface="Verdana" pitchFamily="34" charset="0"/>
                <a:cs typeface="+mn-cs"/>
              </a:rPr>
              <a:t>Das DFJW </a:t>
            </a:r>
            <a:r>
              <a:rPr lang="en-US" sz="2200" dirty="0" err="1">
                <a:solidFill>
                  <a:srgbClr val="00B0F0"/>
                </a:solidFill>
                <a:latin typeface="Verdana" pitchFamily="34" charset="0"/>
                <a:cs typeface="+mn-cs"/>
              </a:rPr>
              <a:t>fördert</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Jedes</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Jahr</a:t>
            </a:r>
            <a:r>
              <a:rPr lang="en-US" sz="2200" dirty="0">
                <a:solidFill>
                  <a:srgbClr val="00B0F0"/>
                </a:solidFill>
                <a:latin typeface="Verdana" pitchFamily="34" charset="0"/>
                <a:cs typeface="+mn-cs"/>
              </a:rPr>
              <a:t> 9000 </a:t>
            </a:r>
            <a:r>
              <a:rPr lang="en-US" sz="2200" dirty="0" err="1">
                <a:solidFill>
                  <a:srgbClr val="00B0F0"/>
                </a:solidFill>
                <a:latin typeface="Verdana" pitchFamily="34" charset="0"/>
                <a:cs typeface="+mn-cs"/>
              </a:rPr>
              <a:t>Begegnungen</a:t>
            </a:r>
            <a:r>
              <a:rPr lang="en-US" sz="2200" dirty="0">
                <a:solidFill>
                  <a:srgbClr val="00B0F0"/>
                </a:solidFill>
                <a:latin typeface="Verdana" pitchFamily="34" charset="0"/>
                <a:cs typeface="+mn-cs"/>
              </a:rPr>
              <a:t> an </a:t>
            </a:r>
            <a:r>
              <a:rPr lang="en-US" sz="2200" dirty="0" err="1">
                <a:solidFill>
                  <a:srgbClr val="00B0F0"/>
                </a:solidFill>
                <a:latin typeface="Verdana" pitchFamily="34" charset="0"/>
                <a:cs typeface="+mn-cs"/>
              </a:rPr>
              <a:t>denen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mehrl</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als</a:t>
            </a:r>
            <a:r>
              <a:rPr lang="en-US" sz="2200" dirty="0">
                <a:solidFill>
                  <a:srgbClr val="00B0F0"/>
                </a:solidFill>
                <a:latin typeface="Verdana" pitchFamily="34" charset="0"/>
                <a:cs typeface="+mn-cs"/>
              </a:rPr>
              <a:t> 200 000 </a:t>
            </a:r>
            <a:r>
              <a:rPr lang="en-US" sz="2200" dirty="0" err="1">
                <a:solidFill>
                  <a:srgbClr val="00B0F0"/>
                </a:solidFill>
                <a:latin typeface="Verdana" pitchFamily="34" charset="0"/>
                <a:cs typeface="+mn-cs"/>
              </a:rPr>
              <a:t>Jungendlichen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teilnehmen</a:t>
            </a:r>
            <a:r>
              <a:rPr lang="en-US" sz="2200" dirty="0">
                <a:solidFill>
                  <a:srgbClr val="00B0F0"/>
                </a:solidFill>
                <a:latin typeface="Verdana" pitchFamily="34" charset="0"/>
                <a:cs typeface="+mn-cs"/>
              </a:rPr>
              <a:t> :                                                                          </a:t>
            </a:r>
            <a:endParaRPr lang="en-US" sz="2200" dirty="0">
              <a:solidFill>
                <a:srgbClr val="002060"/>
              </a:solidFill>
              <a:latin typeface="Verdana" pitchFamily="34" charset="0"/>
              <a:cs typeface="+mn-cs"/>
            </a:endParaRP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5300</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échanges</a:t>
            </a:r>
            <a:r>
              <a:rPr lang="en-US" sz="2200" dirty="0">
                <a:solidFill>
                  <a:srgbClr val="002060"/>
                </a:solidFill>
                <a:latin typeface="Verdana" pitchFamily="34" charset="0"/>
                <a:cs typeface="+mn-cs"/>
              </a:rPr>
              <a:t> de </a:t>
            </a:r>
            <a:r>
              <a:rPr lang="en-US" sz="2200" b="1" dirty="0" err="1">
                <a:solidFill>
                  <a:srgbClr val="002060"/>
                </a:solidFill>
                <a:latin typeface="Verdana" pitchFamily="34" charset="0"/>
                <a:cs typeface="+mn-cs"/>
              </a:rPr>
              <a:t>groupe</a:t>
            </a:r>
            <a:r>
              <a:rPr lang="en-US" sz="2200" b="1" dirty="0">
                <a:solidFill>
                  <a:srgbClr val="002060"/>
                </a:solidFill>
                <a:latin typeface="Verdana" pitchFamily="34" charset="0"/>
                <a:cs typeface="+mn-cs"/>
              </a:rPr>
              <a:t>                                                                            </a:t>
            </a:r>
            <a:r>
              <a:rPr lang="en-US" sz="2200" dirty="0">
                <a:solidFill>
                  <a:srgbClr val="00B0F0"/>
                </a:solidFill>
                <a:latin typeface="Verdana" pitchFamily="34" charset="0"/>
                <a:cs typeface="+mn-cs"/>
              </a:rPr>
              <a:t>-5300 </a:t>
            </a:r>
            <a:r>
              <a:rPr lang="en-US" sz="2200" dirty="0" err="1">
                <a:solidFill>
                  <a:srgbClr val="00B0F0"/>
                </a:solidFill>
                <a:latin typeface="Verdana" pitchFamily="34" charset="0"/>
                <a:cs typeface="+mn-cs"/>
              </a:rPr>
              <a:t>Gruppenaustausch</a:t>
            </a:r>
            <a:r>
              <a:rPr lang="en-US" sz="2200" dirty="0">
                <a:solidFill>
                  <a:srgbClr val="00B0F0"/>
                </a:solidFill>
                <a:latin typeface="Verdana" pitchFamily="34" charset="0"/>
                <a:cs typeface="+mn-cs"/>
              </a:rPr>
              <a:t> </a:t>
            </a:r>
            <a:r>
              <a:rPr lang="en-US" sz="2200" dirty="0">
                <a:solidFill>
                  <a:srgbClr val="002060"/>
                </a:solidFill>
                <a:latin typeface="Verdana" pitchFamily="34" charset="0"/>
                <a:cs typeface="+mn-cs"/>
              </a:rPr>
              <a:t>    </a:t>
            </a: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3700</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échanges</a:t>
            </a: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individuels</a:t>
            </a:r>
            <a:r>
              <a:rPr lang="en-US" sz="2200" dirty="0">
                <a:solidFill>
                  <a:srgbClr val="002060"/>
                </a:solidFill>
                <a:latin typeface="Verdana" pitchFamily="34" charset="0"/>
                <a:cs typeface="+mn-cs"/>
              </a:rPr>
              <a:t>                                                                         </a:t>
            </a:r>
            <a:r>
              <a:rPr lang="en-US" sz="2200" dirty="0">
                <a:solidFill>
                  <a:srgbClr val="00B0F0"/>
                </a:solidFill>
                <a:latin typeface="Verdana" pitchFamily="34" charset="0"/>
                <a:cs typeface="+mn-cs"/>
              </a:rPr>
              <a:t>-3700 </a:t>
            </a:r>
            <a:r>
              <a:rPr lang="en-US" sz="2200" dirty="0" err="1">
                <a:solidFill>
                  <a:srgbClr val="00B0F0"/>
                </a:solidFill>
                <a:latin typeface="Verdana" pitchFamily="34" charset="0"/>
                <a:cs typeface="+mn-cs"/>
              </a:rPr>
              <a:t>Individualaustauschprogramme</a:t>
            </a:r>
            <a:endParaRPr lang="en-US" sz="2200" dirty="0">
              <a:solidFill>
                <a:srgbClr val="00B0F0"/>
              </a:solidFill>
              <a:latin typeface="Verdana" pitchFamily="34" charset="0"/>
              <a:cs typeface="+mn-cs"/>
            </a:endParaRPr>
          </a:p>
          <a:p>
            <a:pPr marL="279703" lvl="1" indent="-279703" defTabSz="1451416" fontAlgn="auto">
              <a:spcBef>
                <a:spcPts val="2857"/>
              </a:spcBef>
              <a:spcAft>
                <a:spcPts val="0"/>
              </a:spcAft>
              <a:tabLst>
                <a:tab pos="279703" algn="l"/>
              </a:tabLst>
            </a:pPr>
            <a:endParaRPr lang="en-US" sz="2200" dirty="0">
              <a:solidFill>
                <a:srgbClr val="002060"/>
              </a:solidFill>
              <a:latin typeface="Verdana" pitchFamily="34" charset="0"/>
              <a:cs typeface="+mn-cs"/>
            </a:endParaRP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endParaRPr lang="en-US" sz="2200" dirty="0">
              <a:solidFill>
                <a:srgbClr val="00B0F0"/>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de-DE"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7"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600609" y="9172222"/>
            <a:ext cx="6419328" cy="494954"/>
          </a:xfrm>
          <a:prstGeom prst="rect">
            <a:avLst/>
          </a:prstGeom>
          <a:noFill/>
          <a:ln w="9525">
            <a:noFill/>
            <a:miter lim="800000"/>
            <a:headEnd/>
            <a:tailEnd/>
          </a:ln>
        </p:spPr>
        <p:txBody>
          <a:bodyPr lIns="145143" tIns="72571" rIns="145143" bIns="72571"/>
          <a:lstStyle/>
          <a:p>
            <a:pPr defTabSz="1451416" fontAlgn="auto">
              <a:spcBef>
                <a:spcPct val="20000"/>
              </a:spcBef>
              <a:spcAft>
                <a:spcPts val="0"/>
              </a:spcAft>
              <a:defRPr/>
            </a:pPr>
            <a:r>
              <a:rPr lang="fr-FR" sz="1400" dirty="0">
                <a:solidFill>
                  <a:srgbClr val="162A83"/>
                </a:solidFill>
                <a:latin typeface="Verdana" pitchFamily="34" charset="0"/>
                <a:cs typeface="+mn-cs"/>
              </a:rPr>
              <a:t>Projet AKI </a:t>
            </a:r>
          </a:p>
          <a:p>
            <a:pPr defTabSz="1451416" fontAlgn="auto">
              <a:spcBef>
                <a:spcPct val="20000"/>
              </a:spcBef>
              <a:spcAft>
                <a:spcPts val="0"/>
              </a:spcAft>
              <a:defRPr/>
            </a:pPr>
            <a:r>
              <a:rPr lang="fr-FR" sz="1400" dirty="0">
                <a:solidFill>
                  <a:srgbClr val="162A83"/>
                </a:solidFill>
                <a:latin typeface="Verdana" pitchFamily="34" charset="0"/>
                <a:cs typeface="+mn-cs"/>
              </a:rPr>
              <a:t>Conférence E3, Louvain-la-Neuve 10/10/2016</a:t>
            </a:r>
          </a:p>
        </p:txBody>
      </p:sp>
      <p:pic>
        <p:nvPicPr>
          <p:cNvPr id="2050" name="Picture 2" descr="Jugendliche Teilnehmer des Jugendforums „Der Planet in Deinen Händen“ aus Deutschland, Frankreich und Marokko tauschen Ideen a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8839" y="2258182"/>
            <a:ext cx="3716855" cy="21879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que la tour Eiffel pour la Fernsehtur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53028">
            <a:off x="11200209" y="6176991"/>
            <a:ext cx="2170048" cy="27264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oque le croissant pour le bretz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5453">
            <a:off x="9358850" y="5013387"/>
            <a:ext cx="2282303" cy="286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6" y="659594"/>
            <a:ext cx="7027721" cy="1131444"/>
          </a:xfrm>
          <a:prstGeom prst="rect">
            <a:avLst/>
          </a:prstGeom>
          <a:noFill/>
          <a:ln w="9525">
            <a:noFill/>
            <a:miter lim="800000"/>
            <a:headEnd/>
            <a:tailEnd/>
          </a:ln>
        </p:spPr>
        <p:txBody>
          <a:bodyPr wrap="none" lIns="145143" tIns="72571" rIns="145143" bIns="72571" anchor="ctr">
            <a:spAutoFit/>
          </a:bodyPr>
          <a:lstStyle/>
          <a:p>
            <a:pPr defTabSz="1451426" fontAlgn="auto">
              <a:spcBef>
                <a:spcPts val="0"/>
              </a:spcBef>
              <a:spcAft>
                <a:spcPts val="0"/>
              </a:spcAft>
            </a:pPr>
            <a:r>
              <a:rPr lang="fr-FR" sz="3200" dirty="0">
                <a:solidFill>
                  <a:srgbClr val="162A83"/>
                </a:solidFill>
                <a:latin typeface="Verdana" pitchFamily="34" charset="0"/>
                <a:cs typeface="+mn-cs"/>
              </a:rPr>
              <a:t>Motivation </a:t>
            </a:r>
            <a:r>
              <a:rPr lang="fr-FR" sz="3200" dirty="0" err="1">
                <a:solidFill>
                  <a:srgbClr val="162A83"/>
                </a:solidFill>
                <a:latin typeface="Verdana" pitchFamily="34" charset="0"/>
                <a:cs typeface="+mn-cs"/>
              </a:rPr>
              <a:t>zur</a:t>
            </a:r>
            <a:r>
              <a:rPr lang="fr-FR" sz="3200" dirty="0">
                <a:solidFill>
                  <a:srgbClr val="162A83"/>
                </a:solidFill>
                <a:latin typeface="Verdana" pitchFamily="34" charset="0"/>
                <a:cs typeface="+mn-cs"/>
              </a:rPr>
              <a:t> </a:t>
            </a:r>
            <a:r>
              <a:rPr lang="fr-FR" sz="3200" dirty="0" err="1">
                <a:solidFill>
                  <a:srgbClr val="162A83"/>
                </a:solidFill>
                <a:latin typeface="Verdana" pitchFamily="34" charset="0"/>
                <a:cs typeface="+mn-cs"/>
              </a:rPr>
              <a:t>Teilnahme</a:t>
            </a:r>
            <a:r>
              <a:rPr lang="fr-FR" sz="3200" dirty="0">
                <a:solidFill>
                  <a:srgbClr val="162A83"/>
                </a:solidFill>
                <a:latin typeface="Verdana" pitchFamily="34" charset="0"/>
                <a:cs typeface="+mn-cs"/>
              </a:rPr>
              <a:t> an AKI</a:t>
            </a:r>
          </a:p>
          <a:p>
            <a:pPr defTabSz="1451426" fontAlgn="auto">
              <a:spcBef>
                <a:spcPts val="0"/>
              </a:spcBef>
              <a:spcAft>
                <a:spcPts val="0"/>
              </a:spcAft>
            </a:pPr>
            <a:r>
              <a:rPr lang="fr-FR" sz="3200" dirty="0">
                <a:solidFill>
                  <a:srgbClr val="009EE0"/>
                </a:solidFill>
                <a:latin typeface="Verdana" pitchFamily="34" charset="0"/>
                <a:cs typeface="+mn-cs"/>
              </a:rPr>
              <a:t>Pourquoi l’OFAJ participe à AKI? </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1499320" y="1986325"/>
            <a:ext cx="12481387" cy="12973148"/>
          </a:xfrm>
          <a:prstGeom prst="rect">
            <a:avLst/>
          </a:prstGeom>
        </p:spPr>
        <p:txBody>
          <a:bodyPr wrap="square" lIns="145143" tIns="72571" rIns="145143" bIns="72571">
            <a:spAutoFit/>
          </a:bodyPr>
          <a:lstStyle/>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Bessere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Anerkennung</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von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sozialen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Kompenzen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im</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Rahmen</a:t>
            </a:r>
            <a:r>
              <a:rPr lang="fr-FR" sz="2200" dirty="0">
                <a:solidFill>
                  <a:srgbClr val="162A83"/>
                </a:solidFill>
                <a:latin typeface="Verdana" pitchFamily="34" charset="0"/>
                <a:cs typeface="+mn-cs"/>
              </a:rPr>
              <a:t> der  </a:t>
            </a:r>
            <a:r>
              <a:rPr lang="fr-FR" sz="2200" dirty="0" err="1">
                <a:solidFill>
                  <a:srgbClr val="162A83"/>
                </a:solidFill>
                <a:latin typeface="Verdana" pitchFamily="34" charset="0"/>
                <a:cs typeface="+mn-cs"/>
              </a:rPr>
              <a:t>berufsorientierten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Austauschprogramme</a:t>
            </a:r>
            <a:r>
              <a:rPr lang="fr-FR" sz="2200" dirty="0">
                <a:solidFill>
                  <a:srgbClr val="162A83"/>
                </a:solidFill>
                <a:latin typeface="Verdana" pitchFamily="34" charset="0"/>
                <a:cs typeface="+mn-cs"/>
              </a:rPr>
              <a:t> des DFJW</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Une meilleure </a:t>
            </a:r>
            <a:r>
              <a:rPr lang="fr-FR" sz="2200" b="1" dirty="0">
                <a:solidFill>
                  <a:srgbClr val="009EE0"/>
                </a:solidFill>
                <a:latin typeface="Verdana" pitchFamily="34" charset="0"/>
                <a:cs typeface="+mn-cs"/>
              </a:rPr>
              <a:t>reconnaissance des compétences transversales </a:t>
            </a:r>
            <a:r>
              <a:rPr lang="fr-FR" sz="2200" dirty="0">
                <a:solidFill>
                  <a:srgbClr val="009EE0"/>
                </a:solidFill>
                <a:latin typeface="Verdana" pitchFamily="34" charset="0"/>
                <a:cs typeface="+mn-cs"/>
              </a:rPr>
              <a:t>acquises dans une mobilité professionnelle</a:t>
            </a:r>
          </a:p>
          <a:p>
            <a:pPr marL="279703" lvl="1" indent="-279703" defTabSz="1451426"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de-DE" sz="2200" dirty="0">
                <a:solidFill>
                  <a:srgbClr val="162A83"/>
                </a:solidFill>
                <a:latin typeface="Verdana" pitchFamily="34" charset="0"/>
                <a:cs typeface="+mn-cs"/>
              </a:rPr>
              <a:t>Entwicklung eines Instruments, das in Deutschland und Frankreich gleichermaßen genutzt wird</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Développer un outil utilisé </a:t>
            </a:r>
            <a:r>
              <a:rPr lang="fr-FR" sz="2200" b="1" dirty="0">
                <a:solidFill>
                  <a:srgbClr val="009EE0"/>
                </a:solidFill>
                <a:latin typeface="Verdana" pitchFamily="34" charset="0"/>
                <a:cs typeface="+mn-cs"/>
              </a:rPr>
              <a:t>aussi bien côté français que côté allemand</a:t>
            </a:r>
          </a:p>
          <a:p>
            <a:pPr marL="279703" lvl="1" indent="-279703" defTabSz="1451426"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Hauptzielgruppe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Teilnehmer</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Programms</a:t>
            </a:r>
            <a:r>
              <a:rPr lang="fr-FR" sz="2200" dirty="0">
                <a:solidFill>
                  <a:srgbClr val="162A83"/>
                </a:solidFill>
                <a:latin typeface="Verdana" pitchFamily="34" charset="0"/>
                <a:cs typeface="+mn-cs"/>
              </a:rPr>
              <a:t> Praxes </a:t>
            </a:r>
          </a:p>
          <a:p>
            <a:pPr marL="1005415" lvl="2" indent="-279703" defTabSz="1451426" fontAlgn="auto">
              <a:spcBef>
                <a:spcPts val="0"/>
              </a:spcBef>
              <a:spcAft>
                <a:spcPts val="0"/>
              </a:spcAft>
              <a:buFont typeface="Courier New" pitchFamily="49" charset="0"/>
              <a:buChar char="o"/>
              <a:tabLst>
                <a:tab pos="279703" algn="l"/>
              </a:tabLst>
            </a:pPr>
            <a:r>
              <a:rPr lang="fr-FR" sz="2200" i="1" dirty="0" err="1">
                <a:solidFill>
                  <a:srgbClr val="162A83"/>
                </a:solidFill>
                <a:latin typeface="Verdana" pitchFamily="34" charset="0"/>
                <a:cs typeface="+mn-cs"/>
              </a:rPr>
              <a:t>Rechtlicher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Rahmen</a:t>
            </a:r>
            <a:r>
              <a:rPr lang="fr-FR" sz="2200" i="1" dirty="0">
                <a:solidFill>
                  <a:srgbClr val="162A83"/>
                </a:solidFill>
                <a:latin typeface="Verdana" pitchFamily="34" charset="0"/>
                <a:cs typeface="+mn-cs"/>
              </a:rPr>
              <a:t> für </a:t>
            </a:r>
            <a:r>
              <a:rPr lang="fr-FR" sz="2200" i="1" dirty="0" err="1">
                <a:solidFill>
                  <a:srgbClr val="162A83"/>
                </a:solidFill>
                <a:latin typeface="Verdana" pitchFamily="34" charset="0"/>
                <a:cs typeface="+mn-cs"/>
              </a:rPr>
              <a:t>freiwillige</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deutsch</a:t>
            </a:r>
            <a:r>
              <a:rPr lang="fr-FR" sz="2200" i="1" dirty="0">
                <a:solidFill>
                  <a:srgbClr val="162A83"/>
                </a:solidFill>
                <a:latin typeface="Verdana" pitchFamily="34" charset="0"/>
                <a:cs typeface="+mn-cs"/>
              </a:rPr>
              <a:t>-</a:t>
            </a:r>
            <a:r>
              <a:rPr lang="fr-FR" sz="2200" i="1" dirty="0" err="1">
                <a:solidFill>
                  <a:srgbClr val="162A83"/>
                </a:solidFill>
                <a:latin typeface="Verdana" pitchFamily="34" charset="0"/>
                <a:cs typeface="+mn-cs"/>
              </a:rPr>
              <a:t>französischer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Praktikantenstatus</a:t>
            </a:r>
            <a:r>
              <a:rPr lang="fr-FR" sz="2200" i="1" dirty="0">
                <a:solidFill>
                  <a:srgbClr val="162A83"/>
                </a:solidFill>
                <a:latin typeface="Verdana" pitchFamily="34" charset="0"/>
                <a:cs typeface="+mn-cs"/>
              </a:rPr>
              <a:t>) und </a:t>
            </a:r>
            <a:r>
              <a:rPr lang="fr-FR" sz="2200" i="1" dirty="0" err="1">
                <a:solidFill>
                  <a:srgbClr val="162A83"/>
                </a:solidFill>
                <a:latin typeface="Verdana" pitchFamily="34" charset="0"/>
                <a:cs typeface="+mn-cs"/>
              </a:rPr>
              <a:t>pädagogisches</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Begleitprogramm</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Groupe cible principal: </a:t>
            </a:r>
            <a:r>
              <a:rPr lang="fr-FR" sz="2200" b="1" dirty="0">
                <a:solidFill>
                  <a:srgbClr val="009EE0"/>
                </a:solidFill>
                <a:latin typeface="Verdana" pitchFamily="34" charset="0"/>
                <a:cs typeface="+mn-cs"/>
              </a:rPr>
              <a:t>participants du programme Praxes</a:t>
            </a:r>
          </a:p>
          <a:p>
            <a:pPr marL="1005415" lvl="2" indent="-279703" defTabSz="1451426" fontAlgn="auto">
              <a:spcBef>
                <a:spcPts val="0"/>
              </a:spcBef>
              <a:spcAft>
                <a:spcPts val="0"/>
              </a:spcAft>
              <a:buFont typeface="Courier New" pitchFamily="49" charset="0"/>
              <a:buChar char="o"/>
              <a:tabLst>
                <a:tab pos="279703" algn="l"/>
              </a:tabLst>
            </a:pPr>
            <a:r>
              <a:rPr lang="fr-FR" sz="2200" i="1" dirty="0">
                <a:solidFill>
                  <a:srgbClr val="009EE0"/>
                </a:solidFill>
                <a:latin typeface="Verdana" pitchFamily="34" charset="0"/>
                <a:cs typeface="+mn-cs"/>
              </a:rPr>
              <a:t>Cadre juridique des stages volontaires (statut franco-allemand du stagiaire) et accompagnement pédagogique</a:t>
            </a:r>
            <a:endParaRPr lang="fr-FR"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r>
              <a:rPr lang="fr-FR" sz="2200" dirty="0">
                <a:solidFill>
                  <a:srgbClr val="162A83"/>
                </a:solidFill>
                <a:latin typeface="Verdana" pitchFamily="34" charset="0"/>
                <a:cs typeface="+mn-cs"/>
              </a:rPr>
              <a:t> • </a:t>
            </a:r>
            <a:r>
              <a:rPr lang="fr-FR" sz="2200" dirty="0" err="1">
                <a:solidFill>
                  <a:srgbClr val="162A83"/>
                </a:solidFill>
                <a:latin typeface="Verdana" pitchFamily="34" charset="0"/>
                <a:cs typeface="+mn-cs"/>
              </a:rPr>
              <a:t>Auswertung</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durch</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Selbsteinschätzungen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Einschätzungen</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Tutors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zu</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Beginn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zum</a:t>
            </a:r>
            <a:r>
              <a:rPr lang="fr-FR" sz="2200" dirty="0">
                <a:solidFill>
                  <a:srgbClr val="162A83"/>
                </a:solidFill>
                <a:latin typeface="Verdana" pitchFamily="34" charset="0"/>
                <a:cs typeface="+mn-cs"/>
              </a:rPr>
              <a:t> Ende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Autoévaluation stagiaire couplée à une évaluation tuteur au début et à la fin du stage</a:t>
            </a:r>
          </a:p>
          <a:p>
            <a:pPr marL="279703" lvl="1" indent="-279703" defTabSz="1451426" fontAlgn="auto">
              <a:spcBef>
                <a:spcPts val="2857"/>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r>
              <a:rPr lang="en-US" sz="2200" dirty="0">
                <a:solidFill>
                  <a:srgbClr val="009EE0"/>
                </a:solidFill>
                <a:latin typeface="Verdana" pitchFamily="34" charset="0"/>
                <a:cs typeface="+mn-cs"/>
              </a:rPr>
              <a:t> </a:t>
            </a:r>
          </a:p>
          <a:p>
            <a:pPr marL="279703" lvl="1" indent="-279703" defTabSz="1451426" fontAlgn="auto">
              <a:spcBef>
                <a:spcPts val="2857"/>
              </a:spcBef>
              <a:spcAft>
                <a:spcPts val="0"/>
              </a:spcAft>
              <a:tabLst>
                <a:tab pos="279703" algn="l"/>
              </a:tabLst>
            </a:pPr>
            <a:r>
              <a:rPr lang="en-US" sz="2200" dirty="0">
                <a:solidFill>
                  <a:srgbClr val="162A83"/>
                </a:solidFill>
                <a:latin typeface="Verdana" pitchFamily="34" charset="0"/>
                <a:cs typeface="+mn-cs"/>
              </a:rPr>
              <a:t>	</a:t>
            </a:r>
            <a:endParaRPr lang="en-US"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6"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600608" y="9172222"/>
            <a:ext cx="6419328" cy="494954"/>
          </a:xfrm>
          <a:prstGeom prst="rect">
            <a:avLst/>
          </a:prstGeom>
          <a:noFill/>
          <a:ln w="9525">
            <a:noFill/>
            <a:miter lim="800000"/>
            <a:headEnd/>
            <a:tailEnd/>
          </a:ln>
        </p:spPr>
        <p:txBody>
          <a:bodyPr lIns="145143" tIns="72571" rIns="145143" bIns="72571"/>
          <a:lstStyle/>
          <a:p>
            <a:pPr defTabSz="1451426" fontAlgn="auto">
              <a:spcBef>
                <a:spcPct val="20000"/>
              </a:spcBef>
              <a:spcAft>
                <a:spcPts val="0"/>
              </a:spcAft>
            </a:pPr>
            <a:r>
              <a:rPr lang="fr-FR" sz="1400" dirty="0">
                <a:solidFill>
                  <a:srgbClr val="162A83"/>
                </a:solidFill>
                <a:latin typeface="Verdana" pitchFamily="34" charset="0"/>
                <a:cs typeface="+mn-cs"/>
              </a:rPr>
              <a:t>Projet AKI </a:t>
            </a:r>
          </a:p>
          <a:p>
            <a:pPr defTabSz="1451426" fontAlgn="auto">
              <a:spcBef>
                <a:spcPct val="20000"/>
              </a:spcBef>
              <a:spcAft>
                <a:spcPts val="0"/>
              </a:spcAft>
            </a:pPr>
            <a:r>
              <a:rPr lang="fr-FR" sz="1400" dirty="0">
                <a:solidFill>
                  <a:srgbClr val="162A83"/>
                </a:solidFill>
                <a:latin typeface="Verdana" pitchFamily="34" charset="0"/>
                <a:cs typeface="+mn-cs"/>
              </a:rPr>
              <a:t>Conférence E3, Louvain-la-Neuve 10/10/2016</a:t>
            </a:r>
          </a:p>
        </p:txBody>
      </p:sp>
    </p:spTree>
    <p:extLst>
      <p:ext uri="{BB962C8B-B14F-4D97-AF65-F5344CB8AC3E}">
        <p14:creationId xmlns:p14="http://schemas.microsoft.com/office/powerpoint/2010/main" val="389006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01-COMMUN [GESTION POLE-SITE]\ORGANISATION\RESSOURCES INTERNES\UTILITAIRES IRIS\LOGOS\INSTITUTIONS\OFQJ 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0" y="184151"/>
            <a:ext cx="9525000" cy="9791701"/>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1"/>
          <p:cNvSpPr>
            <a:spLocks noGrp="1"/>
          </p:cNvSpPr>
          <p:nvPr>
            <p:ph type="ftr" sz="quarter" idx="4294967295"/>
          </p:nvPr>
        </p:nvSpPr>
        <p:spPr>
          <a:xfrm>
            <a:off x="460375" y="9546286"/>
            <a:ext cx="9954073" cy="430258"/>
          </a:xfrm>
          <a:prstGeom prst="rect">
            <a:avLst/>
          </a:prstGeom>
        </p:spPr>
        <p:txBody>
          <a:bodyPr/>
          <a:lstStyle/>
          <a:p>
            <a:pPr algn="l">
              <a:spcBef>
                <a:spcPct val="20000"/>
              </a:spcBef>
            </a:pPr>
            <a:r>
              <a:rPr lang="fr-FR" sz="2100" dirty="0"/>
              <a:t>Projet AKI Conférence– E3, Louvain-la-Neuve 10/10/2016</a:t>
            </a:r>
          </a:p>
        </p:txBody>
      </p:sp>
      <p:pic>
        <p:nvPicPr>
          <p:cNvPr id="13" name="Picture 3"/>
          <p:cNvPicPr>
            <a:picLocks noChangeAspect="1" noChangeArrowheads="1"/>
          </p:cNvPicPr>
          <p:nvPr/>
        </p:nvPicPr>
        <p:blipFill>
          <a:blip r:embed="rId3"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4"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5"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12</a:t>
            </a:fld>
            <a:endParaRPr lang="fr-FR" dirty="0"/>
          </a:p>
        </p:txBody>
      </p:sp>
    </p:spTree>
    <p:extLst>
      <p:ext uri="{BB962C8B-B14F-4D97-AF65-F5344CB8AC3E}">
        <p14:creationId xmlns:p14="http://schemas.microsoft.com/office/powerpoint/2010/main" val="2197992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863" y="29"/>
            <a:ext cx="15697743" cy="1015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235623" y="9491762"/>
            <a:ext cx="6840760" cy="538611"/>
          </a:xfrm>
          <a:prstGeom prst="rect">
            <a:avLst/>
          </a:prstGeom>
          <a:noFill/>
        </p:spPr>
        <p:txBody>
          <a:bodyPr wrap="square" lIns="91440" tIns="45721" rIns="91440" bIns="45721" rtlCol="0">
            <a:spAutoFit/>
          </a:bodyPr>
          <a:lstStyle/>
          <a:p>
            <a:pPr algn="ctr"/>
            <a:r>
              <a:rPr lang="fr-FR" dirty="0" smtClean="0">
                <a:solidFill>
                  <a:srgbClr val="002060"/>
                </a:solidFill>
              </a:rPr>
              <a:t>Intervenant : </a:t>
            </a:r>
            <a:r>
              <a:rPr lang="fr-FR" dirty="0" smtClean="0"/>
              <a:t>Jonathan THUNIN</a:t>
            </a:r>
            <a:endParaRPr lang="fr-FR" dirty="0"/>
          </a:p>
        </p:txBody>
      </p:sp>
      <p:sp>
        <p:nvSpPr>
          <p:cNvPr id="7" name="Espace réservé du pied de page 1"/>
          <p:cNvSpPr>
            <a:spLocks noGrp="1"/>
          </p:cNvSpPr>
          <p:nvPr>
            <p:ph type="ftr" sz="quarter" idx="4294967295"/>
          </p:nvPr>
        </p:nvSpPr>
        <p:spPr>
          <a:xfrm>
            <a:off x="419202" y="9328993"/>
            <a:ext cx="4783362" cy="864096"/>
          </a:xfrm>
          <a:prstGeom prst="rect">
            <a:avLst/>
          </a:prstGeom>
        </p:spPr>
        <p:txBody>
          <a:bodyPr/>
          <a:lstStyle/>
          <a:p>
            <a:pPr algn="l">
              <a:spcBef>
                <a:spcPct val="20000"/>
              </a:spcBef>
            </a:pPr>
            <a:r>
              <a:rPr lang="fr-FR" sz="2100" dirty="0"/>
              <a:t>Projet AKI Conférence– E3, Louvain-la-Neuve 10/10/2016</a:t>
            </a:r>
          </a:p>
        </p:txBody>
      </p:sp>
    </p:spTree>
    <p:extLst>
      <p:ext uri="{BB962C8B-B14F-4D97-AF65-F5344CB8AC3E}">
        <p14:creationId xmlns:p14="http://schemas.microsoft.com/office/powerpoint/2010/main" val="262512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01-COMMUN [GESTION POLE-SITE]\ORGANISATION\RESSOURCES INTERNES\UTILITAIRES IRIS\LOGOS\INSTITUTIONS\UWE 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5" y="579439"/>
            <a:ext cx="10799763" cy="900112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1"/>
          <p:cNvSpPr>
            <a:spLocks noGrp="1"/>
          </p:cNvSpPr>
          <p:nvPr>
            <p:ph type="ftr" sz="quarter" idx="4294967295"/>
          </p:nvPr>
        </p:nvSpPr>
        <p:spPr>
          <a:xfrm>
            <a:off x="460375" y="9381660"/>
            <a:ext cx="9954073" cy="594911"/>
          </a:xfrm>
          <a:prstGeom prst="rect">
            <a:avLst/>
          </a:prstGeom>
        </p:spPr>
        <p:txBody>
          <a:bodyPr/>
          <a:lstStyle/>
          <a:p>
            <a:pPr algn="l">
              <a:spcBef>
                <a:spcPct val="20000"/>
              </a:spcBef>
            </a:pPr>
            <a:r>
              <a:rPr lang="fr-FR" sz="2100" dirty="0"/>
              <a:t>Projet AKI Conférence– E3, Louvain-la-Neuve 10/10/2016</a:t>
            </a:r>
          </a:p>
        </p:txBody>
      </p:sp>
      <p:pic>
        <p:nvPicPr>
          <p:cNvPr id="12" name="Picture 3"/>
          <p:cNvPicPr>
            <a:picLocks noChangeAspect="1" noChangeArrowheads="1"/>
          </p:cNvPicPr>
          <p:nvPr/>
        </p:nvPicPr>
        <p:blipFill>
          <a:blip r:embed="rId3"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3"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4"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14</a:t>
            </a:fld>
            <a:endParaRPr lang="fr-FR" dirty="0"/>
          </a:p>
        </p:txBody>
      </p:sp>
    </p:spTree>
    <p:extLst>
      <p:ext uri="{BB962C8B-B14F-4D97-AF65-F5344CB8AC3E}">
        <p14:creationId xmlns:p14="http://schemas.microsoft.com/office/powerpoint/2010/main" val="134220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975544"/>
            <a:ext cx="13716000" cy="1440160"/>
          </a:xfrm>
        </p:spPr>
        <p:txBody>
          <a:bodyPr/>
          <a:lstStyle/>
          <a:p>
            <a:r>
              <a:rPr lang="fr-BE" dirty="0" smtClean="0"/>
              <a:t>Qu’est-ce que l’UWE?</a:t>
            </a:r>
            <a:endParaRPr lang="fr-BE" dirty="0"/>
          </a:p>
        </p:txBody>
      </p:sp>
      <p:sp>
        <p:nvSpPr>
          <p:cNvPr id="3" name="Espace réservé du contenu 2"/>
          <p:cNvSpPr>
            <a:spLocks noGrp="1"/>
          </p:cNvSpPr>
          <p:nvPr>
            <p:ph idx="1"/>
          </p:nvPr>
        </p:nvSpPr>
        <p:spPr/>
        <p:txBody>
          <a:bodyPr/>
          <a:lstStyle/>
          <a:p>
            <a:r>
              <a:rPr lang="fr-BE" dirty="0" smtClean="0"/>
              <a:t>Organisation représentative des entreprises privées implantées en Wallonie</a:t>
            </a:r>
          </a:p>
          <a:p>
            <a:r>
              <a:rPr lang="fr-BE" dirty="0" smtClean="0"/>
              <a:t>7000 membres</a:t>
            </a:r>
          </a:p>
          <a:p>
            <a:r>
              <a:rPr lang="fr-BE" dirty="0" smtClean="0"/>
              <a:t>Entreprises de toutes tailles et de tous secteurs</a:t>
            </a:r>
          </a:p>
          <a:p>
            <a:r>
              <a:rPr lang="fr-BE" dirty="0" smtClean="0"/>
              <a:t>Porte-parole des entreprises dans diverses instances officielles</a:t>
            </a:r>
            <a:endParaRPr lang="fr-BE" dirty="0"/>
          </a:p>
        </p:txBody>
      </p:sp>
      <p:sp>
        <p:nvSpPr>
          <p:cNvPr id="7"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8"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15</a:t>
            </a:fld>
            <a:endParaRPr lang="fr-FR" dirty="0"/>
          </a:p>
        </p:txBody>
      </p:sp>
    </p:spTree>
    <p:extLst>
      <p:ext uri="{BB962C8B-B14F-4D97-AF65-F5344CB8AC3E}">
        <p14:creationId xmlns:p14="http://schemas.microsoft.com/office/powerpoint/2010/main" val="314342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925881"/>
            <a:ext cx="13716000" cy="1174351"/>
          </a:xfrm>
        </p:spPr>
        <p:txBody>
          <a:bodyPr/>
          <a:lstStyle/>
          <a:p>
            <a:pPr algn="l"/>
            <a:r>
              <a:rPr lang="fr-BE" sz="6000" dirty="0"/>
              <a:t>L’UWE et </a:t>
            </a:r>
            <a:r>
              <a:rPr lang="fr-BE" sz="6000" dirty="0" err="1"/>
              <a:t>Eurodyssée</a:t>
            </a:r>
            <a:r>
              <a:rPr lang="fr-BE" sz="6000" dirty="0"/>
              <a:t> </a:t>
            </a:r>
          </a:p>
        </p:txBody>
      </p:sp>
      <p:sp>
        <p:nvSpPr>
          <p:cNvPr id="3" name="Espace réservé du contenu 2"/>
          <p:cNvSpPr>
            <a:spLocks noGrp="1"/>
          </p:cNvSpPr>
          <p:nvPr>
            <p:ph idx="1"/>
          </p:nvPr>
        </p:nvSpPr>
        <p:spPr/>
        <p:txBody>
          <a:bodyPr/>
          <a:lstStyle/>
          <a:p>
            <a:r>
              <a:rPr lang="fr-BE" dirty="0" smtClean="0"/>
              <a:t>Programme d’échange mis en place par l’Assemblée des Régions</a:t>
            </a:r>
          </a:p>
          <a:p>
            <a:r>
              <a:rPr lang="fr-BE" dirty="0" smtClean="0"/>
              <a:t>Stages en entreprise de 3 à 7 mois pour les 18-30 ans</a:t>
            </a:r>
          </a:p>
          <a:p>
            <a:r>
              <a:rPr lang="fr-BE" dirty="0" smtClean="0"/>
              <a:t>UWE chargée d’identifier les entreprises susceptibles d’accueillir des stagiaires provenant des régions participantes</a:t>
            </a:r>
            <a:endParaRPr lang="fr-BE"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9348193" y="759522"/>
            <a:ext cx="2675467" cy="1506126"/>
          </a:xfrm>
          <a:prstGeom prst="rect">
            <a:avLst/>
          </a:prstGeom>
        </p:spPr>
      </p:pic>
      <p:sp>
        <p:nvSpPr>
          <p:cNvPr id="8" name="Espace réservé du pied de page 1"/>
          <p:cNvSpPr>
            <a:spLocks noGrp="1"/>
          </p:cNvSpPr>
          <p:nvPr>
            <p:ph type="ftr" sz="quarter" idx="4294967295"/>
          </p:nvPr>
        </p:nvSpPr>
        <p:spPr>
          <a:xfrm>
            <a:off x="460375" y="9616504"/>
            <a:ext cx="9954073" cy="432047"/>
          </a:xfrm>
          <a:prstGeom prst="rect">
            <a:avLst/>
          </a:prstGeom>
        </p:spPr>
        <p:txBody>
          <a:bodyPr/>
          <a:lstStyle/>
          <a:p>
            <a:pPr algn="l">
              <a:spcBef>
                <a:spcPct val="20000"/>
              </a:spcBef>
            </a:pPr>
            <a:r>
              <a:rPr lang="fr-FR" sz="2100" dirty="0"/>
              <a:t>Projet AKI Conférence– E3, Louvain-la-Neuve 10/10/2016</a:t>
            </a:r>
          </a:p>
        </p:txBody>
      </p:sp>
      <p:sp>
        <p:nvSpPr>
          <p:cNvPr id="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16</a:t>
            </a:fld>
            <a:endParaRPr lang="fr-FR" dirty="0"/>
          </a:p>
        </p:txBody>
      </p:sp>
    </p:spTree>
    <p:extLst>
      <p:ext uri="{BB962C8B-B14F-4D97-AF65-F5344CB8AC3E}">
        <p14:creationId xmlns:p14="http://schemas.microsoft.com/office/powerpoint/2010/main" val="43831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368" y="972879"/>
            <a:ext cx="13716000" cy="1127326"/>
          </a:xfrm>
        </p:spPr>
        <p:txBody>
          <a:bodyPr/>
          <a:lstStyle/>
          <a:p>
            <a:pPr algn="l"/>
            <a:r>
              <a:rPr lang="fr-BE" sz="6000" dirty="0"/>
              <a:t>L’UWE partenaire d’ </a:t>
            </a:r>
          </a:p>
        </p:txBody>
      </p:sp>
      <p:sp>
        <p:nvSpPr>
          <p:cNvPr id="3" name="Espace réservé du contenu 2"/>
          <p:cNvSpPr>
            <a:spLocks noGrp="1"/>
          </p:cNvSpPr>
          <p:nvPr>
            <p:ph idx="1"/>
          </p:nvPr>
        </p:nvSpPr>
        <p:spPr/>
        <p:txBody>
          <a:bodyPr/>
          <a:lstStyle/>
          <a:p>
            <a:r>
              <a:rPr lang="fr-BE" dirty="0" smtClean="0"/>
              <a:t>Projet européen financé par Erasmus+</a:t>
            </a:r>
          </a:p>
          <a:p>
            <a:r>
              <a:rPr lang="fr-BE" dirty="0" smtClean="0"/>
              <a:t>Référentiel de compétences transversales acquises dans le cadre de la mobilité internationale non formelle + kit d’évaluation</a:t>
            </a:r>
          </a:p>
          <a:p>
            <a:r>
              <a:rPr lang="fr-BE" dirty="0" smtClean="0"/>
              <a:t>Outil de recrutement pour l’employeur</a:t>
            </a:r>
          </a:p>
          <a:p>
            <a:r>
              <a:rPr lang="fr-BE" dirty="0" smtClean="0"/>
              <a:t>Langage commun jeune - employeur</a:t>
            </a:r>
          </a:p>
          <a:p>
            <a:pPr marL="0" indent="0">
              <a:buNone/>
            </a:pPr>
            <a:endParaRPr lang="fr-BE" dirty="0"/>
          </a:p>
        </p:txBody>
      </p:sp>
      <p:pic>
        <p:nvPicPr>
          <p:cNvPr id="6" name="Image 5"/>
          <p:cNvPicPr/>
          <p:nvPr/>
        </p:nvPicPr>
        <p:blipFill>
          <a:blip r:embed="rId2" cstate="print">
            <a:extLst>
              <a:ext uri="{28A0092B-C50C-407E-A947-70E740481C1C}">
                <a14:useLocalDpi xmlns:a14="http://schemas.microsoft.com/office/drawing/2010/main" val="0"/>
              </a:ext>
            </a:extLst>
          </a:blip>
          <a:srcRect t="9004" b="9099"/>
          <a:stretch>
            <a:fillRect/>
          </a:stretch>
        </p:blipFill>
        <p:spPr bwMode="auto">
          <a:xfrm>
            <a:off x="7836023" y="759520"/>
            <a:ext cx="1944217" cy="1386821"/>
          </a:xfrm>
          <a:prstGeom prst="rect">
            <a:avLst/>
          </a:prstGeom>
          <a:noFill/>
          <a:ln>
            <a:noFill/>
          </a:ln>
        </p:spPr>
      </p:pic>
      <p:sp>
        <p:nvSpPr>
          <p:cNvPr id="8"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17</a:t>
            </a:fld>
            <a:endParaRPr lang="fr-FR" dirty="0"/>
          </a:p>
        </p:txBody>
      </p:sp>
    </p:spTree>
    <p:extLst>
      <p:ext uri="{BB962C8B-B14F-4D97-AF65-F5344CB8AC3E}">
        <p14:creationId xmlns:p14="http://schemas.microsoft.com/office/powerpoint/2010/main" val="43476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00" y="831555"/>
            <a:ext cx="14281587" cy="1368153"/>
          </a:xfrm>
        </p:spPr>
        <p:txBody>
          <a:bodyPr/>
          <a:lstStyle/>
          <a:p>
            <a:r>
              <a:rPr lang="fr-BE" sz="6000" dirty="0"/>
              <a:t>Les compétences transversales</a:t>
            </a:r>
            <a:r>
              <a:rPr lang="fr-BE" dirty="0" smtClean="0"/>
              <a:t>	</a:t>
            </a:r>
            <a:endParaRPr lang="fr-BE" dirty="0"/>
          </a:p>
        </p:txBody>
      </p:sp>
      <p:sp>
        <p:nvSpPr>
          <p:cNvPr id="3" name="Espace réservé du contenu 2"/>
          <p:cNvSpPr>
            <a:spLocks noGrp="1"/>
          </p:cNvSpPr>
          <p:nvPr>
            <p:ph idx="1"/>
          </p:nvPr>
        </p:nvSpPr>
        <p:spPr>
          <a:xfrm>
            <a:off x="299187" y="1986323"/>
            <a:ext cx="14401600" cy="5541950"/>
          </a:xfrm>
        </p:spPr>
        <p:txBody>
          <a:bodyPr>
            <a:normAutofit/>
          </a:bodyPr>
          <a:lstStyle/>
          <a:p>
            <a:r>
              <a:rPr lang="fr-BE" dirty="0" smtClean="0"/>
              <a:t>Evolution du monde du travail </a:t>
            </a:r>
            <a:r>
              <a:rPr lang="fr-BE" dirty="0" smtClean="0">
                <a:sym typeface="Wingdings" panose="05000000000000000000" pitchFamily="2" charset="2"/>
              </a:rPr>
              <a:t> évolution des attentes des employeurs</a:t>
            </a:r>
          </a:p>
          <a:p>
            <a:r>
              <a:rPr lang="fr-BE" dirty="0" smtClean="0">
                <a:sym typeface="Wingdings" panose="05000000000000000000" pitchFamily="2" charset="2"/>
              </a:rPr>
              <a:t>Place croissante des « soft </a:t>
            </a:r>
            <a:r>
              <a:rPr lang="fr-BE" dirty="0" err="1" smtClean="0">
                <a:sym typeface="Wingdings" panose="05000000000000000000" pitchFamily="2" charset="2"/>
              </a:rPr>
              <a:t>skills</a:t>
            </a:r>
            <a:r>
              <a:rPr lang="fr-BE" dirty="0" smtClean="0">
                <a:sym typeface="Wingdings" panose="05000000000000000000" pitchFamily="2" charset="2"/>
              </a:rPr>
              <a:t> » (&gt;&lt;hard </a:t>
            </a:r>
            <a:r>
              <a:rPr lang="fr-BE" dirty="0" err="1" smtClean="0">
                <a:sym typeface="Wingdings" panose="05000000000000000000" pitchFamily="2" charset="2"/>
              </a:rPr>
              <a:t>skills</a:t>
            </a:r>
            <a:r>
              <a:rPr lang="fr-BE" dirty="0" smtClean="0">
                <a:sym typeface="Wingdings" panose="05000000000000000000" pitchFamily="2" charset="2"/>
              </a:rPr>
              <a:t>) par rapport aux diplômes</a:t>
            </a:r>
          </a:p>
          <a:p>
            <a:r>
              <a:rPr lang="fr-BE" dirty="0" smtClean="0">
                <a:sym typeface="Wingdings" panose="05000000000000000000" pitchFamily="2" charset="2"/>
              </a:rPr>
              <a:t>Motivation, autonomie, « apprendre à apprendre », maîtrise des langues</a:t>
            </a:r>
          </a:p>
        </p:txBody>
      </p:sp>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5819800" y="7456264"/>
            <a:ext cx="3360373" cy="2104234"/>
          </a:xfrm>
          <a:prstGeom prst="rect">
            <a:avLst/>
          </a:prstGeom>
        </p:spPr>
      </p:pic>
      <p:sp>
        <p:nvSpPr>
          <p:cNvPr id="7" name="ZoneTexte 6"/>
          <p:cNvSpPr txBox="1"/>
          <p:nvPr/>
        </p:nvSpPr>
        <p:spPr>
          <a:xfrm>
            <a:off x="491210" y="7780836"/>
            <a:ext cx="4536503" cy="538611"/>
          </a:xfrm>
          <a:prstGeom prst="rect">
            <a:avLst/>
          </a:prstGeom>
          <a:noFill/>
        </p:spPr>
        <p:txBody>
          <a:bodyPr wrap="square" lIns="91440" tIns="45721" rIns="91440" bIns="45721" rtlCol="0">
            <a:spAutoFit/>
          </a:bodyPr>
          <a:lstStyle/>
          <a:p>
            <a:r>
              <a:rPr lang="fr-FR" dirty="0" smtClean="0">
                <a:solidFill>
                  <a:srgbClr val="002060"/>
                </a:solidFill>
              </a:rPr>
              <a:t>Intervenante: </a:t>
            </a:r>
            <a:r>
              <a:rPr lang="fr-FR" dirty="0" smtClean="0"/>
              <a:t>Lila JORIS</a:t>
            </a:r>
            <a:endParaRPr lang="fr-FR" dirty="0"/>
          </a:p>
        </p:txBody>
      </p:sp>
      <p:sp>
        <p:nvSpPr>
          <p:cNvPr id="9"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10"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18</a:t>
            </a:fld>
            <a:endParaRPr lang="fr-FR" dirty="0"/>
          </a:p>
        </p:txBody>
      </p:sp>
    </p:spTree>
    <p:extLst>
      <p:ext uri="{BB962C8B-B14F-4D97-AF65-F5344CB8AC3E}">
        <p14:creationId xmlns:p14="http://schemas.microsoft.com/office/powerpoint/2010/main" val="272979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051" name="Picture 5" descr="service-volontaire-europ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292" y="362185"/>
            <a:ext cx="13200063"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philav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417" y="599723"/>
            <a:ext cx="2254250" cy="13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1738313" y="74553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Rencontrer </a:t>
            </a:r>
          </a:p>
          <a:p>
            <a:pPr algn="ctr" defTabSz="1451392"/>
            <a:r>
              <a:rPr lang="fr-BE" altLang="fr-FR" sz="1700" b="1">
                <a:solidFill>
                  <a:prstClr val="black"/>
                </a:solidFill>
                <a:latin typeface="Constantia" pitchFamily="18" charset="0"/>
                <a:cs typeface="Arial" pitchFamily="34" charset="0"/>
              </a:rPr>
              <a:t>des personnes ressources au Québec</a:t>
            </a:r>
            <a:endParaRPr lang="fr-FR" altLang="fr-FR" sz="1700" b="1">
              <a:solidFill>
                <a:prstClr val="black"/>
              </a:solidFill>
              <a:latin typeface="Constantia" pitchFamily="18" charset="0"/>
              <a:cs typeface="Arial" pitchFamily="34" charset="0"/>
            </a:endParaRPr>
          </a:p>
        </p:txBody>
      </p:sp>
      <p:pic>
        <p:nvPicPr>
          <p:cNvPr id="2054" name="Picture 8"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897" y="1879130"/>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3659190" y="2027297"/>
            <a:ext cx="1680103"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Faire du volontariat dans une association</a:t>
            </a:r>
            <a:endParaRPr lang="fr-FR" altLang="fr-FR" sz="1700" b="1">
              <a:solidFill>
                <a:prstClr val="black"/>
              </a:solidFill>
              <a:latin typeface="Constantia" pitchFamily="18" charset="0"/>
              <a:cs typeface="Arial" pitchFamily="34" charset="0"/>
            </a:endParaRPr>
          </a:p>
        </p:txBody>
      </p:sp>
      <p:pic>
        <p:nvPicPr>
          <p:cNvPr id="2056" name="Picture 10"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8625" y="1582797"/>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11"/>
          <p:cNvSpPr txBox="1">
            <a:spLocks noChangeArrowheads="1"/>
          </p:cNvSpPr>
          <p:nvPr/>
        </p:nvSpPr>
        <p:spPr bwMode="auto">
          <a:xfrm>
            <a:off x="6659563" y="1883835"/>
            <a:ext cx="1799167" cy="9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Apprendre une autre langue</a:t>
            </a:r>
            <a:endParaRPr lang="fr-FR" altLang="fr-FR" sz="1700" b="1">
              <a:solidFill>
                <a:prstClr val="black"/>
              </a:solidFill>
              <a:latin typeface="Constantia" pitchFamily="18" charset="0"/>
              <a:cs typeface="Arial" pitchFamily="34" charset="0"/>
            </a:endParaRPr>
          </a:p>
        </p:txBody>
      </p:sp>
      <p:pic>
        <p:nvPicPr>
          <p:cNvPr id="2058" name="Picture 12"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0272" y="729074"/>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13"/>
          <p:cNvSpPr txBox="1">
            <a:spLocks noChangeArrowheads="1"/>
          </p:cNvSpPr>
          <p:nvPr/>
        </p:nvSpPr>
        <p:spPr bwMode="auto">
          <a:xfrm>
            <a:off x="8821208" y="1634538"/>
            <a:ext cx="1799167" cy="9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Echanger avec des jeunes européens</a:t>
            </a:r>
            <a:endParaRPr lang="fr-FR" altLang="fr-FR" sz="1700" b="1">
              <a:solidFill>
                <a:prstClr val="black"/>
              </a:solidFill>
              <a:latin typeface="Constantia" pitchFamily="18" charset="0"/>
              <a:cs typeface="Arial" pitchFamily="34" charset="0"/>
            </a:endParaRPr>
          </a:p>
        </p:txBody>
      </p:sp>
      <p:pic>
        <p:nvPicPr>
          <p:cNvPr id="2060" name="Picture 14"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917" y="6467592"/>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5"/>
          <p:cNvSpPr txBox="1">
            <a:spLocks noChangeArrowheads="1"/>
          </p:cNvSpPr>
          <p:nvPr/>
        </p:nvSpPr>
        <p:spPr bwMode="auto">
          <a:xfrm>
            <a:off x="2219855" y="661340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Mener un projet avec </a:t>
            </a:r>
          </a:p>
          <a:p>
            <a:pPr algn="ctr" defTabSz="1451392"/>
            <a:r>
              <a:rPr lang="fr-BE" altLang="fr-FR" sz="1700" b="1">
                <a:solidFill>
                  <a:prstClr val="black"/>
                </a:solidFill>
                <a:latin typeface="Constantia" pitchFamily="18" charset="0"/>
                <a:cs typeface="Arial" pitchFamily="34" charset="0"/>
              </a:rPr>
              <a:t>des jeunes africains</a:t>
            </a:r>
            <a:endParaRPr lang="fr-FR" altLang="fr-FR" sz="1700" b="1">
              <a:solidFill>
                <a:prstClr val="black"/>
              </a:solidFill>
              <a:latin typeface="Constantia" pitchFamily="18" charset="0"/>
              <a:cs typeface="Arial" pitchFamily="34" charset="0"/>
            </a:endParaRPr>
          </a:p>
        </p:txBody>
      </p:sp>
      <p:pic>
        <p:nvPicPr>
          <p:cNvPr id="2062" name="Picture 16"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9272" y="2093148"/>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7"/>
          <p:cNvSpPr txBox="1">
            <a:spLocks noChangeArrowheads="1"/>
          </p:cNvSpPr>
          <p:nvPr/>
        </p:nvSpPr>
        <p:spPr bwMode="auto">
          <a:xfrm>
            <a:off x="10980208" y="2525890"/>
            <a:ext cx="1799167" cy="6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1700" b="1">
                <a:solidFill>
                  <a:prstClr val="black"/>
                </a:solidFill>
                <a:latin typeface="Constantia" pitchFamily="18" charset="0"/>
                <a:cs typeface="Arial" pitchFamily="34" charset="0"/>
              </a:rPr>
              <a:t>Faire un stage </a:t>
            </a:r>
          </a:p>
          <a:p>
            <a:pPr algn="ctr" defTabSz="1451392"/>
            <a:r>
              <a:rPr lang="fr-BE" altLang="fr-FR" sz="1700" b="1">
                <a:solidFill>
                  <a:prstClr val="black"/>
                </a:solidFill>
                <a:latin typeface="Constantia" pitchFamily="18" charset="0"/>
                <a:cs typeface="Arial" pitchFamily="34" charset="0"/>
              </a:rPr>
              <a:t>en entreprise</a:t>
            </a:r>
            <a:endParaRPr lang="fr-FR" altLang="fr-FR" sz="1700" b="1">
              <a:solidFill>
                <a:prstClr val="black"/>
              </a:solidFill>
              <a:latin typeface="Constantia" pitchFamily="18" charset="0"/>
              <a:cs typeface="Arial" pitchFamily="34" charset="0"/>
            </a:endParaRPr>
          </a:p>
        </p:txBody>
      </p:sp>
      <p:pic>
        <p:nvPicPr>
          <p:cNvPr id="2064" name="Picture 18" descr="bijhori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80208" y="6006631"/>
            <a:ext cx="2701397"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Espace réservé du contenu 2"/>
          <p:cNvSpPr txBox="1">
            <a:spLocks/>
          </p:cNvSpPr>
          <p:nvPr/>
        </p:nvSpPr>
        <p:spPr bwMode="auto">
          <a:xfrm>
            <a:off x="5699129" y="7318998"/>
            <a:ext cx="8040688" cy="747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spcBef>
                <a:spcPct val="20000"/>
              </a:spcBef>
            </a:pPr>
            <a:r>
              <a:rPr lang="fr-BE" altLang="fr-FR" sz="3800" b="1">
                <a:solidFill>
                  <a:srgbClr val="FF0000"/>
                </a:solidFill>
                <a:latin typeface="Constantia" pitchFamily="18" charset="0"/>
                <a:cs typeface="Arial" pitchFamily="34" charset="0"/>
              </a:rPr>
              <a:t>Bureau International Jeunesse</a:t>
            </a:r>
          </a:p>
          <a:p>
            <a:pPr algn="ctr" defTabSz="1451392">
              <a:spcBef>
                <a:spcPct val="20000"/>
              </a:spcBef>
            </a:pPr>
            <a:endParaRPr lang="fr-BE" altLang="fr-FR" sz="3800">
              <a:solidFill>
                <a:srgbClr val="2C6596"/>
              </a:solidFill>
              <a:latin typeface="Arial Rounded MT Bold" pitchFamily="34" charset="0"/>
              <a:cs typeface="Arial" pitchFamily="34" charset="0"/>
            </a:endParaRPr>
          </a:p>
        </p:txBody>
      </p:sp>
      <p:pic>
        <p:nvPicPr>
          <p:cNvPr id="2066" name="Picture 20" descr="bijhori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1" descr="logoerasmusje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pied de page 1"/>
          <p:cNvSpPr>
            <a:spLocks noGrp="1"/>
          </p:cNvSpPr>
          <p:nvPr>
            <p:ph type="ftr" sz="quarter" idx="4294967295"/>
          </p:nvPr>
        </p:nvSpPr>
        <p:spPr>
          <a:xfrm>
            <a:off x="2553850" y="9258067"/>
            <a:ext cx="9954073" cy="432047"/>
          </a:xfrm>
          <a:prstGeom prst="rect">
            <a:avLst/>
          </a:prstGeom>
        </p:spPr>
        <p:txBody>
          <a:bodyPr/>
          <a:lstStyle/>
          <a:p>
            <a:pPr>
              <a:spcBef>
                <a:spcPct val="20000"/>
              </a:spcBef>
            </a:pPr>
            <a:r>
              <a:rPr lang="fr-FR" sz="2100" dirty="0"/>
              <a:t>Projet AKI Conférence– E3, Louvain-la-Neuve 10/10/2016</a:t>
            </a:r>
          </a:p>
        </p:txBody>
      </p:sp>
    </p:spTree>
    <p:extLst>
      <p:ext uri="{BB962C8B-B14F-4D97-AF65-F5344CB8AC3E}">
        <p14:creationId xmlns:p14="http://schemas.microsoft.com/office/powerpoint/2010/main" val="239774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9DF8857-F8AB-4E87-A3D4-33D444530FFB}" type="slidenum">
              <a:rPr lang="fr-FR" smtClean="0"/>
              <a:pPr>
                <a:defRPr/>
              </a:pPr>
              <a:t>2</a:t>
            </a:fld>
            <a:endParaRPr lang="fr-FR"/>
          </a:p>
        </p:txBody>
      </p:sp>
      <p:sp>
        <p:nvSpPr>
          <p:cNvPr id="3" name="Espace réservé du pied de page 2"/>
          <p:cNvSpPr>
            <a:spLocks noGrp="1"/>
          </p:cNvSpPr>
          <p:nvPr>
            <p:ph type="ftr" sz="quarter" idx="3"/>
          </p:nvPr>
        </p:nvSpPr>
        <p:spPr/>
        <p:txBody>
          <a:bodyPr/>
          <a:lstStyle/>
          <a:p>
            <a:pPr algn="l">
              <a:spcBef>
                <a:spcPct val="20000"/>
              </a:spcBef>
            </a:pPr>
            <a:r>
              <a:rPr lang="fr-FR" sz="2100" b="1">
                <a:solidFill>
                  <a:srgbClr val="162A83"/>
                </a:solidFill>
                <a:latin typeface="Verdana" pitchFamily="34" charset="0"/>
              </a:rPr>
              <a:t>Projet AKI Conférence– E3, Louvain-la-Neuve 10/10/2016</a:t>
            </a:r>
            <a:endParaRPr lang="fr-FR" sz="2100" b="1" dirty="0">
              <a:solidFill>
                <a:srgbClr val="162A83"/>
              </a:solidFill>
              <a:latin typeface="Verdana" pitchFamily="34" charset="0"/>
            </a:endParaRPr>
          </a:p>
        </p:txBody>
      </p:sp>
      <p:sp>
        <p:nvSpPr>
          <p:cNvPr id="5" name="Rectangle 4"/>
          <p:cNvSpPr/>
          <p:nvPr/>
        </p:nvSpPr>
        <p:spPr>
          <a:xfrm>
            <a:off x="67733" y="26902"/>
            <a:ext cx="15240000" cy="10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016" y="1407593"/>
            <a:ext cx="7108035" cy="6801652"/>
          </a:xfrm>
          <a:prstGeom prst="rect">
            <a:avLst/>
          </a:prstGeom>
        </p:spPr>
      </p:pic>
      <p:sp>
        <p:nvSpPr>
          <p:cNvPr id="12" name="Espace réservé du pied de page 1"/>
          <p:cNvSpPr txBox="1">
            <a:spLocks/>
          </p:cNvSpPr>
          <p:nvPr/>
        </p:nvSpPr>
        <p:spPr>
          <a:xfrm>
            <a:off x="612775" y="9264848"/>
            <a:ext cx="9954073" cy="864096"/>
          </a:xfrm>
          <a:prstGeom prst="rect">
            <a:avLst/>
          </a:prstGeom>
        </p:spPr>
        <p:txBody>
          <a:bodyPr lIns="91440" tIns="45721" rIns="91440" bIns="45721"/>
          <a:lstStyle>
            <a:defPPr>
              <a:defRPr lang="fr-FR"/>
            </a:defPPr>
            <a:lvl1pPr algn="ctr" defTabSz="1450964" rtl="0" fontAlgn="base">
              <a:spcBef>
                <a:spcPct val="0"/>
              </a:spcBef>
              <a:spcAft>
                <a:spcPct val="0"/>
              </a:spcAft>
              <a:defRPr sz="2900" b="0" kern="1200">
                <a:solidFill>
                  <a:schemeClr val="tx1">
                    <a:lumMod val="75000"/>
                    <a:lumOff val="25000"/>
                  </a:schemeClr>
                </a:solidFill>
                <a:latin typeface="+mn-lt"/>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l">
              <a:spcBef>
                <a:spcPct val="20000"/>
              </a:spcBef>
            </a:pPr>
            <a:r>
              <a:rPr lang="fr-FR" sz="2100" dirty="0"/>
              <a:t>Projet AKI Conférence– E3, Louvain-la-Neuve 10/10/2016</a:t>
            </a:r>
          </a:p>
        </p:txBody>
      </p:sp>
      <p:pic>
        <p:nvPicPr>
          <p:cNvPr id="14" name="Picture 3"/>
          <p:cNvPicPr>
            <a:picLocks noChangeAspect="1" noChangeArrowheads="1"/>
          </p:cNvPicPr>
          <p:nvPr/>
        </p:nvPicPr>
        <p:blipFill>
          <a:blip r:embed="rId4"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5" name="Picture 2" descr="Afficher l'image d'origin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6"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2</a:t>
            </a:fld>
            <a:endParaRPr lang="fr-FR" dirty="0"/>
          </a:p>
        </p:txBody>
      </p:sp>
    </p:spTree>
    <p:extLst>
      <p:ext uri="{BB962C8B-B14F-4D97-AF65-F5344CB8AC3E}">
        <p14:creationId xmlns:p14="http://schemas.microsoft.com/office/powerpoint/2010/main" val="37266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r-BE" dirty="0" smtClean="0">
                <a:latin typeface="+mn-lt"/>
              </a:rPr>
              <a:t>Le Bureau International Jeunesse (BIJ)</a:t>
            </a:r>
            <a:endParaRPr lang="fr-BE" dirty="0">
              <a:latin typeface="+mn-lt"/>
            </a:endParaRPr>
          </a:p>
        </p:txBody>
      </p:sp>
      <p:sp>
        <p:nvSpPr>
          <p:cNvPr id="3075" name="Espace réservé du contenu 4"/>
          <p:cNvSpPr>
            <a:spLocks noGrp="1"/>
          </p:cNvSpPr>
          <p:nvPr>
            <p:ph idx="1"/>
          </p:nvPr>
        </p:nvSpPr>
        <p:spPr/>
        <p:txBody>
          <a:bodyPr/>
          <a:lstStyle/>
          <a:p>
            <a:pPr>
              <a:buFont typeface="Wingdings 2" pitchFamily="18" charset="2"/>
              <a:buNone/>
            </a:pPr>
            <a:r>
              <a:rPr lang="fr-BE" altLang="fr-FR" sz="3800"/>
              <a:t>Né de la volonté des Ministres de la Jeunesse et des Relations internationales de créer un </a:t>
            </a:r>
            <a:r>
              <a:rPr lang="fr-BE" altLang="fr-FR" sz="3800" b="1"/>
              <a:t>guichet mobilité unique</a:t>
            </a:r>
            <a:r>
              <a:rPr lang="fr-BE" altLang="fr-FR" sz="3800"/>
              <a:t> pour les jeunes de Wallonie et de Bruxelles en dehors du cadre scolaire.</a:t>
            </a:r>
          </a:p>
          <a:p>
            <a:pPr>
              <a:buFont typeface="Wingdings 2" pitchFamily="18" charset="2"/>
              <a:buNone/>
            </a:pPr>
            <a:endParaRPr lang="fr-BE" altLang="fr-FR" sz="1900"/>
          </a:p>
          <a:p>
            <a:pPr>
              <a:buFont typeface="Wingdings 2" pitchFamily="18" charset="2"/>
              <a:buNone/>
            </a:pPr>
            <a:r>
              <a:rPr lang="fr-BE" altLang="fr-FR" sz="3800"/>
              <a:t>A participé au lancement des programmes européens d’éducation non formelle destinés aux jeunes: </a:t>
            </a:r>
          </a:p>
          <a:p>
            <a:r>
              <a:rPr lang="fr-BE" altLang="fr-FR" sz="3800"/>
              <a:t>Échanges de jeunes</a:t>
            </a:r>
          </a:p>
          <a:p>
            <a:r>
              <a:rPr lang="fr-BE" altLang="fr-FR" sz="3800"/>
              <a:t>Service Volontaire Européen</a:t>
            </a:r>
          </a:p>
        </p:txBody>
      </p:sp>
      <p:sp>
        <p:nvSpPr>
          <p:cNvPr id="3" name="Espace réservé du numéro de diapositive 2"/>
          <p:cNvSpPr>
            <a:spLocks noGrp="1"/>
          </p:cNvSpPr>
          <p:nvPr>
            <p:ph type="sldNum" sz="quarter" idx="12"/>
          </p:nvPr>
        </p:nvSpPr>
        <p:spPr/>
        <p:txBody>
          <a:bodyPr/>
          <a:lstStyle/>
          <a:p>
            <a:pPr>
              <a:defRPr/>
            </a:pPr>
            <a:fld id="{DEE642DD-7FE6-4ECB-9E1C-462CE8C8CCAC}" type="slidenum">
              <a:rPr lang="fr-BE" smtClean="0">
                <a:solidFill>
                  <a:prstClr val="black">
                    <a:tint val="75000"/>
                  </a:prstClr>
                </a:solidFill>
              </a:rPr>
              <a:pPr>
                <a:defRPr/>
              </a:pPr>
              <a:t>20</a:t>
            </a:fld>
            <a:endParaRPr lang="fr-BE">
              <a:solidFill>
                <a:prstClr val="black">
                  <a:tint val="75000"/>
                </a:prstClr>
              </a:solidFill>
            </a:endParaRPr>
          </a:p>
        </p:txBody>
      </p:sp>
      <p:pic>
        <p:nvPicPr>
          <p:cNvPr id="3076" name="Picture 7" descr="espace-infos-mobilite-bij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0712" y="6999111"/>
            <a:ext cx="4799542"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Tree>
    <p:extLst>
      <p:ext uri="{BB962C8B-B14F-4D97-AF65-F5344CB8AC3E}">
        <p14:creationId xmlns:p14="http://schemas.microsoft.com/office/powerpoint/2010/main" val="254144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099" name="Text Box 2"/>
          <p:cNvSpPr txBox="1">
            <a:spLocks noChangeArrowheads="1"/>
          </p:cNvSpPr>
          <p:nvPr/>
        </p:nvSpPr>
        <p:spPr bwMode="auto">
          <a:xfrm>
            <a:off x="0" y="2483590"/>
            <a:ext cx="15240000" cy="73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3800" b="1">
                <a:solidFill>
                  <a:prstClr val="white"/>
                </a:solidFill>
                <a:latin typeface="Constantia" pitchFamily="18" charset="0"/>
                <a:cs typeface="Arial" pitchFamily="34" charset="0"/>
              </a:rPr>
              <a:t>Autres programmes d’éducation non formelle</a:t>
            </a:r>
            <a:endParaRPr lang="fr-FR" altLang="fr-FR" sz="5100" b="1">
              <a:solidFill>
                <a:srgbClr val="FF0000"/>
              </a:solidFill>
              <a:latin typeface="Constantia" pitchFamily="18" charset="0"/>
              <a:cs typeface="Arial" pitchFamily="34" charset="0"/>
            </a:endParaRPr>
          </a:p>
        </p:txBody>
      </p:sp>
      <p:sp>
        <p:nvSpPr>
          <p:cNvPr id="18436" name="Text Box 2"/>
          <p:cNvSpPr txBox="1">
            <a:spLocks noChangeArrowheads="1"/>
          </p:cNvSpPr>
          <p:nvPr/>
        </p:nvSpPr>
        <p:spPr bwMode="auto">
          <a:xfrm>
            <a:off x="719668" y="484658"/>
            <a:ext cx="13260917" cy="1608498"/>
          </a:xfrm>
          <a:prstGeom prst="rect">
            <a:avLst/>
          </a:prstGeom>
          <a:noFill/>
          <a:ln w="9525">
            <a:noFill/>
            <a:miter lim="800000"/>
            <a:headEnd/>
            <a:tailEnd/>
          </a:ln>
        </p:spPr>
        <p:txBody>
          <a:bodyPr lIns="145143" tIns="72571" rIns="145143" bIns="72571">
            <a:spAutoFit/>
          </a:bodyPr>
          <a:lstStyle/>
          <a:p>
            <a:pPr algn="ctr" defTabSz="1451392" fontAlgn="auto">
              <a:spcBef>
                <a:spcPts val="0"/>
              </a:spcBef>
              <a:spcAft>
                <a:spcPts val="0"/>
              </a:spcAft>
              <a:defRPr/>
            </a:pPr>
            <a:r>
              <a:rPr lang="fr-BE" sz="5700" dirty="0">
                <a:solidFill>
                  <a:srgbClr val="1F497D"/>
                </a:solidFill>
                <a:latin typeface="Calibri"/>
                <a:cs typeface="Arial" pitchFamily="34" charset="0"/>
              </a:rPr>
              <a:t>8 programmes de mobilité des jeunes</a:t>
            </a:r>
          </a:p>
          <a:p>
            <a:pPr algn="just" defTabSz="1451392" fontAlgn="auto">
              <a:spcBef>
                <a:spcPts val="0"/>
              </a:spcBef>
              <a:spcAft>
                <a:spcPts val="0"/>
              </a:spcAft>
              <a:defRPr/>
            </a:pPr>
            <a:r>
              <a:rPr lang="fr-BE" sz="1900" b="1" dirty="0">
                <a:solidFill>
                  <a:prstClr val="black"/>
                </a:solidFill>
                <a:latin typeface="Calibri"/>
                <a:cs typeface="Arial" pitchFamily="34" charset="0"/>
              </a:rPr>
              <a:t>Public: jeunes qui résident en Wallonie ou à Bruxelles (pas d’exigence de formation ou de diplôme) &amp; relais du secteur de la jeunesse</a:t>
            </a:r>
            <a:endParaRPr lang="fr-FR" sz="1900" b="1" dirty="0">
              <a:solidFill>
                <a:prstClr val="black"/>
              </a:solidFill>
              <a:latin typeface="Calibri"/>
              <a:cs typeface="Arial" pitchFamily="34" charset="0"/>
            </a:endParaRPr>
          </a:p>
        </p:txBody>
      </p:sp>
      <p:pic>
        <p:nvPicPr>
          <p:cNvPr id="4101" name="Picture 7" descr="quebec-ti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22"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axes-s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732" y="2093148"/>
            <a:ext cx="3148542"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erasm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40" y="2093148"/>
            <a:ext cx="3153833" cy="1865019"/>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10" descr="bel-j-tit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1147"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tremplins-jeunes-tit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522"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artich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732" y="5613873"/>
            <a:ext cx="3148542"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3" descr="entrech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0940" y="5613873"/>
            <a:ext cx="3153833"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eurodyssee-tit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61147"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5"/>
          <p:cNvSpPr txBox="1">
            <a:spLocks noChangeArrowheads="1"/>
          </p:cNvSpPr>
          <p:nvPr/>
        </p:nvSpPr>
        <p:spPr bwMode="auto">
          <a:xfrm>
            <a:off x="658813" y="3906427"/>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Projets individuels ou collectifs au Québec – expérience en milieu professionnel (16-35 ans)</a:t>
            </a:r>
            <a:endParaRPr lang="fr-FR" altLang="fr-FR" sz="1600">
              <a:solidFill>
                <a:prstClr val="black"/>
              </a:solidFill>
              <a:latin typeface="Constantia" pitchFamily="18" charset="0"/>
              <a:cs typeface="Arial" pitchFamily="34" charset="0"/>
            </a:endParaRPr>
          </a:p>
        </p:txBody>
      </p:sp>
      <p:sp>
        <p:nvSpPr>
          <p:cNvPr id="4110" name="Text Box 16"/>
          <p:cNvSpPr txBox="1">
            <a:spLocks noChangeArrowheads="1"/>
          </p:cNvSpPr>
          <p:nvPr/>
        </p:nvSpPr>
        <p:spPr bwMode="auto">
          <a:xfrm>
            <a:off x="4019022" y="3906427"/>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Projets individuels ou collectifs avec des jeunes de pays africains prioritaires (16-30 ans)</a:t>
            </a:r>
            <a:endParaRPr lang="fr-FR" altLang="fr-FR" sz="1600">
              <a:solidFill>
                <a:prstClr val="black"/>
              </a:solidFill>
              <a:latin typeface="Constantia" pitchFamily="18" charset="0"/>
              <a:cs typeface="Arial" pitchFamily="34" charset="0"/>
            </a:endParaRPr>
          </a:p>
        </p:txBody>
      </p:sp>
      <p:sp>
        <p:nvSpPr>
          <p:cNvPr id="4111" name="Text Box 17"/>
          <p:cNvSpPr txBox="1">
            <a:spLocks noChangeArrowheads="1"/>
          </p:cNvSpPr>
          <p:nvPr/>
        </p:nvSpPr>
        <p:spPr bwMode="auto">
          <a:xfrm>
            <a:off x="7381877" y="3906427"/>
            <a:ext cx="3479272" cy="1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Volet Jeunesse:</a:t>
            </a:r>
          </a:p>
          <a:p>
            <a:pPr defTabSz="1451392"/>
            <a:r>
              <a:rPr lang="fr-BE" altLang="fr-FR" sz="1600">
                <a:solidFill>
                  <a:prstClr val="black"/>
                </a:solidFill>
                <a:latin typeface="Constantia" pitchFamily="18" charset="0"/>
                <a:cs typeface="Arial" pitchFamily="34" charset="0"/>
              </a:rPr>
              <a:t>échanges de jeunes, service volontaire européen, mobilité des travailleurs de jeunesse, partenariats stratégiques, séminaires de jeunes (13-30 ans)</a:t>
            </a:r>
            <a:endParaRPr lang="fr-FR" altLang="fr-FR" sz="1600">
              <a:solidFill>
                <a:prstClr val="black"/>
              </a:solidFill>
              <a:latin typeface="Constantia" pitchFamily="18" charset="0"/>
              <a:cs typeface="Arial" pitchFamily="34" charset="0"/>
            </a:endParaRPr>
          </a:p>
        </p:txBody>
      </p:sp>
      <p:sp>
        <p:nvSpPr>
          <p:cNvPr id="4112" name="Text Box 18"/>
          <p:cNvSpPr txBox="1">
            <a:spLocks noChangeArrowheads="1"/>
          </p:cNvSpPr>
          <p:nvPr/>
        </p:nvSpPr>
        <p:spPr bwMode="auto">
          <a:xfrm>
            <a:off x="10739438" y="3906427"/>
            <a:ext cx="3481917"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Volontariat citoyen ou créatif dans une autre communauté belge </a:t>
            </a:r>
          </a:p>
          <a:p>
            <a:pPr defTabSz="1451392"/>
            <a:r>
              <a:rPr lang="fr-BE" altLang="fr-FR" sz="1600">
                <a:solidFill>
                  <a:prstClr val="black"/>
                </a:solidFill>
                <a:latin typeface="Constantia" pitchFamily="18" charset="0"/>
                <a:cs typeface="Arial" pitchFamily="34" charset="0"/>
              </a:rPr>
              <a:t>(16-25 ans)</a:t>
            </a:r>
            <a:endParaRPr lang="fr-FR" altLang="fr-FR" sz="1600">
              <a:solidFill>
                <a:prstClr val="black"/>
              </a:solidFill>
              <a:latin typeface="Constantia" pitchFamily="18" charset="0"/>
              <a:cs typeface="Arial" pitchFamily="34" charset="0"/>
            </a:endParaRPr>
          </a:p>
        </p:txBody>
      </p:sp>
      <p:sp>
        <p:nvSpPr>
          <p:cNvPr id="4113" name="Text Box 19"/>
          <p:cNvSpPr txBox="1">
            <a:spLocks noChangeArrowheads="1"/>
          </p:cNvSpPr>
          <p:nvPr/>
        </p:nvSpPr>
        <p:spPr bwMode="auto">
          <a:xfrm>
            <a:off x="658813"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Immersion linguistique ou professionnelle à l’étranger</a:t>
            </a:r>
          </a:p>
          <a:p>
            <a:pPr defTabSz="1451392"/>
            <a:r>
              <a:rPr lang="fr-BE" altLang="fr-FR" sz="1600">
                <a:solidFill>
                  <a:prstClr val="black"/>
                </a:solidFill>
                <a:latin typeface="Constantia" pitchFamily="18" charset="0"/>
                <a:cs typeface="Arial" pitchFamily="34" charset="0"/>
              </a:rPr>
              <a:t>(18-35 ans)</a:t>
            </a:r>
            <a:endParaRPr lang="fr-FR" altLang="fr-FR" sz="1600">
              <a:solidFill>
                <a:prstClr val="black"/>
              </a:solidFill>
              <a:latin typeface="Constantia" pitchFamily="18" charset="0"/>
              <a:cs typeface="Arial" pitchFamily="34" charset="0"/>
            </a:endParaRPr>
          </a:p>
        </p:txBody>
      </p:sp>
      <p:sp>
        <p:nvSpPr>
          <p:cNvPr id="4114" name="Text Box 20"/>
          <p:cNvSpPr txBox="1">
            <a:spLocks noChangeArrowheads="1"/>
          </p:cNvSpPr>
          <p:nvPr/>
        </p:nvSpPr>
        <p:spPr bwMode="auto">
          <a:xfrm>
            <a:off x="4019022" y="7427149"/>
            <a:ext cx="3238500" cy="63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Mobilité des jeunes artistes</a:t>
            </a:r>
          </a:p>
          <a:p>
            <a:pPr defTabSz="1451392"/>
            <a:r>
              <a:rPr lang="fr-BE" altLang="fr-FR" sz="1600">
                <a:solidFill>
                  <a:prstClr val="black"/>
                </a:solidFill>
                <a:latin typeface="Constantia" pitchFamily="18" charset="0"/>
                <a:cs typeface="Arial" pitchFamily="34" charset="0"/>
              </a:rPr>
              <a:t>(20-25 ans)</a:t>
            </a:r>
            <a:endParaRPr lang="fr-FR" altLang="fr-FR" sz="1600">
              <a:solidFill>
                <a:prstClr val="black"/>
              </a:solidFill>
              <a:latin typeface="Constantia" pitchFamily="18" charset="0"/>
              <a:cs typeface="Arial" pitchFamily="34" charset="0"/>
            </a:endParaRPr>
          </a:p>
        </p:txBody>
      </p:sp>
      <p:sp>
        <p:nvSpPr>
          <p:cNvPr id="4115" name="Text Box 21"/>
          <p:cNvSpPr txBox="1">
            <a:spLocks noChangeArrowheads="1"/>
          </p:cNvSpPr>
          <p:nvPr/>
        </p:nvSpPr>
        <p:spPr bwMode="auto">
          <a:xfrm>
            <a:off x="7379230"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Mobilité des jeunes porteur d’un projet </a:t>
            </a:r>
            <a:r>
              <a:rPr lang="fr-FR" altLang="fr-FR" sz="1600">
                <a:solidFill>
                  <a:prstClr val="black"/>
                </a:solidFill>
                <a:latin typeface="Constantia" pitchFamily="18" charset="0"/>
                <a:cs typeface="Arial" pitchFamily="34" charset="0"/>
              </a:rPr>
              <a:t>entrepreneurial </a:t>
            </a:r>
          </a:p>
          <a:p>
            <a:pPr defTabSz="1451392"/>
            <a:r>
              <a:rPr lang="fr-FR" altLang="fr-FR" sz="1600">
                <a:solidFill>
                  <a:prstClr val="black"/>
                </a:solidFill>
                <a:latin typeface="Constantia" pitchFamily="18" charset="0"/>
                <a:cs typeface="Arial" pitchFamily="34" charset="0"/>
              </a:rPr>
              <a:t>(20-25 ans)</a:t>
            </a:r>
          </a:p>
        </p:txBody>
      </p:sp>
      <p:sp>
        <p:nvSpPr>
          <p:cNvPr id="4116" name="Text Box 22"/>
          <p:cNvSpPr txBox="1">
            <a:spLocks noChangeArrowheads="1"/>
          </p:cNvSpPr>
          <p:nvPr/>
        </p:nvSpPr>
        <p:spPr bwMode="auto">
          <a:xfrm>
            <a:off x="10739438" y="7427150"/>
            <a:ext cx="3238500" cy="6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fr-BE" altLang="fr-FR" sz="1600">
                <a:solidFill>
                  <a:prstClr val="black"/>
                </a:solidFill>
                <a:latin typeface="Constantia" pitchFamily="18" charset="0"/>
                <a:cs typeface="Arial" pitchFamily="34" charset="0"/>
              </a:rPr>
              <a:t>Stage en entreprise en Europe</a:t>
            </a:r>
            <a:r>
              <a:rPr lang="fr-FR" altLang="fr-FR" sz="1400">
                <a:solidFill>
                  <a:prstClr val="black"/>
                </a:solidFill>
                <a:latin typeface="Constantia" pitchFamily="18" charset="0"/>
                <a:cs typeface="Arial" pitchFamily="34" charset="0"/>
              </a:rPr>
              <a:t> </a:t>
            </a:r>
          </a:p>
          <a:p>
            <a:pPr defTabSz="1451392"/>
            <a:r>
              <a:rPr lang="fr-BE" altLang="fr-FR" sz="1400">
                <a:solidFill>
                  <a:prstClr val="black"/>
                </a:solidFill>
                <a:latin typeface="Constantia" pitchFamily="18" charset="0"/>
                <a:cs typeface="Arial" pitchFamily="34" charset="0"/>
              </a:rPr>
              <a:t>(18-30 ans)</a:t>
            </a:r>
            <a:endParaRPr lang="fr-FR" altLang="fr-FR" sz="1400">
              <a:solidFill>
                <a:prstClr val="black"/>
              </a:solidFill>
              <a:latin typeface="Constantia" pitchFamily="18" charset="0"/>
              <a:cs typeface="Arial" pitchFamily="34" charset="0"/>
            </a:endParaRPr>
          </a:p>
        </p:txBody>
      </p:sp>
      <p:pic>
        <p:nvPicPr>
          <p:cNvPr id="4117" name="Picture 23" descr="bijhori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4" descr="logoerasmusje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p:nvPr/>
        </p:nvSpPr>
        <p:spPr>
          <a:xfrm>
            <a:off x="3588767" y="8706489"/>
            <a:ext cx="7943413" cy="538611"/>
          </a:xfrm>
          <a:prstGeom prst="rect">
            <a:avLst/>
          </a:prstGeom>
          <a:noFill/>
        </p:spPr>
        <p:txBody>
          <a:bodyPr wrap="square" lIns="91440" tIns="45721" rIns="91440" bIns="45721" rtlCol="0">
            <a:spAutoFit/>
          </a:bodyPr>
          <a:lstStyle/>
          <a:p>
            <a:pPr algn="ctr"/>
            <a:r>
              <a:rPr lang="fr-FR" dirty="0" smtClean="0">
                <a:solidFill>
                  <a:srgbClr val="002060"/>
                </a:solidFill>
              </a:rPr>
              <a:t>Intervenant : </a:t>
            </a:r>
            <a:r>
              <a:rPr lang="fr-FR" dirty="0" smtClean="0"/>
              <a:t>Alexandre GOFFLOT</a:t>
            </a:r>
            <a:endParaRPr lang="fr-FR" dirty="0"/>
          </a:p>
        </p:txBody>
      </p:sp>
      <p:sp>
        <p:nvSpPr>
          <p:cNvPr id="27" name="Espace réservé du pied de page 1"/>
          <p:cNvSpPr>
            <a:spLocks noGrp="1"/>
          </p:cNvSpPr>
          <p:nvPr>
            <p:ph type="ftr" sz="quarter" idx="4294967295"/>
          </p:nvPr>
        </p:nvSpPr>
        <p:spPr>
          <a:xfrm>
            <a:off x="2642965" y="9487720"/>
            <a:ext cx="9954073" cy="432047"/>
          </a:xfrm>
          <a:prstGeom prst="rect">
            <a:avLst/>
          </a:prstGeom>
        </p:spPr>
        <p:txBody>
          <a:bodyPr/>
          <a:lstStyle/>
          <a:p>
            <a:pPr algn="l">
              <a:spcBef>
                <a:spcPct val="20000"/>
              </a:spcBef>
            </a:pPr>
            <a:r>
              <a:rPr lang="fr-FR" sz="2100" dirty="0"/>
              <a:t>Projet AKI Conférence– E3, Louvain-la-Neuve 10/10/2016</a:t>
            </a:r>
          </a:p>
        </p:txBody>
      </p:sp>
      <p:sp>
        <p:nvSpPr>
          <p:cNvPr id="2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defRPr/>
            </a:pPr>
            <a:fld id="{19DF8857-F8AB-4E87-A3D4-33D444530FFB}" type="slidenum">
              <a:rPr lang="fr-FR" smtClean="0"/>
              <a:pPr>
                <a:defRPr/>
              </a:pPr>
              <a:t>21</a:t>
            </a:fld>
            <a:endParaRPr lang="fr-FR" dirty="0"/>
          </a:p>
        </p:txBody>
      </p:sp>
    </p:spTree>
    <p:extLst>
      <p:ext uri="{BB962C8B-B14F-4D97-AF65-F5344CB8AC3E}">
        <p14:creationId xmlns:p14="http://schemas.microsoft.com/office/powerpoint/2010/main" val="4113914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24" y="1340817"/>
            <a:ext cx="5396865" cy="1660524"/>
          </a:xfrm>
          <a:prstGeom prst="rect">
            <a:avLst/>
          </a:prstGeom>
          <a:noFill/>
          <a:ln>
            <a:noFill/>
          </a:ln>
        </p:spPr>
      </p:pic>
      <p:pic>
        <p:nvPicPr>
          <p:cNvPr id="5" name="Image 4" descr="Communication:OFQJ:Papeterie_OFQJ:Logos:logoOFQJcoul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234" y="3639840"/>
            <a:ext cx="2232248" cy="2426341"/>
          </a:xfrm>
          <a:prstGeom prst="rect">
            <a:avLst/>
          </a:prstGeom>
          <a:noFill/>
          <a:ln>
            <a:noFill/>
          </a:ln>
        </p:spPr>
      </p:pic>
      <p:pic>
        <p:nvPicPr>
          <p:cNvPr id="6" name="Image 5" descr="Communication:OQWBJ:Papeterie_OQWBJ:Logo:logo_oqwbj.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9251" y="1340815"/>
            <a:ext cx="5398135" cy="1463676"/>
          </a:xfrm>
          <a:prstGeom prst="rect">
            <a:avLst/>
          </a:prstGeom>
          <a:noFill/>
          <a:ln>
            <a:noFill/>
          </a:ln>
        </p:spPr>
      </p:pic>
      <p:pic>
        <p:nvPicPr>
          <p:cNvPr id="7" name="Image 6" descr="Macintosh HD:Users:jleibel:Desktop:Logo-OQMJ_CMY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918" y="6541565"/>
            <a:ext cx="5399405" cy="2157730"/>
          </a:xfrm>
          <a:prstGeom prst="rect">
            <a:avLst/>
          </a:prstGeom>
          <a:noFill/>
          <a:ln>
            <a:noFill/>
          </a:ln>
        </p:spPr>
      </p:pic>
      <p:pic>
        <p:nvPicPr>
          <p:cNvPr id="8" name="Image 7" descr="Communication:OQAJ:Papeterie_OQAJ:Logos:OQAJ1_PMS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8450" y="6263806"/>
            <a:ext cx="4610327" cy="2183679"/>
          </a:xfrm>
          <a:prstGeom prst="rect">
            <a:avLst/>
          </a:prstGeom>
          <a:noFill/>
          <a:ln>
            <a:noFill/>
          </a:ln>
        </p:spPr>
      </p:pic>
      <p:pic>
        <p:nvPicPr>
          <p:cNvPr id="10" name="Picture 3"/>
          <p:cNvPicPr>
            <a:picLocks noChangeAspect="1" noChangeArrowheads="1"/>
          </p:cNvPicPr>
          <p:nvPr/>
        </p:nvPicPr>
        <p:blipFill>
          <a:blip r:embed="rId7"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2" name="Picture 2" descr="Afficher l'image d'origin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4"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15"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22</a:t>
            </a:fld>
            <a:endParaRPr lang="fr-FR" dirty="0"/>
          </a:p>
        </p:txBody>
      </p:sp>
    </p:spTree>
    <p:extLst>
      <p:ext uri="{BB962C8B-B14F-4D97-AF65-F5344CB8AC3E}">
        <p14:creationId xmlns:p14="http://schemas.microsoft.com/office/powerpoint/2010/main" val="304776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3200" b="1" dirty="0">
                <a:latin typeface="Verdana" panose="020B0604030504040204" pitchFamily="34" charset="0"/>
                <a:ea typeface="Verdana" panose="020B0604030504040204" pitchFamily="34" charset="0"/>
                <a:cs typeface="Verdana" panose="020B0604030504040204" pitchFamily="34" charset="0"/>
              </a:rPr>
              <a:t/>
            </a:r>
            <a:br>
              <a:rPr lang="fr-FR" sz="3200" b="1" dirty="0">
                <a:latin typeface="Verdana" panose="020B0604030504040204" pitchFamily="34" charset="0"/>
                <a:ea typeface="Verdana" panose="020B0604030504040204" pitchFamily="34" charset="0"/>
                <a:cs typeface="Verdana" panose="020B0604030504040204" pitchFamily="34" charset="0"/>
              </a:rPr>
            </a:br>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p:txBody>
          <a:bodyPr>
            <a:normAutofit/>
          </a:bodyPr>
          <a:lstStyle/>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LOJIQ : un guichet de mobilité internationale jeunesse au Québec</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Ministère des Relations internationales et de la Francophonie</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Politique internationale du Québec</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Politique québécoise de la jeunesse </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Stratégie d’action jeunesse</a:t>
            </a:r>
          </a:p>
          <a:p>
            <a:endParaRPr lang="fr-FR" sz="29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3200" dirty="0"/>
          </a:p>
          <a:p>
            <a:endParaRPr lang="fr-FR" sz="3200" dirty="0"/>
          </a:p>
          <a:p>
            <a:endParaRPr lang="fr-FR" sz="3200" dirty="0"/>
          </a:p>
          <a:p>
            <a:endParaRPr lang="fr-FR" sz="32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2900" dirty="0"/>
          </a:p>
          <a:p>
            <a:endParaRPr lang="fr-FR" sz="2900" dirty="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5696" y="495939"/>
            <a:ext cx="5396865" cy="1660524"/>
          </a:xfrm>
          <a:prstGeom prst="rect">
            <a:avLst/>
          </a:prstGeom>
          <a:noFill/>
          <a:ln>
            <a:noFill/>
          </a:ln>
        </p:spPr>
      </p:pic>
      <p:sp>
        <p:nvSpPr>
          <p:cNvPr id="8"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10"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23</a:t>
            </a:fld>
            <a:endParaRPr lang="fr-FR" dirty="0"/>
          </a:p>
        </p:txBody>
      </p:sp>
    </p:spTree>
    <p:extLst>
      <p:ext uri="{BB962C8B-B14F-4D97-AF65-F5344CB8AC3E}">
        <p14:creationId xmlns:p14="http://schemas.microsoft.com/office/powerpoint/2010/main" val="157575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a:xfrm>
            <a:off x="762000" y="2370697"/>
            <a:ext cx="13716000" cy="5733667"/>
          </a:xfrm>
        </p:spPr>
        <p:txBody>
          <a:bodyPr>
            <a:normAutofit/>
          </a:bodyPr>
          <a:lstStyle/>
          <a:p>
            <a:r>
              <a:rPr lang="fr-FR" sz="3200" dirty="0">
                <a:latin typeface="Verdana" panose="020B0604030504040204" pitchFamily="34" charset="0"/>
                <a:ea typeface="Verdana" panose="020B0604030504040204" pitchFamily="34" charset="0"/>
                <a:cs typeface="Verdana" panose="020B0604030504040204" pitchFamily="34" charset="0"/>
              </a:rPr>
              <a:t>4 000 jeunes Québécois réalisent un projet à l’étranger </a:t>
            </a:r>
          </a:p>
          <a:p>
            <a:pPr marL="0" indent="0">
              <a:buNone/>
            </a:pPr>
            <a:endParaRPr lang="fr-FR" sz="17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2 600 jeunes sont accueillis au Québec</a:t>
            </a:r>
          </a:p>
          <a:p>
            <a:endParaRPr lang="fr-FR" sz="17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Cinq programmes</a:t>
            </a:r>
          </a:p>
          <a:p>
            <a:endParaRPr lang="fr-FR" sz="17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Types de projets </a:t>
            </a:r>
          </a:p>
          <a:p>
            <a:endParaRPr lang="fr-FR" sz="17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Durée des séjours </a:t>
            </a:r>
          </a:p>
          <a:p>
            <a:endParaRPr lang="fr-FR" sz="17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Deux façons de participer aux programmes de LOJIQ</a:t>
            </a:r>
            <a:endParaRPr lang="fr-FR" sz="5400" dirty="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711" y="470523"/>
            <a:ext cx="5396865" cy="1660524"/>
          </a:xfrm>
          <a:prstGeom prst="rect">
            <a:avLst/>
          </a:prstGeom>
          <a:noFill/>
          <a:ln>
            <a:noFill/>
          </a:ln>
        </p:spPr>
      </p:pic>
      <p:sp>
        <p:nvSpPr>
          <p:cNvPr id="9" name="ZoneTexte 8"/>
          <p:cNvSpPr txBox="1"/>
          <p:nvPr/>
        </p:nvSpPr>
        <p:spPr>
          <a:xfrm>
            <a:off x="995265" y="8032356"/>
            <a:ext cx="7943413" cy="538611"/>
          </a:xfrm>
          <a:prstGeom prst="rect">
            <a:avLst/>
          </a:prstGeom>
          <a:noFill/>
        </p:spPr>
        <p:txBody>
          <a:bodyPr wrap="square" lIns="91440" tIns="45721" rIns="91440" bIns="45721" rtlCol="0">
            <a:spAutoFit/>
          </a:bodyPr>
          <a:lstStyle/>
          <a:p>
            <a:r>
              <a:rPr lang="fr-FR" dirty="0" smtClean="0">
                <a:solidFill>
                  <a:srgbClr val="002060"/>
                </a:solidFill>
              </a:rPr>
              <a:t>Intervenante : </a:t>
            </a:r>
            <a:r>
              <a:rPr lang="fr-FR" dirty="0" smtClean="0"/>
              <a:t>Geneviève LAMBERT</a:t>
            </a:r>
            <a:endParaRPr lang="fr-FR" dirty="0"/>
          </a:p>
        </p:txBody>
      </p:sp>
      <p:sp>
        <p:nvSpPr>
          <p:cNvPr id="10"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a:t>Projet AKI Conférence– E3, Louvain-la-Neuve 10/10/2016</a:t>
            </a:r>
          </a:p>
        </p:txBody>
      </p:sp>
      <p:sp>
        <p:nvSpPr>
          <p:cNvPr id="11" name="Espace réservé du numéro de diapositive 2"/>
          <p:cNvSpPr>
            <a:spLocks noGrp="1"/>
          </p:cNvSpPr>
          <p:nvPr>
            <p:ph type="sldNum" sz="quarter" idx="12"/>
          </p:nvPr>
        </p:nvSpPr>
        <p:spPr>
          <a:xfrm>
            <a:off x="10932368" y="9328473"/>
            <a:ext cx="3556000" cy="541338"/>
          </a:xfrm>
        </p:spPr>
        <p:txBody>
          <a:bodyPr/>
          <a:lstStyle/>
          <a:p>
            <a:pPr algn="r">
              <a:defRPr/>
            </a:pPr>
            <a:fld id="{19DF8857-F8AB-4E87-A3D4-33D444530FFB}" type="slidenum">
              <a:rPr lang="fr-FR" smtClean="0"/>
              <a:pPr algn="r">
                <a:defRPr/>
              </a:pPr>
              <a:t>24</a:t>
            </a:fld>
            <a:endParaRPr lang="fr-FR" dirty="0"/>
          </a:p>
        </p:txBody>
      </p:sp>
    </p:spTree>
    <p:extLst>
      <p:ext uri="{BB962C8B-B14F-4D97-AF65-F5344CB8AC3E}">
        <p14:creationId xmlns:p14="http://schemas.microsoft.com/office/powerpoint/2010/main" val="977105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82951BB1-6B7B-4B9F-A181-DC975A221AB4}" type="slidenum">
              <a:rPr lang="fr-FR"/>
              <a:pPr algn="r">
                <a:defRPr/>
              </a:pPr>
              <a:t>25</a:t>
            </a:fld>
            <a:endParaRPr lang="fr-FR" dirty="0"/>
          </a:p>
        </p:txBody>
      </p:sp>
      <p:sp>
        <p:nvSpPr>
          <p:cNvPr id="3" name="Rectangle 2"/>
          <p:cNvSpPr/>
          <p:nvPr/>
        </p:nvSpPr>
        <p:spPr>
          <a:xfrm>
            <a:off x="563217" y="4810696"/>
            <a:ext cx="14257583"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Présentation du projet AKI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26</a:t>
            </a:fld>
            <a:endParaRPr lang="fr-FR" dirty="0"/>
          </a:p>
        </p:txBody>
      </p:sp>
      <p:sp>
        <p:nvSpPr>
          <p:cNvPr id="4" name="Rectangle 3"/>
          <p:cNvSpPr/>
          <p:nvPr/>
        </p:nvSpPr>
        <p:spPr>
          <a:xfrm>
            <a:off x="491209" y="4810696"/>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1. Contexte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815193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09E0F0BA-D894-43CF-A1CF-7F0817849F14}" type="slidenum">
              <a:rPr lang="fr-FR"/>
              <a:pPr algn="r">
                <a:defRPr/>
              </a:pPr>
              <a:t>27</a:t>
            </a:fld>
            <a:endParaRPr lang="fr-FR" dirty="0"/>
          </a:p>
        </p:txBody>
      </p:sp>
      <p:sp>
        <p:nvSpPr>
          <p:cNvPr id="3" name="ZoneTexte 2"/>
          <p:cNvSpPr txBox="1"/>
          <p:nvPr/>
        </p:nvSpPr>
        <p:spPr>
          <a:xfrm>
            <a:off x="491208" y="2055665"/>
            <a:ext cx="14185577" cy="5893923"/>
          </a:xfrm>
          <a:prstGeom prst="rect">
            <a:avLst/>
          </a:prstGeom>
          <a:noFill/>
        </p:spPr>
        <p:txBody>
          <a:bodyPr wrap="square" lIns="91440" tIns="45721" rIns="91440" bIns="45721" rtlCol="0">
            <a:spAutoFit/>
          </a:bodyPr>
          <a:lstStyle/>
          <a:p>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smtClean="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L’expérience de mobilité internationale, </a:t>
            </a:r>
            <a:r>
              <a:rPr lang="fr-FR" b="1" dirty="0">
                <a:latin typeface="Verdana" panose="020B0604030504040204" pitchFamily="34" charset="0"/>
                <a:ea typeface="Verdana" panose="020B0604030504040204" pitchFamily="34" charset="0"/>
                <a:cs typeface="Verdana" panose="020B0604030504040204" pitchFamily="34" charset="0"/>
              </a:rPr>
              <a:t>hors cursus scolaire ou universitaire</a:t>
            </a:r>
            <a:r>
              <a:rPr lang="fr-FR" dirty="0">
                <a:latin typeface="Verdana" panose="020B0604030504040204" pitchFamily="34" charset="0"/>
                <a:ea typeface="Verdana" panose="020B0604030504040204" pitchFamily="34" charset="0"/>
                <a:cs typeface="Verdana" panose="020B0604030504040204" pitchFamily="34" charset="0"/>
              </a:rPr>
              <a:t>, est bénéfique pour le participant  (confiance renforcée, ouverture aux autres, capacité d’adaptation etc…)</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expérience de la citoyenneté, du vivre ensemble</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Développement de </a:t>
            </a:r>
            <a:r>
              <a:rPr lang="fr-FR" b="1" dirty="0">
                <a:latin typeface="Verdana" panose="020B0604030504040204" pitchFamily="34" charset="0"/>
                <a:ea typeface="Verdana" panose="020B0604030504040204" pitchFamily="34" charset="0"/>
                <a:cs typeface="Verdana" panose="020B0604030504040204" pitchFamily="34" charset="0"/>
              </a:rPr>
              <a:t>compétences transversales</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Des compétences difficiles à formaliser ≠ compétences techniques et linguistiques (appui sur référentiel métier et CECRL)</a:t>
            </a:r>
          </a:p>
          <a:p>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28</a:t>
            </a:fld>
            <a:endParaRPr lang="fr-FR" dirty="0"/>
          </a:p>
        </p:txBody>
      </p:sp>
      <p:sp>
        <p:nvSpPr>
          <p:cNvPr id="4" name="Rectangle 3"/>
          <p:cNvSpPr/>
          <p:nvPr/>
        </p:nvSpPr>
        <p:spPr>
          <a:xfrm>
            <a:off x="491210" y="3351809"/>
            <a:ext cx="14257583" cy="2323715"/>
          </a:xfrm>
          <a:prstGeom prst="rect">
            <a:avLst/>
          </a:prstGeom>
        </p:spPr>
        <p:txBody>
          <a:bodyPr wrap="square" lIns="91440" tIns="45721" rIns="91440" bIns="45721">
            <a:spAutoFit/>
          </a:bodyPr>
          <a:lstStyle/>
          <a:p>
            <a:pPr algn="just"/>
            <a:endParaRPr lang="fr-FR" dirty="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 </a:t>
            </a:r>
            <a:r>
              <a:rPr lang="fr-FR" b="1" dirty="0">
                <a:latin typeface="Verdana" panose="020B0604030504040204" pitchFamily="34" charset="0"/>
                <a:ea typeface="Verdana" panose="020B0604030504040204" pitchFamily="34" charset="0"/>
                <a:cs typeface="Verdana" panose="020B0604030504040204" pitchFamily="34" charset="0"/>
              </a:rPr>
              <a:t>constat partagé </a:t>
            </a:r>
            <a:r>
              <a:rPr lang="fr-FR" dirty="0">
                <a:latin typeface="Verdana" panose="020B0604030504040204" pitchFamily="34" charset="0"/>
                <a:ea typeface="Verdana" panose="020B0604030504040204" pitchFamily="34" charset="0"/>
                <a:cs typeface="Verdana" panose="020B0604030504040204" pitchFamily="34" charset="0"/>
              </a:rPr>
              <a:t>par les partenaires AKI</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D’où la volonté d’inscrire le projet AKI dans </a:t>
            </a:r>
            <a:r>
              <a:rPr lang="fr-FR" b="1" dirty="0">
                <a:latin typeface="Verdana" panose="020B0604030504040204" pitchFamily="34" charset="0"/>
                <a:ea typeface="Verdana" panose="020B0604030504040204" pitchFamily="34" charset="0"/>
                <a:cs typeface="Verdana" panose="020B0604030504040204" pitchFamily="34" charset="0"/>
              </a:rPr>
              <a:t>une démarche d’identification et de valorisation des compétences transversales.</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846683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B038A22B-5465-4E35-97EC-2BC4E25EE86C}" type="slidenum">
              <a:rPr lang="fr-FR"/>
              <a:pPr algn="r">
                <a:defRPr/>
              </a:pPr>
              <a:t>29</a:t>
            </a:fld>
            <a:endParaRPr lang="fr-FR" dirty="0"/>
          </a:p>
        </p:txBody>
      </p:sp>
      <p:sp>
        <p:nvSpPr>
          <p:cNvPr id="3" name="Rectangle 2"/>
          <p:cNvSpPr/>
          <p:nvPr/>
        </p:nvSpPr>
        <p:spPr>
          <a:xfrm>
            <a:off x="563219" y="3063876"/>
            <a:ext cx="14113568" cy="3662543"/>
          </a:xfrm>
          <a:prstGeom prst="rect">
            <a:avLst/>
          </a:prstGeom>
        </p:spPr>
        <p:txBody>
          <a:bodyPr wrap="square" lIns="91440" tIns="45721" rIns="91440" bIns="45721">
            <a:spAutoFit/>
          </a:bodyPr>
          <a:lstStyle/>
          <a:p>
            <a:r>
              <a:rPr lang="fr-FR" b="1" dirty="0">
                <a:latin typeface="Verdana" panose="020B0604030504040204" pitchFamily="34" charset="0"/>
                <a:ea typeface="Verdana" panose="020B0604030504040204" pitchFamily="34" charset="0"/>
                <a:cs typeface="Verdana" panose="020B0604030504040204" pitchFamily="34" charset="0"/>
              </a:rPr>
              <a:t>Les travaux </a:t>
            </a:r>
            <a:r>
              <a:rPr lang="fr-FR" dirty="0">
                <a:latin typeface="Verdana" panose="020B0604030504040204" pitchFamily="34" charset="0"/>
                <a:ea typeface="Verdana" panose="020B0604030504040204" pitchFamily="34" charset="0"/>
                <a:cs typeface="Verdana" panose="020B0604030504040204" pitchFamily="34" charset="0"/>
              </a:rPr>
              <a:t>ont conduit à la réalisation  : </a:t>
            </a:r>
            <a:endParaRPr lang="fr-FR"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1965290"/>
            <a:r>
              <a:rPr lang="fr-FR" dirty="0">
                <a:latin typeface="Verdana" panose="020B0604030504040204" pitchFamily="34" charset="0"/>
                <a:ea typeface="Verdana" panose="020B0604030504040204" pitchFamily="34" charset="0"/>
                <a:cs typeface="Verdana" panose="020B0604030504040204" pitchFamily="34" charset="0"/>
              </a:rPr>
              <a:t>d’un </a:t>
            </a:r>
            <a:r>
              <a:rPr lang="fr-FR" b="1" dirty="0">
                <a:latin typeface="Verdana" panose="020B0604030504040204" pitchFamily="34" charset="0"/>
                <a:ea typeface="Verdana" panose="020B0604030504040204" pitchFamily="34" charset="0"/>
                <a:cs typeface="Verdana" panose="020B0604030504040204" pitchFamily="34" charset="0"/>
              </a:rPr>
              <a:t>référentiel de 5 compétences transversales </a:t>
            </a:r>
            <a:r>
              <a:rPr lang="fr-FR" dirty="0">
                <a:latin typeface="Verdana" panose="020B0604030504040204" pitchFamily="34" charset="0"/>
                <a:ea typeface="Verdana" panose="020B0604030504040204" pitchFamily="34" charset="0"/>
                <a:cs typeface="Verdana" panose="020B0604030504040204" pitchFamily="34" charset="0"/>
              </a:rPr>
              <a:t>développées en mobilité internationale</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1874808"/>
            <a:r>
              <a:rPr lang="fr-FR" dirty="0">
                <a:latin typeface="Verdana" panose="020B0604030504040204" pitchFamily="34" charset="0"/>
                <a:ea typeface="Verdana" panose="020B0604030504040204" pitchFamily="34" charset="0"/>
                <a:cs typeface="Verdana" panose="020B0604030504040204" pitchFamily="34" charset="0"/>
              </a:rPr>
              <a:t>d’un </a:t>
            </a:r>
            <a:r>
              <a:rPr lang="fr-FR" b="1" dirty="0">
                <a:latin typeface="Verdana" panose="020B0604030504040204" pitchFamily="34" charset="0"/>
                <a:ea typeface="Verdana" panose="020B0604030504040204" pitchFamily="34" charset="0"/>
                <a:cs typeface="Verdana" panose="020B0604030504040204" pitchFamily="34" charset="0"/>
              </a:rPr>
              <a:t>kit d’évaluation</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0882" y="4399848"/>
            <a:ext cx="1123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66132" y="5899609"/>
            <a:ext cx="10287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a:t>
            </a:fld>
            <a:endParaRPr lang="fr-FR"/>
          </a:p>
        </p:txBody>
      </p:sp>
      <p:sp>
        <p:nvSpPr>
          <p:cNvPr id="4" name="Rectangle 3"/>
          <p:cNvSpPr/>
          <p:nvPr/>
        </p:nvSpPr>
        <p:spPr>
          <a:xfrm>
            <a:off x="563219" y="2127672"/>
            <a:ext cx="14113568" cy="5586147"/>
          </a:xfrm>
          <a:prstGeom prst="rect">
            <a:avLst/>
          </a:prstGeom>
        </p:spPr>
        <p:txBody>
          <a:bodyPr wrap="square" lIns="91440" tIns="45721" rIns="91440" bIns="45721">
            <a:spAutoFit/>
          </a:bodyPr>
          <a:lstStyle/>
          <a:p>
            <a:r>
              <a:rPr lang="fr-FR" sz="3200" b="1" dirty="0">
                <a:solidFill>
                  <a:srgbClr val="002060"/>
                </a:solidFill>
                <a:latin typeface="Verdana" panose="020B0604030504040204" pitchFamily="34" charset="0"/>
                <a:ea typeface="Verdana" panose="020B0604030504040204" pitchFamily="34" charset="0"/>
                <a:cs typeface="Verdana" panose="020B0604030504040204" pitchFamily="34" charset="0"/>
              </a:rPr>
              <a:t>INSTITUT SUPERIEUR DE FORMATION PERMANENTE (INSUP)</a:t>
            </a:r>
          </a:p>
          <a:p>
            <a:endParaRPr lang="fr-FR" sz="3200" b="1"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Association Loi 1901, créée en 1978</a:t>
            </a:r>
          </a:p>
          <a:p>
            <a:pPr marL="898520" indent="-546098">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Léo Lagrange</a:t>
            </a:r>
          </a:p>
          <a:p>
            <a:pPr marL="898520" indent="-546098">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Valeurs Economie sociale et solidaire</a:t>
            </a:r>
          </a:p>
          <a:p>
            <a:pPr marL="898520" indent="-546098">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3 pôles métiers (Formation, Accompagnement, Placement, Initiatives et Relations </a:t>
            </a:r>
            <a:r>
              <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rPr>
              <a:t>Internationales)</a:t>
            </a: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a:t>Projet AKI Conférence– E3, Louvain-la-Neuve 10/10/2016</a:t>
            </a:r>
          </a:p>
        </p:txBody>
      </p:sp>
    </p:spTree>
    <p:extLst>
      <p:ext uri="{BB962C8B-B14F-4D97-AF65-F5344CB8AC3E}">
        <p14:creationId xmlns:p14="http://schemas.microsoft.com/office/powerpoint/2010/main" val="387744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30</a:t>
            </a:fld>
            <a:endParaRPr lang="fr-FR" dirty="0"/>
          </a:p>
        </p:txBody>
      </p:sp>
      <p:sp>
        <p:nvSpPr>
          <p:cNvPr id="4" name="Rectangle 3"/>
          <p:cNvSpPr/>
          <p:nvPr/>
        </p:nvSpPr>
        <p:spPr>
          <a:xfrm>
            <a:off x="779240" y="2847754"/>
            <a:ext cx="13681520" cy="5893923"/>
          </a:xfrm>
          <a:prstGeom prst="rect">
            <a:avLst/>
          </a:prstGeom>
        </p:spPr>
        <p:txBody>
          <a:bodyPr wrap="square" lIns="91440" tIns="45721" rIns="91440" bIns="45721">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Des </a:t>
            </a:r>
            <a:r>
              <a:rPr lang="fr-FR" b="1" dirty="0" smtClean="0">
                <a:latin typeface="Verdana" panose="020B0604030504040204" pitchFamily="34" charset="0"/>
                <a:ea typeface="Verdana" panose="020B0604030504040204" pitchFamily="34" charset="0"/>
                <a:cs typeface="Verdana" panose="020B0604030504040204" pitchFamily="34" charset="0"/>
              </a:rPr>
              <a:t>compétences transversales importantes </a:t>
            </a:r>
            <a:r>
              <a:rPr lang="fr-FR" dirty="0" smtClean="0">
                <a:latin typeface="Verdana" panose="020B0604030504040204" pitchFamily="34" charset="0"/>
                <a:ea typeface="Verdana" panose="020B0604030504040204" pitchFamily="34" charset="0"/>
                <a:cs typeface="Verdana" panose="020B0604030504040204" pitchFamily="34" charset="0"/>
              </a:rPr>
              <a:t>pour relever les </a:t>
            </a:r>
            <a:r>
              <a:rPr lang="fr-FR" b="1" dirty="0" smtClean="0">
                <a:latin typeface="Verdana" panose="020B0604030504040204" pitchFamily="34" charset="0"/>
                <a:ea typeface="Verdana" panose="020B0604030504040204" pitchFamily="34" charset="0"/>
                <a:cs typeface="Verdana" panose="020B0604030504040204" pitchFamily="34" charset="0"/>
              </a:rPr>
              <a:t>défis </a:t>
            </a:r>
            <a:r>
              <a:rPr lang="fr-FR" dirty="0" smtClean="0">
                <a:latin typeface="Verdana" panose="020B0604030504040204" pitchFamily="34" charset="0"/>
                <a:ea typeface="Verdana" panose="020B0604030504040204" pitchFamily="34" charset="0"/>
                <a:cs typeface="Verdana" panose="020B0604030504040204" pitchFamily="34" charset="0"/>
              </a:rPr>
              <a:t>auxquels se trouvent aujourd’hui confrontés les jeunes : </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A</a:t>
            </a:r>
            <a:r>
              <a:rPr lang="fr-FR" dirty="0" smtClean="0">
                <a:latin typeface="Verdana" panose="020B0604030504040204" pitchFamily="34" charset="0"/>
                <a:ea typeface="Verdana" panose="020B0604030504040204" pitchFamily="34" charset="0"/>
                <a:cs typeface="Verdana" panose="020B0604030504040204" pitchFamily="34" charset="0"/>
              </a:rPr>
              <a:t>ccès à l’emploi, </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I</a:t>
            </a:r>
            <a:r>
              <a:rPr lang="fr-FR" dirty="0" smtClean="0">
                <a:latin typeface="Verdana" panose="020B0604030504040204" pitchFamily="34" charset="0"/>
                <a:ea typeface="Verdana" panose="020B0604030504040204" pitchFamily="34" charset="0"/>
                <a:cs typeface="Verdana" panose="020B0604030504040204" pitchFamily="34" charset="0"/>
              </a:rPr>
              <a:t>ntégration dans une société métissée, </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C</a:t>
            </a:r>
            <a:r>
              <a:rPr lang="fr-FR" dirty="0" smtClean="0">
                <a:latin typeface="Verdana" panose="020B0604030504040204" pitchFamily="34" charset="0"/>
                <a:ea typeface="Verdana" panose="020B0604030504040204" pitchFamily="34" charset="0"/>
                <a:cs typeface="Verdana" panose="020B0604030504040204" pitchFamily="34" charset="0"/>
              </a:rPr>
              <a:t>ontexte de mondialisation</a:t>
            </a:r>
          </a:p>
          <a:p>
            <a:pPr algn="just"/>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p>
          <a:p>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062890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31</a:t>
            </a:fld>
            <a:endParaRPr lang="fr-FR" dirty="0"/>
          </a:p>
        </p:txBody>
      </p:sp>
      <p:sp>
        <p:nvSpPr>
          <p:cNvPr id="4" name="Rectangle 3"/>
          <p:cNvSpPr/>
          <p:nvPr/>
        </p:nvSpPr>
        <p:spPr>
          <a:xfrm>
            <a:off x="517085" y="4312960"/>
            <a:ext cx="14257583"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2. Objectifs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32</a:t>
            </a:fld>
            <a:endParaRPr lang="fr-FR" dirty="0"/>
          </a:p>
        </p:txBody>
      </p:sp>
      <p:sp>
        <p:nvSpPr>
          <p:cNvPr id="4" name="Rectangle 3"/>
          <p:cNvSpPr/>
          <p:nvPr/>
        </p:nvSpPr>
        <p:spPr>
          <a:xfrm>
            <a:off x="851248" y="1951723"/>
            <a:ext cx="13825537" cy="7232751"/>
          </a:xfrm>
          <a:prstGeom prst="rect">
            <a:avLst/>
          </a:prstGeom>
        </p:spPr>
        <p:txBody>
          <a:bodyPr wrap="square" lIns="91440" tIns="45721" rIns="91440" bIns="45721">
            <a:spAutoFit/>
          </a:bodyPr>
          <a:lstStyle/>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Aider </a:t>
            </a:r>
            <a:r>
              <a:rPr lang="fr-FR" dirty="0">
                <a:latin typeface="Verdana" panose="020B0604030504040204" pitchFamily="34" charset="0"/>
                <a:ea typeface="Verdana" panose="020B0604030504040204" pitchFamily="34" charset="0"/>
                <a:cs typeface="Verdana" panose="020B0604030504040204" pitchFamily="34" charset="0"/>
              </a:rPr>
              <a:t>les jeunes à </a:t>
            </a:r>
            <a:r>
              <a:rPr lang="fr-FR" b="1" dirty="0">
                <a:latin typeface="Verdana" panose="020B0604030504040204" pitchFamily="34" charset="0"/>
                <a:ea typeface="Verdana" panose="020B0604030504040204" pitchFamily="34" charset="0"/>
                <a:cs typeface="Verdana" panose="020B0604030504040204" pitchFamily="34" charset="0"/>
              </a:rPr>
              <a:t>identifier, s’approprier et valoriser </a:t>
            </a:r>
            <a:r>
              <a:rPr lang="fr-FR" dirty="0">
                <a:latin typeface="Verdana" panose="020B0604030504040204" pitchFamily="34" charset="0"/>
                <a:ea typeface="Verdana" panose="020B0604030504040204" pitchFamily="34" charset="0"/>
                <a:cs typeface="Verdana" panose="020B0604030504040204" pitchFamily="34" charset="0"/>
              </a:rPr>
              <a:t>les compétences transversales qu’ils développent lors des projets de mobilité</a:t>
            </a: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Proposer un </a:t>
            </a:r>
            <a:r>
              <a:rPr lang="fr-FR" b="1" dirty="0">
                <a:latin typeface="Verdana" panose="020B0604030504040204" pitchFamily="34" charset="0"/>
                <a:ea typeface="Verdana" panose="020B0604030504040204" pitchFamily="34" charset="0"/>
                <a:cs typeface="Verdana" panose="020B0604030504040204" pitchFamily="34" charset="0"/>
              </a:rPr>
              <a:t>vocabulaire commun </a:t>
            </a:r>
            <a:r>
              <a:rPr lang="fr-FR" dirty="0">
                <a:latin typeface="Verdana" panose="020B0604030504040204" pitchFamily="34" charset="0"/>
                <a:ea typeface="Verdana" panose="020B0604030504040204" pitchFamily="34" charset="0"/>
                <a:cs typeface="Verdana" panose="020B0604030504040204" pitchFamily="34" charset="0"/>
              </a:rPr>
              <a:t>entre l’Education non </a:t>
            </a:r>
            <a:r>
              <a:rPr lang="fr-FR" dirty="0" smtClean="0">
                <a:latin typeface="Verdana" panose="020B0604030504040204" pitchFamily="34" charset="0"/>
                <a:ea typeface="Verdana" panose="020B0604030504040204" pitchFamily="34" charset="0"/>
                <a:cs typeface="Verdana" panose="020B0604030504040204" pitchFamily="34" charset="0"/>
              </a:rPr>
              <a:t>formelle, </a:t>
            </a:r>
            <a:r>
              <a:rPr lang="fr-FR" dirty="0">
                <a:latin typeface="Verdana" panose="020B0604030504040204" pitchFamily="34" charset="0"/>
                <a:ea typeface="Verdana" panose="020B0604030504040204" pitchFamily="34" charset="0"/>
                <a:cs typeface="Verdana" panose="020B0604030504040204" pitchFamily="34" charset="0"/>
              </a:rPr>
              <a:t>le monde du </a:t>
            </a:r>
            <a:r>
              <a:rPr lang="fr-FR" dirty="0" smtClean="0">
                <a:latin typeface="Verdana" panose="020B0604030504040204" pitchFamily="34" charset="0"/>
                <a:ea typeface="Verdana" panose="020B0604030504040204" pitchFamily="34" charset="0"/>
                <a:cs typeface="Verdana" panose="020B0604030504040204" pitchFamily="34" charset="0"/>
              </a:rPr>
              <a:t>travail et la société civile</a:t>
            </a:r>
            <a:endParaRPr lang="fr-FR" dirty="0">
              <a:latin typeface="Verdana" panose="020B0604030504040204" pitchFamily="34" charset="0"/>
              <a:ea typeface="Verdana" panose="020B0604030504040204" pitchFamily="34" charset="0"/>
              <a:cs typeface="Verdana" panose="020B0604030504040204" pitchFamily="34" charset="0"/>
            </a:endParaRP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F</a:t>
            </a:r>
            <a:r>
              <a:rPr lang="fr-FR" dirty="0" smtClean="0">
                <a:latin typeface="Verdana" panose="020B0604030504040204" pitchFamily="34" charset="0"/>
                <a:ea typeface="Verdana" panose="020B0604030504040204" pitchFamily="34" charset="0"/>
                <a:cs typeface="Verdana" panose="020B0604030504040204" pitchFamily="34" charset="0"/>
              </a:rPr>
              <a:t>aire </a:t>
            </a:r>
            <a:r>
              <a:rPr lang="fr-FR" b="1" dirty="0">
                <a:latin typeface="Verdana" panose="020B0604030504040204" pitchFamily="34" charset="0"/>
                <a:ea typeface="Verdana" panose="020B0604030504040204" pitchFamily="34" charset="0"/>
                <a:cs typeface="Verdana" panose="020B0604030504040204" pitchFamily="34" charset="0"/>
              </a:rPr>
              <a:t>correspondre</a:t>
            </a:r>
            <a:r>
              <a:rPr lang="fr-FR" dirty="0">
                <a:latin typeface="Verdana" panose="020B0604030504040204" pitchFamily="34" charset="0"/>
                <a:ea typeface="Verdana" panose="020B0604030504040204" pitchFamily="34" charset="0"/>
                <a:cs typeface="Verdana" panose="020B0604030504040204" pitchFamily="34" charset="0"/>
              </a:rPr>
              <a:t> les compétences développées </a:t>
            </a:r>
            <a:r>
              <a:rPr lang="fr-FR" dirty="0" smtClean="0">
                <a:latin typeface="Verdana" panose="020B0604030504040204" pitchFamily="34" charset="0"/>
                <a:ea typeface="Verdana" panose="020B0604030504040204" pitchFamily="34" charset="0"/>
                <a:cs typeface="Verdana" panose="020B0604030504040204" pitchFamily="34" charset="0"/>
              </a:rPr>
              <a:t>en mobilité avec les </a:t>
            </a:r>
            <a:r>
              <a:rPr lang="fr-FR" dirty="0">
                <a:latin typeface="Verdana" panose="020B0604030504040204" pitchFamily="34" charset="0"/>
                <a:ea typeface="Verdana" panose="020B0604030504040204" pitchFamily="34" charset="0"/>
                <a:cs typeface="Verdana" panose="020B0604030504040204" pitchFamily="34" charset="0"/>
              </a:rPr>
              <a:t>compétences transversales attendues </a:t>
            </a:r>
          </a:p>
          <a:p>
            <a:pPr algn="just"/>
            <a:r>
              <a:rPr lang="fr-FR" dirty="0" smtClean="0">
                <a:latin typeface="Verdana" panose="020B0604030504040204" pitchFamily="34" charset="0"/>
                <a:ea typeface="Verdana" panose="020B0604030504040204" pitchFamily="34" charset="0"/>
                <a:cs typeface="Verdana" panose="020B0604030504040204" pitchFamily="34" charset="0"/>
              </a:rPr>
              <a:t>	-&gt; par </a:t>
            </a:r>
            <a:r>
              <a:rPr lang="fr-FR" dirty="0">
                <a:latin typeface="Verdana" panose="020B0604030504040204" pitchFamily="34" charset="0"/>
                <a:ea typeface="Verdana" panose="020B0604030504040204" pitchFamily="34" charset="0"/>
                <a:cs typeface="Verdana" panose="020B0604030504040204" pitchFamily="34" charset="0"/>
              </a:rPr>
              <a:t>la société </a:t>
            </a:r>
            <a:r>
              <a:rPr lang="fr-FR" dirty="0" smtClean="0">
                <a:latin typeface="Verdana" panose="020B0604030504040204" pitchFamily="34" charset="0"/>
                <a:ea typeface="Verdana" panose="020B0604030504040204" pitchFamily="34" charset="0"/>
                <a:cs typeface="Verdana" panose="020B0604030504040204" pitchFamily="34" charset="0"/>
              </a:rPr>
              <a:t> (citoyenneté participative)</a:t>
            </a:r>
          </a:p>
          <a:p>
            <a:pPr lvl="2" indent="0" algn="just"/>
            <a:r>
              <a:rPr lang="fr-FR" dirty="0" smtClean="0">
                <a:latin typeface="Verdana" panose="020B0604030504040204" pitchFamily="34" charset="0"/>
                <a:ea typeface="Verdana" panose="020B0604030504040204" pitchFamily="34" charset="0"/>
                <a:cs typeface="Verdana" panose="020B0604030504040204" pitchFamily="34" charset="0"/>
              </a:rPr>
              <a:t>-&gt; et </a:t>
            </a:r>
            <a:r>
              <a:rPr lang="fr-FR" dirty="0">
                <a:latin typeface="Verdana" panose="020B0604030504040204" pitchFamily="34" charset="0"/>
                <a:ea typeface="Verdana" panose="020B0604030504040204" pitchFamily="34" charset="0"/>
                <a:cs typeface="Verdana" panose="020B0604030504040204" pitchFamily="34" charset="0"/>
              </a:rPr>
              <a:t>le milieu du travail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lvl="1" indent="0" algn="just"/>
            <a:endParaRPr lang="fr-FR" b="1" dirty="0" smtClean="0">
              <a:latin typeface="Verdana" panose="020B0604030504040204" pitchFamily="34" charset="0"/>
              <a:ea typeface="Verdana" panose="020B0604030504040204" pitchFamily="34" charset="0"/>
              <a:cs typeface="Verdana" panose="020B0604030504040204" pitchFamily="34" charset="0"/>
            </a:endParaRPr>
          </a:p>
          <a:p>
            <a:pPr lvl="1" indent="0" algn="ctr"/>
            <a:r>
              <a:rPr lang="fr-FR" b="1" dirty="0" smtClean="0">
                <a:latin typeface="Verdana" panose="020B0604030504040204" pitchFamily="34" charset="0"/>
                <a:ea typeface="Verdana" panose="020B0604030504040204" pitchFamily="34" charset="0"/>
                <a:cs typeface="Verdana" panose="020B0604030504040204" pitchFamily="34" charset="0"/>
              </a:rPr>
              <a:t>pour </a:t>
            </a:r>
            <a:r>
              <a:rPr lang="fr-FR" b="1" dirty="0">
                <a:latin typeface="Verdana" panose="020B0604030504040204" pitchFamily="34" charset="0"/>
                <a:ea typeface="Verdana" panose="020B0604030504040204" pitchFamily="34" charset="0"/>
                <a:cs typeface="Verdana" panose="020B0604030504040204" pitchFamily="34" charset="0"/>
              </a:rPr>
              <a:t>une meilleure intégration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pPr lvl="1" indent="0" algn="ctr"/>
            <a:r>
              <a:rPr lang="fr-FR" b="1" dirty="0" smtClean="0">
                <a:latin typeface="Verdana" panose="020B0604030504040204" pitchFamily="34" charset="0"/>
                <a:ea typeface="Verdana" panose="020B0604030504040204" pitchFamily="34" charset="0"/>
                <a:cs typeface="Verdana" panose="020B0604030504040204" pitchFamily="34" charset="0"/>
              </a:rPr>
              <a:t>des </a:t>
            </a:r>
            <a:r>
              <a:rPr lang="fr-FR" b="1" dirty="0">
                <a:latin typeface="Verdana" panose="020B0604030504040204" pitchFamily="34" charset="0"/>
                <a:ea typeface="Verdana" panose="020B0604030504040204" pitchFamily="34" charset="0"/>
                <a:cs typeface="Verdana" panose="020B0604030504040204" pitchFamily="34" charset="0"/>
              </a:rPr>
              <a:t>jeunes dans la société et l’emploi</a:t>
            </a:r>
          </a:p>
          <a:p>
            <a:pPr algn="just"/>
            <a:r>
              <a:rPr lang="fr-FR" dirty="0"/>
              <a:t>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487778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33</a:t>
            </a:fld>
            <a:endParaRPr lang="fr-FR" dirty="0"/>
          </a:p>
        </p:txBody>
      </p:sp>
      <p:sp>
        <p:nvSpPr>
          <p:cNvPr id="4" name="Rectangle 3"/>
          <p:cNvSpPr/>
          <p:nvPr/>
        </p:nvSpPr>
        <p:spPr>
          <a:xfrm>
            <a:off x="491212" y="3495824"/>
            <a:ext cx="14329592" cy="3308600"/>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3. Méthodologie</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ECRITURE COMBINÉE DU RÉFÉRENTIEL ET DU KIT D’ÉVALUATION</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34</a:t>
            </a:fld>
            <a:endParaRPr lang="fr-FR"/>
          </a:p>
        </p:txBody>
      </p:sp>
      <p:sp>
        <p:nvSpPr>
          <p:cNvPr id="4" name="ZoneTexte 3"/>
          <p:cNvSpPr txBox="1"/>
          <p:nvPr/>
        </p:nvSpPr>
        <p:spPr>
          <a:xfrm>
            <a:off x="563215" y="2559722"/>
            <a:ext cx="14185577" cy="5463036"/>
          </a:xfrm>
          <a:prstGeom prst="rect">
            <a:avLst/>
          </a:prstGeom>
          <a:noFill/>
        </p:spPr>
        <p:txBody>
          <a:bodyPr wrap="square" lIns="91440" tIns="45721" rIns="91440" bIns="45721" rtlCol="0">
            <a:spAutoFit/>
          </a:bodyPr>
          <a:lstStyle/>
          <a:p>
            <a:pPr algn="just"/>
            <a:endParaRPr lang="fr-FR" sz="3200" b="1"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fr-FR" sz="3200" dirty="0">
                <a:latin typeface="Verdana" panose="020B0604030504040204" pitchFamily="34" charset="0"/>
                <a:ea typeface="Verdana" panose="020B0604030504040204" pitchFamily="34" charset="0"/>
                <a:cs typeface="Verdana" panose="020B0604030504040204" pitchFamily="34" charset="0"/>
              </a:rPr>
              <a:t>Etat de l’Art / travaux d’analyse et de recherche</a:t>
            </a:r>
          </a:p>
          <a:p>
            <a:pPr marL="892174" indent="-892174"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fr-FR" sz="3200" dirty="0">
                <a:latin typeface="Verdana" panose="020B0604030504040204" pitchFamily="34" charset="0"/>
                <a:ea typeface="Verdana" panose="020B0604030504040204" pitchFamily="34" charset="0"/>
                <a:cs typeface="Verdana" panose="020B0604030504040204" pitchFamily="34" charset="0"/>
              </a:rPr>
              <a:t>Analyse des pratiques d’évaluation de chaque partenaire AKI </a:t>
            </a:r>
          </a:p>
          <a:p>
            <a:pPr marL="892174" indent="-892174"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fr-FR" sz="3200" dirty="0">
                <a:latin typeface="Verdana" panose="020B0604030504040204" pitchFamily="34" charset="0"/>
                <a:ea typeface="Verdana" panose="020B0604030504040204" pitchFamily="34" charset="0"/>
                <a:cs typeface="Verdana" panose="020B0604030504040204" pitchFamily="34" charset="0"/>
              </a:rPr>
              <a:t>Définition d’une première liste de compétences</a:t>
            </a:r>
          </a:p>
          <a:p>
            <a:pPr marL="892174" indent="-892174"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fr-FR" sz="3200" dirty="0">
                <a:latin typeface="Verdana" panose="020B0604030504040204" pitchFamily="34" charset="0"/>
                <a:ea typeface="Verdana" panose="020B0604030504040204" pitchFamily="34" charset="0"/>
                <a:cs typeface="Verdana" panose="020B0604030504040204" pitchFamily="34" charset="0"/>
              </a:rPr>
              <a:t>Test auprès d’un échantillon de jeunes et entreprises</a:t>
            </a:r>
          </a:p>
          <a:p>
            <a:pPr marL="892174" indent="-892174"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fr-FR" sz="3200" dirty="0">
                <a:latin typeface="Verdana" panose="020B0604030504040204" pitchFamily="34" charset="0"/>
                <a:ea typeface="Verdana" panose="020B0604030504040204" pitchFamily="34" charset="0"/>
                <a:cs typeface="Verdana" panose="020B0604030504040204" pitchFamily="34" charset="0"/>
              </a:rPr>
              <a:t>Apports d’experts Jeunesse et du monde du travail.</a:t>
            </a:r>
            <a:endParaRPr lang="fr-FR" sz="3700" dirty="0">
              <a:latin typeface="Verdana" panose="020B0604030504040204" pitchFamily="34" charset="0"/>
              <a:ea typeface="Verdana" panose="020B0604030504040204" pitchFamily="34" charset="0"/>
              <a:cs typeface="Verdana" panose="020B0604030504040204" pitchFamily="34" charset="0"/>
            </a:endParaRPr>
          </a:p>
          <a:p>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49133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35</a:t>
            </a:fld>
            <a:endParaRPr lang="fr-FR"/>
          </a:p>
        </p:txBody>
      </p:sp>
      <p:sp>
        <p:nvSpPr>
          <p:cNvPr id="4" name="Rectangle 3"/>
          <p:cNvSpPr/>
          <p:nvPr/>
        </p:nvSpPr>
        <p:spPr>
          <a:xfrm>
            <a:off x="738739" y="2271689"/>
            <a:ext cx="13753528" cy="7555917"/>
          </a:xfrm>
          <a:prstGeom prst="rect">
            <a:avLst/>
          </a:prstGeom>
        </p:spPr>
        <p:txBody>
          <a:bodyPr wrap="square" lIns="91440" tIns="45721" rIns="91440" bIns="45721">
            <a:spAutoFit/>
          </a:bodyPr>
          <a:lstStyle/>
          <a:p>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err="1">
                <a:latin typeface="Verdana" panose="020B0604030504040204" pitchFamily="34" charset="0"/>
                <a:ea typeface="Verdana" panose="020B0604030504040204" pitchFamily="34" charset="0"/>
                <a:cs typeface="Verdana" panose="020B0604030504040204" pitchFamily="34" charset="0"/>
              </a:rPr>
              <a:t>Ewan</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400" b="1" dirty="0" err="1">
                <a:latin typeface="Verdana" panose="020B0604030504040204" pitchFamily="34" charset="0"/>
                <a:ea typeface="Verdana" panose="020B0604030504040204" pitchFamily="34" charset="0"/>
                <a:cs typeface="Verdana" panose="020B0604030504040204" pitchFamily="34" charset="0"/>
              </a:rPr>
              <a:t>Oiry</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professeur (domaine gestion des compétences) et </a:t>
            </a:r>
            <a:r>
              <a:rPr lang="fr-FR" sz="2400" b="1" dirty="0">
                <a:latin typeface="Verdana" panose="020B0604030504040204" pitchFamily="34" charset="0"/>
                <a:ea typeface="Verdana" panose="020B0604030504040204" pitchFamily="34" charset="0"/>
                <a:cs typeface="Verdana" panose="020B0604030504040204" pitchFamily="34" charset="0"/>
              </a:rPr>
              <a:t>Sylvie Guerrero </a:t>
            </a:r>
            <a:r>
              <a:rPr lang="fr-FR" sz="2400" dirty="0">
                <a:latin typeface="Verdana" panose="020B0604030504040204" pitchFamily="34" charset="0"/>
                <a:ea typeface="Verdana" panose="020B0604030504040204" pitchFamily="34" charset="0"/>
                <a:cs typeface="Verdana" panose="020B0604030504040204" pitchFamily="34" charset="0"/>
              </a:rPr>
              <a:t>professeure (domaine gestion des carrières) de l’Université du Québec à Montréal (UQAM)</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Hervé </a:t>
            </a:r>
            <a:r>
              <a:rPr lang="fr-FR" sz="2400" b="1" dirty="0" err="1">
                <a:latin typeface="Verdana" panose="020B0604030504040204" pitchFamily="34" charset="0"/>
                <a:ea typeface="Verdana" panose="020B0604030504040204" pitchFamily="34" charset="0"/>
                <a:cs typeface="Verdana" panose="020B0604030504040204" pitchFamily="34" charset="0"/>
              </a:rPr>
              <a:t>Dignard</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chargé de projet aux politiques en éducation des adultes de l’Institut de Coopération pour l’Education des Adultes (ICEA)</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Rita </a:t>
            </a:r>
            <a:r>
              <a:rPr lang="fr-FR" sz="2400" b="1" dirty="0" err="1">
                <a:latin typeface="Verdana" panose="020B0604030504040204" pitchFamily="34" charset="0"/>
                <a:ea typeface="Verdana" panose="020B0604030504040204" pitchFamily="34" charset="0"/>
                <a:cs typeface="Verdana" panose="020B0604030504040204" pitchFamily="34" charset="0"/>
              </a:rPr>
              <a:t>Bergstein</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coordinateur projet Salto </a:t>
            </a:r>
            <a:r>
              <a:rPr lang="fr-FR" sz="2400" dirty="0" err="1">
                <a:latin typeface="Verdana" panose="020B0604030504040204" pitchFamily="34" charset="0"/>
                <a:ea typeface="Verdana" panose="020B0604030504040204" pitchFamily="34" charset="0"/>
                <a:cs typeface="Verdana" panose="020B0604030504040204" pitchFamily="34" charset="0"/>
              </a:rPr>
              <a:t>Youth</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dirty="0" err="1">
                <a:latin typeface="Verdana" panose="020B0604030504040204" pitchFamily="34" charset="0"/>
                <a:ea typeface="Verdana" panose="020B0604030504040204" pitchFamily="34" charset="0"/>
                <a:cs typeface="Verdana" panose="020B0604030504040204" pitchFamily="34" charset="0"/>
              </a:rPr>
              <a:t>Cooperation</a:t>
            </a:r>
            <a:r>
              <a:rPr lang="fr-FR" sz="2400" dirty="0">
                <a:latin typeface="Verdana" panose="020B0604030504040204" pitchFamily="34" charset="0"/>
                <a:ea typeface="Verdana" panose="020B0604030504040204" pitchFamily="34" charset="0"/>
                <a:cs typeface="Verdana" panose="020B0604030504040204" pitchFamily="34" charset="0"/>
              </a:rPr>
              <a:t> and Training</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Louis-Philippe </a:t>
            </a:r>
            <a:r>
              <a:rPr lang="fr-FR" sz="2400" b="1" dirty="0" err="1">
                <a:latin typeface="Verdana" panose="020B0604030504040204" pitchFamily="34" charset="0"/>
                <a:ea typeface="Verdana" panose="020B0604030504040204" pitchFamily="34" charset="0"/>
                <a:cs typeface="Verdana" panose="020B0604030504040204" pitchFamily="34" charset="0"/>
              </a:rPr>
              <a:t>Lizotte</a:t>
            </a:r>
            <a:r>
              <a:rPr lang="fr-FR" sz="2400" dirty="0">
                <a:latin typeface="Verdana" panose="020B0604030504040204" pitchFamily="34" charset="0"/>
                <a:ea typeface="Verdana" panose="020B0604030504040204" pitchFamily="34" charset="0"/>
                <a:cs typeface="Verdana" panose="020B0604030504040204" pitchFamily="34" charset="0"/>
              </a:rPr>
              <a:t>, chargé de projet à l’Institut du Nouveau Monde</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Miguel Angel Garcia Lopez</a:t>
            </a:r>
            <a:r>
              <a:rPr lang="fr-FR" sz="2400" dirty="0">
                <a:latin typeface="Verdana" panose="020B0604030504040204" pitchFamily="34" charset="0"/>
                <a:ea typeface="Verdana" panose="020B0604030504040204" pitchFamily="34" charset="0"/>
                <a:cs typeface="Verdana" panose="020B0604030504040204" pitchFamily="34" charset="0"/>
              </a:rPr>
              <a:t>, expert Programmes Jeunesse au niveau européen</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Esther </a:t>
            </a:r>
            <a:r>
              <a:rPr lang="fr-FR" sz="2400" b="1" dirty="0" err="1">
                <a:latin typeface="Verdana" panose="020B0604030504040204" pitchFamily="34" charset="0"/>
                <a:ea typeface="Verdana" panose="020B0604030504040204" pitchFamily="34" charset="0"/>
                <a:cs typeface="Verdana" panose="020B0604030504040204" pitchFamily="34" charset="0"/>
              </a:rPr>
              <a:t>Gelabert</a:t>
            </a:r>
            <a:r>
              <a:rPr lang="fr-FR" sz="2400" dirty="0">
                <a:latin typeface="Verdana" panose="020B0604030504040204" pitchFamily="34" charset="0"/>
                <a:ea typeface="Verdana" panose="020B0604030504040204" pitchFamily="34" charset="0"/>
                <a:cs typeface="Verdana" panose="020B0604030504040204" pitchFamily="34" charset="0"/>
              </a:rPr>
              <a:t>, évaluatrice de projets européens</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dirty="0">
                <a:latin typeface="Verdana" panose="020B0604030504040204" pitchFamily="34" charset="0"/>
                <a:ea typeface="Verdana" panose="020B0604030504040204" pitchFamily="34" charset="0"/>
                <a:cs typeface="Verdana" panose="020B0604030504040204" pitchFamily="34" charset="0"/>
              </a:rPr>
              <a:t>Membres de l’Union Wallonne des Entreprises</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dirty="0">
                <a:latin typeface="Verdana" panose="020B0604030504040204" pitchFamily="34" charset="0"/>
                <a:ea typeface="Verdana" panose="020B0604030504040204" pitchFamily="34" charset="0"/>
                <a:cs typeface="Verdana" panose="020B0604030504040204" pitchFamily="34" charset="0"/>
              </a:rPr>
              <a:t>Entreprises françaises, allemandes, belges et québécoises</a:t>
            </a:r>
          </a:p>
          <a:p>
            <a:endParaRPr lang="fr-FR"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14105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36</a:t>
            </a:fld>
            <a:endParaRPr lang="fr-FR" dirty="0"/>
          </a:p>
        </p:txBody>
      </p:sp>
      <p:sp>
        <p:nvSpPr>
          <p:cNvPr id="4" name="Rectangle 3"/>
          <p:cNvSpPr/>
          <p:nvPr/>
        </p:nvSpPr>
        <p:spPr>
          <a:xfrm>
            <a:off x="923259" y="1335588"/>
            <a:ext cx="13753528" cy="7555917"/>
          </a:xfrm>
          <a:prstGeom prst="rect">
            <a:avLst/>
          </a:prstGeom>
        </p:spPr>
        <p:txBody>
          <a:bodyPr wrap="square" lIns="91440" tIns="45721" rIns="91440" bIns="45721">
            <a:spAutoFit/>
          </a:bodyPr>
          <a:lstStyle/>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sz="2400" b="1" dirty="0">
                <a:latin typeface="Verdana" panose="020B0604030504040204" pitchFamily="34" charset="0"/>
                <a:ea typeface="Verdana" panose="020B0604030504040204" pitchFamily="34" charset="0"/>
                <a:cs typeface="Verdana" panose="020B0604030504040204" pitchFamily="34" charset="0"/>
              </a:rPr>
              <a:t>f. Sélection des 5 compétences AKI</a:t>
            </a:r>
          </a:p>
          <a:p>
            <a:pPr algn="just"/>
            <a:endParaRPr lang="fr-FR" sz="2400" b="1" dirty="0">
              <a:latin typeface="Verdana" panose="020B0604030504040204" pitchFamily="34" charset="0"/>
              <a:ea typeface="Verdana" panose="020B0604030504040204" pitchFamily="34" charset="0"/>
              <a:cs typeface="Verdana" panose="020B0604030504040204" pitchFamily="34" charset="0"/>
            </a:endParaRPr>
          </a:p>
          <a:p>
            <a:pPr algn="just"/>
            <a:endParaRPr lang="fr-FR" sz="2400" b="1" dirty="0">
              <a:latin typeface="Verdana" panose="020B0604030504040204" pitchFamily="34" charset="0"/>
              <a:ea typeface="Verdana" panose="020B0604030504040204" pitchFamily="34" charset="0"/>
              <a:cs typeface="Verdana" panose="020B0604030504040204" pitchFamily="34" charset="0"/>
            </a:endParaRPr>
          </a:p>
          <a:p>
            <a:pPr algn="just"/>
            <a:r>
              <a:rPr lang="fr-FR" sz="2400" b="1" dirty="0">
                <a:latin typeface="Verdana" panose="020B0604030504040204" pitchFamily="34" charset="0"/>
                <a:ea typeface="Verdana" panose="020B0604030504040204" pitchFamily="34" charset="0"/>
                <a:cs typeface="Verdana" panose="020B0604030504040204" pitchFamily="34" charset="0"/>
              </a:rPr>
              <a:t>g. Travail collaboratif d’écriture du référentiel et du kit</a:t>
            </a:r>
          </a:p>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fr-FR" sz="2400" dirty="0">
                <a:latin typeface="Verdana" panose="020B0604030504040204" pitchFamily="34" charset="0"/>
                <a:ea typeface="Verdana" panose="020B0604030504040204" pitchFamily="34" charset="0"/>
                <a:cs typeface="Verdana" panose="020B0604030504040204" pitchFamily="34" charset="0"/>
              </a:rPr>
              <a:t>Définition de chaque compétence transversale en utilisant les mots clés recueillis auprès des jeunes et des entreprises</a:t>
            </a:r>
          </a:p>
          <a:p>
            <a:pPr marL="1165212" indent="-547687" algn="just"/>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fr-FR" sz="2400" dirty="0">
                <a:latin typeface="Verdana" panose="020B0604030504040204" pitchFamily="34" charset="0"/>
                <a:ea typeface="Verdana" panose="020B0604030504040204" pitchFamily="34" charset="0"/>
                <a:cs typeface="Verdana" panose="020B0604030504040204" pitchFamily="34" charset="0"/>
              </a:rPr>
              <a:t>Rédaction pour chaque compétence transversale d’un court texte expliquant son développement dans une expérience de mobilité et son utilité dans le milieu du travail et la société (passerelles)</a:t>
            </a:r>
          </a:p>
          <a:p>
            <a:pPr marL="1165212" indent="-547687" algn="just">
              <a:buFont typeface="Wingdings" panose="05000000000000000000" pitchFamily="2" charset="2"/>
              <a:buChar char="Ø"/>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fr-FR" sz="2400" b="1" dirty="0">
                <a:latin typeface="Verdana" panose="020B0604030504040204" pitchFamily="34" charset="0"/>
                <a:ea typeface="Verdana" panose="020B0604030504040204" pitchFamily="34" charset="0"/>
                <a:cs typeface="Verdana" panose="020B0604030504040204" pitchFamily="34" charset="0"/>
              </a:rPr>
              <a:t>1 compétence, 3 capacités, 4 descripteurs : une grille référence</a:t>
            </a:r>
          </a:p>
          <a:p>
            <a:pPr marL="1165212" indent="-547687" algn="just">
              <a:buFont typeface="Wingdings" panose="05000000000000000000" pitchFamily="2" charset="2"/>
              <a:buChar char="Ø"/>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fr-FR" sz="2400" dirty="0">
                <a:latin typeface="Verdana" panose="020B0604030504040204" pitchFamily="34" charset="0"/>
                <a:ea typeface="Verdana" panose="020B0604030504040204" pitchFamily="34" charset="0"/>
                <a:cs typeface="Verdana" panose="020B0604030504040204" pitchFamily="34" charset="0"/>
              </a:rPr>
              <a:t>Rédaction d’un kit d’évaluation (questionnaires et document de valorisation à destination du participant)</a:t>
            </a:r>
            <a:endParaRPr lang="fr-FR" dirty="0"/>
          </a:p>
          <a:p>
            <a:pPr lvl="0"/>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55012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37</a:t>
            </a:fld>
            <a:endParaRPr lang="fr-FR" dirty="0"/>
          </a:p>
        </p:txBody>
      </p:sp>
      <p:sp>
        <p:nvSpPr>
          <p:cNvPr id="7" name="Rectangle 6"/>
          <p:cNvSpPr/>
          <p:nvPr/>
        </p:nvSpPr>
        <p:spPr>
          <a:xfrm>
            <a:off x="1425252" y="4647953"/>
            <a:ext cx="3240360" cy="115212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b="1" dirty="0" smtClean="0">
                <a:solidFill>
                  <a:srgbClr val="002060"/>
                </a:solidFill>
              </a:rPr>
              <a:t>Compétences</a:t>
            </a:r>
            <a:endParaRPr lang="fr-FR" b="1" dirty="0">
              <a:solidFill>
                <a:srgbClr val="002060"/>
              </a:solidFill>
            </a:endParaRPr>
          </a:p>
        </p:txBody>
      </p:sp>
      <p:sp>
        <p:nvSpPr>
          <p:cNvPr id="8" name="Rectangle 7"/>
          <p:cNvSpPr/>
          <p:nvPr/>
        </p:nvSpPr>
        <p:spPr>
          <a:xfrm>
            <a:off x="5107868" y="6808193"/>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9" name="Rectangle 8"/>
          <p:cNvSpPr/>
          <p:nvPr/>
        </p:nvSpPr>
        <p:spPr>
          <a:xfrm>
            <a:off x="5130047" y="4647953"/>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10" name="Rectangle 9"/>
          <p:cNvSpPr/>
          <p:nvPr/>
        </p:nvSpPr>
        <p:spPr>
          <a:xfrm>
            <a:off x="5165678" y="2582957"/>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11" name="Rectangle 10"/>
          <p:cNvSpPr/>
          <p:nvPr/>
        </p:nvSpPr>
        <p:spPr>
          <a:xfrm>
            <a:off x="9269493" y="1772131"/>
            <a:ext cx="3240360" cy="67130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solidFill>
              </a:rPr>
              <a:t>Descripteur 1 </a:t>
            </a:r>
            <a:endParaRPr lang="fr-FR" dirty="0">
              <a:solidFill>
                <a:schemeClr val="accent1"/>
              </a:solidFill>
            </a:endParaRPr>
          </a:p>
        </p:txBody>
      </p:sp>
      <p:sp>
        <p:nvSpPr>
          <p:cNvPr id="12" name="Rectangle 11"/>
          <p:cNvSpPr/>
          <p:nvPr/>
        </p:nvSpPr>
        <p:spPr>
          <a:xfrm>
            <a:off x="9259082" y="2582957"/>
            <a:ext cx="3240360" cy="6306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solidFill>
              </a:rPr>
              <a:t>Descripteur  2</a:t>
            </a:r>
            <a:endParaRPr lang="fr-FR" dirty="0">
              <a:solidFill>
                <a:schemeClr val="accent1"/>
              </a:solidFill>
            </a:endParaRPr>
          </a:p>
        </p:txBody>
      </p:sp>
      <p:sp>
        <p:nvSpPr>
          <p:cNvPr id="13" name="Rectangle 12"/>
          <p:cNvSpPr/>
          <p:nvPr/>
        </p:nvSpPr>
        <p:spPr>
          <a:xfrm>
            <a:off x="9259082" y="3318815"/>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solidFill>
              </a:rPr>
              <a:t>Descripteur 3 </a:t>
            </a:r>
            <a:endParaRPr lang="fr-FR" dirty="0">
              <a:solidFill>
                <a:schemeClr val="accent1"/>
              </a:solidFill>
            </a:endParaRPr>
          </a:p>
        </p:txBody>
      </p:sp>
      <p:sp>
        <p:nvSpPr>
          <p:cNvPr id="14" name="Rectangle 13"/>
          <p:cNvSpPr/>
          <p:nvPr/>
        </p:nvSpPr>
        <p:spPr>
          <a:xfrm>
            <a:off x="9269493" y="4024150"/>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smtClean="0">
                <a:solidFill>
                  <a:schemeClr val="accent1"/>
                </a:solidFill>
              </a:rPr>
              <a:t>Descripteur 4 </a:t>
            </a:r>
            <a:endParaRPr lang="fr-FR" dirty="0">
              <a:solidFill>
                <a:schemeClr val="accent1"/>
              </a:solidFill>
            </a:endParaRPr>
          </a:p>
        </p:txBody>
      </p:sp>
      <p:cxnSp>
        <p:nvCxnSpPr>
          <p:cNvPr id="16" name="Connecteur droit 15"/>
          <p:cNvCxnSpPr>
            <a:stCxn id="7" idx="3"/>
            <a:endCxn id="10" idx="1"/>
          </p:cNvCxnSpPr>
          <p:nvPr/>
        </p:nvCxnSpPr>
        <p:spPr>
          <a:xfrm flipV="1">
            <a:off x="4665613" y="3159021"/>
            <a:ext cx="500067" cy="206499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7" idx="3"/>
            <a:endCxn id="9" idx="1"/>
          </p:cNvCxnSpPr>
          <p:nvPr/>
        </p:nvCxnSpPr>
        <p:spPr>
          <a:xfrm>
            <a:off x="4665612" y="5224016"/>
            <a:ext cx="46443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8" idx="1"/>
            <a:endCxn id="7" idx="3"/>
          </p:cNvCxnSpPr>
          <p:nvPr/>
        </p:nvCxnSpPr>
        <p:spPr>
          <a:xfrm flipH="1" flipV="1">
            <a:off x="4665613" y="5224016"/>
            <a:ext cx="442257" cy="216024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0" idx="3"/>
            <a:endCxn id="11" idx="1"/>
          </p:cNvCxnSpPr>
          <p:nvPr/>
        </p:nvCxnSpPr>
        <p:spPr>
          <a:xfrm flipV="1">
            <a:off x="8406038" y="2107783"/>
            <a:ext cx="863457" cy="10512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0" idx="3"/>
            <a:endCxn id="12" idx="1"/>
          </p:cNvCxnSpPr>
          <p:nvPr/>
        </p:nvCxnSpPr>
        <p:spPr>
          <a:xfrm flipV="1">
            <a:off x="8406040" y="2898261"/>
            <a:ext cx="853043" cy="2607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10" idx="3"/>
            <a:endCxn id="13" idx="1"/>
          </p:cNvCxnSpPr>
          <p:nvPr/>
        </p:nvCxnSpPr>
        <p:spPr>
          <a:xfrm>
            <a:off x="8406040" y="3159021"/>
            <a:ext cx="853043" cy="4478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0" idx="3"/>
            <a:endCxn id="14" idx="1"/>
          </p:cNvCxnSpPr>
          <p:nvPr/>
        </p:nvCxnSpPr>
        <p:spPr>
          <a:xfrm>
            <a:off x="8406038" y="3159021"/>
            <a:ext cx="863457" cy="11531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797243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38</a:t>
            </a:fld>
            <a:endParaRPr lang="fr-FR" dirty="0"/>
          </a:p>
        </p:txBody>
      </p:sp>
      <p:sp>
        <p:nvSpPr>
          <p:cNvPr id="4" name="Rectangle 3"/>
          <p:cNvSpPr/>
          <p:nvPr/>
        </p:nvSpPr>
        <p:spPr>
          <a:xfrm>
            <a:off x="563219" y="3423816"/>
            <a:ext cx="14113568" cy="3600988"/>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4. Le référentiel AKI</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2400" b="1" i="1" dirty="0">
                <a:solidFill>
                  <a:srgbClr val="002060"/>
                </a:solidFill>
                <a:latin typeface="Verdana" panose="020B0604030504040204" pitchFamily="34" charset="0"/>
                <a:ea typeface="Verdana" panose="020B0604030504040204" pitchFamily="34" charset="0"/>
                <a:cs typeface="Verdana" panose="020B0604030504040204" pitchFamily="34" charset="0"/>
              </a:rPr>
              <a:t>« Les hommes construisent trop de murs et pas assez de ponts.« </a:t>
            </a:r>
          </a:p>
          <a:p>
            <a:pPr algn="ctr"/>
            <a:r>
              <a:rPr lang="fr-FR" sz="2400" b="1" i="1" dirty="0">
                <a:solidFill>
                  <a:srgbClr val="002060"/>
                </a:solidFill>
                <a:latin typeface="Verdana" panose="020B0604030504040204" pitchFamily="34" charset="0"/>
                <a:ea typeface="Verdana" panose="020B0604030504040204" pitchFamily="34" charset="0"/>
                <a:cs typeface="Verdana" panose="020B0604030504040204" pitchFamily="34" charset="0"/>
              </a:rPr>
              <a:t>Isaac Newton</a:t>
            </a:r>
            <a:endParaRPr lang="fr-FR"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fr-FR" sz="6000" dirty="0">
              <a:solidFill>
                <a:srgbClr val="002060"/>
              </a:solidFill>
              <a:latin typeface="Segoe UI" pitchFamily="34" charset="0"/>
              <a:cs typeface="Arial"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678821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39</a:t>
            </a:fld>
            <a:endParaRPr lang="fr-FR" dirty="0"/>
          </a:p>
        </p:txBody>
      </p:sp>
      <p:sp>
        <p:nvSpPr>
          <p:cNvPr id="4" name="ZoneTexte 3"/>
          <p:cNvSpPr txBox="1"/>
          <p:nvPr/>
        </p:nvSpPr>
        <p:spPr>
          <a:xfrm>
            <a:off x="491208" y="1191572"/>
            <a:ext cx="14185577" cy="7525139"/>
          </a:xfrm>
          <a:prstGeom prst="rect">
            <a:avLst/>
          </a:prstGeom>
          <a:noFill/>
        </p:spPr>
        <p:txBody>
          <a:bodyPr wrap="square" lIns="91440" tIns="45721" rIns="91440" bIns="45721" rtlCol="0">
            <a:spAutoFit/>
          </a:bodyPr>
          <a:lstStyle/>
          <a:p>
            <a:endParaRPr lang="fr-FR" sz="2100" b="1" i="1" dirty="0">
              <a:latin typeface="Verdana" panose="020B0604030504040204" pitchFamily="34" charset="0"/>
              <a:ea typeface="Verdana" panose="020B0604030504040204" pitchFamily="34" charset="0"/>
              <a:cs typeface="Verdana" panose="020B0604030504040204" pitchFamily="34" charset="0"/>
            </a:endParaRPr>
          </a:p>
          <a:p>
            <a:r>
              <a:rPr lang="fr-FR" sz="3200" i="1" dirty="0">
                <a:latin typeface="Verdana" panose="020B0604030504040204" pitchFamily="34" charset="0"/>
                <a:ea typeface="Verdana" panose="020B0604030504040204" pitchFamily="34" charset="0"/>
                <a:cs typeface="Verdana" panose="020B0604030504040204" pitchFamily="34" charset="0"/>
              </a:rPr>
              <a:t> </a:t>
            </a:r>
          </a:p>
          <a:p>
            <a:r>
              <a:rPr lang="fr-FR" b="1" dirty="0">
                <a:latin typeface="Verdana" panose="020B0604030504040204" pitchFamily="34" charset="0"/>
                <a:ea typeface="Verdana" panose="020B0604030504040204" pitchFamily="34" charset="0"/>
                <a:cs typeface="Verdana" panose="020B0604030504040204" pitchFamily="34" charset="0"/>
              </a:rPr>
              <a:t>Destinataires :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jeunes participants d’un programme de mobilité, tuteurs des organismes d’accueil (cercle 1</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employeurs, accompagnateurs des organismes jeunesse et toute personne ou structure susceptible de s’approprier cet outil (cercle 2</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Son architecture : </a:t>
            </a: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une </a:t>
            </a:r>
            <a:r>
              <a:rPr lang="fr-FR" dirty="0">
                <a:latin typeface="Verdana" panose="020B0604030504040204" pitchFamily="34" charset="0"/>
                <a:ea typeface="Verdana" panose="020B0604030504040204" pitchFamily="34" charset="0"/>
                <a:cs typeface="Verdana" panose="020B0604030504040204" pitchFamily="34" charset="0"/>
              </a:rPr>
              <a:t>fiche par </a:t>
            </a:r>
            <a:r>
              <a:rPr lang="fr-FR" dirty="0" smtClean="0">
                <a:latin typeface="Verdana" panose="020B0604030504040204" pitchFamily="34" charset="0"/>
                <a:ea typeface="Verdana" panose="020B0604030504040204" pitchFamily="34" charset="0"/>
                <a:cs typeface="Verdana" panose="020B0604030504040204" pitchFamily="34" charset="0"/>
              </a:rPr>
              <a:t>compétence</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 glossaire</a:t>
            </a:r>
          </a:p>
          <a:p>
            <a:pPr marL="342900" indent="-342900" algn="just">
              <a:buFontTx/>
              <a:buChar char="-"/>
            </a:pPr>
            <a:endParaRPr lang="fr-FR" sz="2400" i="1"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24604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a:t>
            </a:fld>
            <a:endParaRPr lang="fr-FR" dirty="0"/>
          </a:p>
        </p:txBody>
      </p:sp>
      <p:sp>
        <p:nvSpPr>
          <p:cNvPr id="4" name="Rectangle 3"/>
          <p:cNvSpPr/>
          <p:nvPr/>
        </p:nvSpPr>
        <p:spPr>
          <a:xfrm>
            <a:off x="563215" y="2559749"/>
            <a:ext cx="14185577" cy="6340199"/>
          </a:xfrm>
          <a:prstGeom prst="rect">
            <a:avLst/>
          </a:prstGeom>
        </p:spPr>
        <p:txBody>
          <a:bodyPr wrap="square" lIns="91440" tIns="45721" rIns="91440" bIns="45721">
            <a:spAutoFit/>
          </a:bodyPr>
          <a:lstStyle/>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Animation </a:t>
            </a:r>
            <a:r>
              <a:rPr lang="fr-FR" dirty="0">
                <a:latin typeface="Verdana" panose="020B0604030504040204" pitchFamily="34" charset="0"/>
                <a:ea typeface="Verdana" panose="020B0604030504040204" pitchFamily="34" charset="0"/>
                <a:cs typeface="Verdana" panose="020B0604030504040204" pitchFamily="34" charset="0"/>
              </a:rPr>
              <a:t>de la </a:t>
            </a:r>
            <a:r>
              <a:rPr lang="fr-FR" b="1" dirty="0">
                <a:latin typeface="Verdana" panose="020B0604030504040204" pitchFamily="34" charset="0"/>
                <a:ea typeface="Verdana" panose="020B0604030504040204" pitchFamily="34" charset="0"/>
                <a:cs typeface="Verdana" panose="020B0604030504040204" pitchFamily="34" charset="0"/>
              </a:rPr>
              <a:t>Plateforme Aquitaine Cap Mobilité </a:t>
            </a:r>
            <a:r>
              <a:rPr lang="fr-FR" dirty="0">
                <a:latin typeface="Verdana" panose="020B0604030504040204" pitchFamily="34" charset="0"/>
                <a:ea typeface="Verdana" panose="020B0604030504040204" pitchFamily="34" charset="0"/>
                <a:cs typeface="Verdana" panose="020B0604030504040204" pitchFamily="34" charset="0"/>
              </a:rPr>
              <a:t>mandatée par le Conseil Régional d’Aquitaine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2009-2016)</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Accompagnement </a:t>
            </a:r>
            <a:r>
              <a:rPr lang="fr-FR" dirty="0">
                <a:latin typeface="Verdana" panose="020B0604030504040204" pitchFamily="34" charset="0"/>
                <a:ea typeface="Verdana" panose="020B0604030504040204" pitchFamily="34" charset="0"/>
                <a:cs typeface="Verdana" panose="020B0604030504040204" pitchFamily="34" charset="0"/>
              </a:rPr>
              <a:t>des porteurs de projet </a:t>
            </a:r>
            <a:r>
              <a:rPr lang="fr-FR" dirty="0" smtClean="0">
                <a:latin typeface="Verdana" panose="020B0604030504040204" pitchFamily="34" charset="0"/>
                <a:ea typeface="Verdana" panose="020B0604030504040204" pitchFamily="34" charset="0"/>
                <a:cs typeface="Verdana" panose="020B0604030504040204" pitchFamily="34" charset="0"/>
              </a:rPr>
              <a:t>aquitains</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 </a:t>
            </a:r>
          </a:p>
          <a:p>
            <a:pPr marL="457200" algn="just"/>
            <a:r>
              <a:rPr lang="fr-FR" u="sng" dirty="0" smtClean="0">
                <a:latin typeface="Verdana" panose="020B0604030504040204" pitchFamily="34" charset="0"/>
                <a:ea typeface="Verdana" panose="020B0604030504040204" pitchFamily="34" charset="0"/>
                <a:cs typeface="Verdana" panose="020B0604030504040204" pitchFamily="34" charset="0"/>
              </a:rPr>
              <a:t>Objectifs</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 </a:t>
            </a:r>
          </a:p>
          <a:p>
            <a:pPr marL="1165212" indent="-547687"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Verdana" panose="020B0604030504040204" pitchFamily="34" charset="0"/>
              <a:buChar char="‒"/>
            </a:pPr>
            <a:r>
              <a:rPr lang="fr-FR" dirty="0">
                <a:latin typeface="Verdana" panose="020B0604030504040204" pitchFamily="34" charset="0"/>
                <a:ea typeface="Verdana" panose="020B0604030504040204" pitchFamily="34" charset="0"/>
                <a:cs typeface="Verdana" panose="020B0604030504040204" pitchFamily="34" charset="0"/>
              </a:rPr>
              <a:t>  Développer la mobilité </a:t>
            </a:r>
            <a:r>
              <a:rPr lang="fr-FR" dirty="0" smtClean="0">
                <a:latin typeface="Verdana" panose="020B0604030504040204" pitchFamily="34" charset="0"/>
                <a:ea typeface="Verdana" panose="020B0604030504040204" pitchFamily="34" charset="0"/>
                <a:cs typeface="Verdana" panose="020B0604030504040204" pitchFamily="34" charset="0"/>
              </a:rPr>
              <a:t>internationale de </a:t>
            </a:r>
            <a:r>
              <a:rPr lang="fr-FR" dirty="0">
                <a:latin typeface="Verdana" panose="020B0604030504040204" pitchFamily="34" charset="0"/>
                <a:ea typeface="Verdana" panose="020B0604030504040204" pitchFamily="34" charset="0"/>
                <a:cs typeface="Verdana" panose="020B0604030504040204" pitchFamily="34" charset="0"/>
              </a:rPr>
              <a:t>leurs publics</a:t>
            </a:r>
          </a:p>
          <a:p>
            <a:pPr marL="1165212" indent="-547687" algn="just">
              <a:buFont typeface="Verdana" panose="020B0604030504040204" pitchFamily="34" charset="0"/>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1439833" indent="-822325" algn="just">
              <a:buFont typeface="Verdana" panose="020B0604030504040204" pitchFamily="34" charset="0"/>
              <a:buChar char="‒"/>
            </a:pPr>
            <a:r>
              <a:rPr lang="fr-FR" dirty="0" smtClean="0">
                <a:latin typeface="Verdana" panose="020B0604030504040204" pitchFamily="34" charset="0"/>
                <a:ea typeface="Verdana" panose="020B0604030504040204" pitchFamily="34" charset="0"/>
                <a:cs typeface="Verdana" panose="020B0604030504040204" pitchFamily="34" charset="0"/>
              </a:rPr>
              <a:t>Permettre </a:t>
            </a:r>
            <a:r>
              <a:rPr lang="fr-FR" dirty="0">
                <a:latin typeface="Verdana" panose="020B0604030504040204" pitchFamily="34" charset="0"/>
                <a:ea typeface="Verdana" panose="020B0604030504040204" pitchFamily="34" charset="0"/>
                <a:cs typeface="Verdana" panose="020B0604030504040204" pitchFamily="34" charset="0"/>
              </a:rPr>
              <a:t>la capitalisation des acquis de la mobilité (compétences professionnelles, linguistiques et transversales)</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26407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9DF8857-F8AB-4E87-A3D4-33D444530FFB}" type="slidenum">
              <a:rPr lang="fr-FR" smtClean="0"/>
              <a:pPr>
                <a:defRPr/>
              </a:pPr>
              <a:t>40</a:t>
            </a:fld>
            <a:endParaRPr lang="fr-FR"/>
          </a:p>
        </p:txBody>
      </p:sp>
      <p:sp>
        <p:nvSpPr>
          <p:cNvPr id="5" name="Rectangle 4"/>
          <p:cNvSpPr/>
          <p:nvPr/>
        </p:nvSpPr>
        <p:spPr>
          <a:xfrm>
            <a:off x="13668674" y="27"/>
            <a:ext cx="1571328" cy="1015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7" name="Rectangle 6"/>
          <p:cNvSpPr/>
          <p:nvPr/>
        </p:nvSpPr>
        <p:spPr>
          <a:xfrm>
            <a:off x="-24386" y="0"/>
            <a:ext cx="1571328" cy="1012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2" name="Espace réservé du pied de page 1"/>
          <p:cNvSpPr>
            <a:spLocks noGrp="1"/>
          </p:cNvSpPr>
          <p:nvPr>
            <p:ph type="ftr" sz="quarter" idx="3"/>
          </p:nvPr>
        </p:nvSpPr>
        <p:spPr>
          <a:xfrm>
            <a:off x="460379" y="8248351"/>
            <a:ext cx="2335088" cy="1728193"/>
          </a:xfrm>
        </p:spPr>
        <p:txBody>
          <a:bodyPr/>
          <a:lstStyle/>
          <a:p>
            <a:pPr algn="l">
              <a:spcBef>
                <a:spcPct val="20000"/>
              </a:spcBef>
            </a:pPr>
            <a:r>
              <a:rPr lang="fr-FR" sz="2100"/>
              <a:t>Projet AKI Conférence– E3, Louvain-la-Neuve 10/10/2016</a:t>
            </a:r>
            <a:endParaRPr lang="fr-FR" sz="2100" dirty="0"/>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54" t="17284" r="20416" b="9568"/>
          <a:stretch/>
        </p:blipFill>
        <p:spPr bwMode="auto">
          <a:xfrm>
            <a:off x="-24386" y="0"/>
            <a:ext cx="15264388" cy="1012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08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41</a:t>
            </a:fld>
            <a:endParaRPr lang="fr-FR" dirty="0"/>
          </a:p>
        </p:txBody>
      </p:sp>
      <p:sp>
        <p:nvSpPr>
          <p:cNvPr id="4" name="Rectangle 3"/>
          <p:cNvSpPr/>
          <p:nvPr/>
        </p:nvSpPr>
        <p:spPr>
          <a:xfrm>
            <a:off x="563219" y="1623617"/>
            <a:ext cx="14113568" cy="7648250"/>
          </a:xfrm>
          <a:prstGeom prst="rect">
            <a:avLst/>
          </a:prstGeom>
        </p:spPr>
        <p:txBody>
          <a:bodyPr wrap="square" lIns="91440" tIns="45721" rIns="91440" bIns="45721">
            <a:spAutoFit/>
          </a:bodyPr>
          <a:lstStyle/>
          <a:p>
            <a:pPr algn="ctr"/>
            <a:r>
              <a:rPr lang="fr-FR" sz="3700" b="1" dirty="0">
                <a:latin typeface="Verdana" panose="020B0604030504040204" pitchFamily="34" charset="0"/>
                <a:ea typeface="Verdana" panose="020B0604030504040204" pitchFamily="34" charset="0"/>
                <a:cs typeface="Verdana" panose="020B0604030504040204" pitchFamily="34" charset="0"/>
              </a:rPr>
              <a:t>Exemple</a:t>
            </a: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Ouverture d’esprit</a:t>
            </a:r>
          </a:p>
          <a:p>
            <a:endPar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Définition : </a:t>
            </a: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r>
              <a:rPr lang="fr-FR" i="1" dirty="0">
                <a:solidFill>
                  <a:srgbClr val="003380"/>
                </a:solidFill>
                <a:latin typeface="Verdana" panose="020B0604030504040204" pitchFamily="34" charset="0"/>
                <a:ea typeface="Verdana" panose="020B0604030504040204" pitchFamily="34" charset="0"/>
                <a:cs typeface="Verdana" panose="020B0604030504040204" pitchFamily="34" charset="0"/>
              </a:rPr>
              <a:t>L’ouverture d’esprit permet à une personne de porter un regard étendu sur ce qui l’entoure, à s’intéresser aux autres  et à adapter son comportement et son discours aux individus et au contexte. En d’autres mots, être  ouvert d’esprit c’est accueillir la diversité culturelle et la diversité des opinions et s’adapter en conséquence</a:t>
            </a:r>
            <a:r>
              <a:rPr lang="fr-FR" i="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a:t>
            </a:r>
          </a:p>
          <a:p>
            <a:pPr algn="just"/>
            <a:endParaRPr lang="fr-FR" i="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fr-FR" i="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sz="2100" b="1" i="1" dirty="0">
                <a:latin typeface="Verdana" panose="020B0604030504040204" pitchFamily="34" charset="0"/>
                <a:ea typeface="Verdana" panose="020B0604030504040204" pitchFamily="34" charset="0"/>
                <a:cs typeface="Verdana" panose="020B0604030504040204" pitchFamily="34" charset="0"/>
              </a:rPr>
              <a:t>« Si tu diffères de moi, mon frère, loin de me léser, tu m’enrichis  » </a:t>
            </a:r>
          </a:p>
          <a:p>
            <a:r>
              <a:rPr lang="fr-FR" sz="2100" b="1" i="1" dirty="0">
                <a:latin typeface="Verdana" panose="020B0604030504040204" pitchFamily="34" charset="0"/>
                <a:ea typeface="Verdana" panose="020B0604030504040204" pitchFamily="34" charset="0"/>
                <a:cs typeface="Verdana" panose="020B0604030504040204" pitchFamily="34" charset="0"/>
              </a:rPr>
              <a:t>(Saint Exupéry)</a:t>
            </a:r>
          </a:p>
          <a:p>
            <a:pPr algn="just"/>
            <a:endParaRPr lang="fr-FR" i="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289889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42</a:t>
            </a:fld>
            <a:endParaRPr lang="fr-FR" dirty="0"/>
          </a:p>
        </p:txBody>
      </p:sp>
      <p:sp>
        <p:nvSpPr>
          <p:cNvPr id="5" name="Rectangle 4"/>
          <p:cNvSpPr/>
          <p:nvPr/>
        </p:nvSpPr>
        <p:spPr>
          <a:xfrm>
            <a:off x="563215" y="2631756"/>
            <a:ext cx="7704857" cy="584777"/>
          </a:xfrm>
          <a:prstGeom prst="rect">
            <a:avLst/>
          </a:prstGeom>
        </p:spPr>
        <p:txBody>
          <a:bodyPr wrap="square" lIns="91440" tIns="45721" rIns="91440" bIns="45721">
            <a:spAutoFit/>
          </a:bodyPr>
          <a:lstStyle/>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En mobilité internationale</a:t>
            </a:r>
          </a:p>
        </p:txBody>
      </p:sp>
      <p:sp>
        <p:nvSpPr>
          <p:cNvPr id="6" name="Rectangle 5"/>
          <p:cNvSpPr/>
          <p:nvPr/>
        </p:nvSpPr>
        <p:spPr>
          <a:xfrm>
            <a:off x="563246" y="3423818"/>
            <a:ext cx="14185575" cy="4108819"/>
          </a:xfrm>
          <a:prstGeom prst="rect">
            <a:avLst/>
          </a:prstGeom>
        </p:spPr>
        <p:txBody>
          <a:bodyPr wrap="square" lIns="91440" tIns="45721" rIns="91440" bIns="45721">
            <a:spAutoFit/>
          </a:bodyPr>
          <a:lstStyle/>
          <a:p>
            <a:endParaRPr lang="fr-FR" dirty="0" smtClean="0"/>
          </a:p>
          <a:p>
            <a:pPr algn="just"/>
            <a:r>
              <a:rPr lang="fr-FR" dirty="0">
                <a:latin typeface="Verdana" panose="020B0604030504040204" pitchFamily="34" charset="0"/>
                <a:ea typeface="Verdana" panose="020B0604030504040204" pitchFamily="34" charset="0"/>
                <a:cs typeface="Verdana" panose="020B0604030504040204" pitchFamily="34" charset="0"/>
              </a:rPr>
              <a:t>L’ouverture d’esprit se manifeste par l’ouverture à l’autre, à la différence; par l’intérêt et la curiosité pour une autre culture que la sienne et l’intégration de cette nouvelle culture dans son quotidien. L’intensité des relations, des rencontres favorise l’ouverture à l’autre.</a:t>
            </a:r>
          </a:p>
          <a:p>
            <a:pPr algn="just"/>
            <a:r>
              <a:rPr lang="fr-FR" dirty="0">
                <a:latin typeface="Verdana" panose="020B0604030504040204" pitchFamily="34" charset="0"/>
                <a:ea typeface="Verdana" panose="020B0604030504040204" pitchFamily="34" charset="0"/>
                <a:cs typeface="Verdana" panose="020B0604030504040204" pitchFamily="34" charset="0"/>
              </a:rPr>
              <a:t> </a:t>
            </a:r>
          </a:p>
          <a:p>
            <a:pPr algn="just"/>
            <a:r>
              <a:rPr lang="fr-FR" dirty="0">
                <a:latin typeface="Verdana" panose="020B0604030504040204" pitchFamily="34" charset="0"/>
                <a:ea typeface="Verdana" panose="020B0604030504040204" pitchFamily="34" charset="0"/>
                <a:cs typeface="Verdana" panose="020B0604030504040204" pitchFamily="34" charset="0"/>
              </a:rPr>
              <a:t>A l’étranger, le participant est confronté à l’inconnu, à d’autres environnements, à d’autres façons de faire qui vont le faire réagir. À son retour, il va remettre des choses en question.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787601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43</a:t>
            </a:fld>
            <a:endParaRPr lang="fr-FR" dirty="0"/>
          </a:p>
        </p:txBody>
      </p:sp>
      <p:sp>
        <p:nvSpPr>
          <p:cNvPr id="4" name="Rectangle 3"/>
          <p:cNvSpPr/>
          <p:nvPr/>
        </p:nvSpPr>
        <p:spPr>
          <a:xfrm>
            <a:off x="563219" y="3567861"/>
            <a:ext cx="14113568" cy="5001371"/>
          </a:xfrm>
          <a:prstGeom prst="rect">
            <a:avLst/>
          </a:prstGeom>
        </p:spPr>
        <p:txBody>
          <a:bodyPr wrap="square" lIns="91440" tIns="45721" rIns="91440" bIns="45721">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L’ouverture d’esprit permettra au jeune actif d’écouter,  comprendre, accepter les idées de ses collègues et de les intégrer dans sa propre analyse et résolution de problèmes. </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Le jeune actif prendra conscience que le milieu professionnel est constitué de personnes aux cultures diverses (valeurs, méthodes de travail…) et que c’est une richesse à exploiter (par exemple en adaptant sa façon de travailler).</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fera preuve de curiosité en posant des questions et en cherchant à comprendre comment la diversité pourra enrichir son travail.</a:t>
            </a:r>
          </a:p>
        </p:txBody>
      </p:sp>
      <p:sp>
        <p:nvSpPr>
          <p:cNvPr id="5" name="Rectangle 4"/>
          <p:cNvSpPr/>
          <p:nvPr/>
        </p:nvSpPr>
        <p:spPr>
          <a:xfrm>
            <a:off x="563218" y="2440718"/>
            <a:ext cx="6393097" cy="584777"/>
          </a:xfrm>
          <a:prstGeom prst="rect">
            <a:avLst/>
          </a:prstGeom>
        </p:spPr>
        <p:txBody>
          <a:bodyPr wrap="none" lIns="91440" tIns="45721" rIns="91440" bIns="45721">
            <a:spAutoFit/>
          </a:bodyPr>
          <a:lstStyle/>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Dans la vie professionnelle</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473445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44</a:t>
            </a:fld>
            <a:endParaRPr lang="fr-FR" dirty="0"/>
          </a:p>
        </p:txBody>
      </p:sp>
      <p:sp>
        <p:nvSpPr>
          <p:cNvPr id="4" name="Rectangle 3"/>
          <p:cNvSpPr/>
          <p:nvPr/>
        </p:nvSpPr>
        <p:spPr>
          <a:xfrm>
            <a:off x="563217" y="2559749"/>
            <a:ext cx="3674404" cy="584777"/>
          </a:xfrm>
          <a:prstGeom prst="rect">
            <a:avLst/>
          </a:prstGeom>
        </p:spPr>
        <p:txBody>
          <a:bodyPr wrap="none" lIns="91440" tIns="45721" rIns="91440" bIns="45721">
            <a:spAutoFit/>
          </a:bodyPr>
          <a:lstStyle/>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Dans la société</a:t>
            </a:r>
          </a:p>
        </p:txBody>
      </p:sp>
      <p:sp>
        <p:nvSpPr>
          <p:cNvPr id="5" name="Rectangle 4"/>
          <p:cNvSpPr/>
          <p:nvPr/>
        </p:nvSpPr>
        <p:spPr>
          <a:xfrm>
            <a:off x="563219" y="3423818"/>
            <a:ext cx="14113568" cy="4108819"/>
          </a:xfrm>
          <a:prstGeom prst="rect">
            <a:avLst/>
          </a:prstGeom>
        </p:spPr>
        <p:txBody>
          <a:bodyPr wrap="square" lIns="91440" tIns="45721" rIns="91440" bIns="45721">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Le jeune citoyen se préoccupera de ses voisins, s’intéressera aux différentes cultures au sein de sa communauté.</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pourra assister et participer à des forums, des réunions de consultation et de prise de décisions.</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contribuera à un nouveau modèle de vivre ensemble, valorisera la différence et fera preuve d’audace et d’innovation. </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868060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45</a:t>
            </a:fld>
            <a:endParaRPr lang="fr-FR" dirty="0"/>
          </a:p>
        </p:txBody>
      </p:sp>
      <p:sp>
        <p:nvSpPr>
          <p:cNvPr id="4" name="Rectangle 3"/>
          <p:cNvSpPr/>
          <p:nvPr/>
        </p:nvSpPr>
        <p:spPr>
          <a:xfrm>
            <a:off x="563219" y="4810698"/>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5. Le kit d’évaluation AKI</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1242925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46</a:t>
            </a:fld>
            <a:endParaRPr lang="fr-FR" dirty="0"/>
          </a:p>
        </p:txBody>
      </p:sp>
      <p:sp>
        <p:nvSpPr>
          <p:cNvPr id="4" name="ZoneTexte 3"/>
          <p:cNvSpPr txBox="1"/>
          <p:nvPr/>
        </p:nvSpPr>
        <p:spPr>
          <a:xfrm>
            <a:off x="563219" y="2415705"/>
            <a:ext cx="14113568" cy="5893923"/>
          </a:xfrm>
          <a:prstGeom prst="rect">
            <a:avLst/>
          </a:prstGeom>
          <a:noFill/>
        </p:spPr>
        <p:txBody>
          <a:bodyPr wrap="square" lIns="91440" tIns="45721" rIns="91440" bIns="45721" rtlCol="0">
            <a:spAutoFit/>
          </a:bodyPr>
          <a:lstStyle/>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u</a:t>
            </a:r>
            <a:r>
              <a:rPr lang="fr-FR" b="1" dirty="0" smtClean="0">
                <a:latin typeface="Verdana" panose="020B0604030504040204" pitchFamily="34" charset="0"/>
                <a:ea typeface="Verdana" panose="020B0604030504040204" pitchFamily="34" charset="0"/>
                <a:cs typeface="Verdana" panose="020B0604030504040204" pitchFamily="34" charset="0"/>
              </a:rPr>
              <a:t>ne </a:t>
            </a:r>
            <a:r>
              <a:rPr lang="fr-FR" b="1" dirty="0">
                <a:latin typeface="Verdana" panose="020B0604030504040204" pitchFamily="34" charset="0"/>
                <a:ea typeface="Verdana" panose="020B0604030504040204" pitchFamily="34" charset="0"/>
                <a:cs typeface="Verdana" panose="020B0604030504040204" pitchFamily="34" charset="0"/>
              </a:rPr>
              <a:t>grille-référence de descripteurs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b="1"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smtClean="0">
                <a:latin typeface="Verdana" panose="020B0604030504040204" pitchFamily="34" charset="0"/>
                <a:ea typeface="Verdana" panose="020B0604030504040204" pitchFamily="34" charset="0"/>
                <a:cs typeface="Verdana" panose="020B0604030504040204" pitchFamily="34" charset="0"/>
              </a:rPr>
              <a:t>des </a:t>
            </a:r>
            <a:r>
              <a:rPr lang="fr-FR" b="1" dirty="0">
                <a:latin typeface="Verdana" panose="020B0604030504040204" pitchFamily="34" charset="0"/>
                <a:ea typeface="Verdana" panose="020B0604030504040204" pitchFamily="34" charset="0"/>
                <a:cs typeface="Verdana" panose="020B0604030504040204" pitchFamily="34" charset="0"/>
              </a:rPr>
              <a:t>questionnaires </a:t>
            </a:r>
            <a:r>
              <a:rPr lang="fr-FR" dirty="0">
                <a:latin typeface="Verdana" panose="020B0604030504040204" pitchFamily="34" charset="0"/>
                <a:ea typeface="Verdana" panose="020B0604030504040204" pitchFamily="34" charset="0"/>
                <a:cs typeface="Verdana" panose="020B0604030504040204" pitchFamily="34" charset="0"/>
              </a:rPr>
              <a:t>destinés aux participants des programmes de mobilité (démarche d’autoévaluation) et à leurs tuteurs (démarche d’évaluation)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smtClean="0">
                <a:latin typeface="Verdana" panose="020B0604030504040204" pitchFamily="34" charset="0"/>
                <a:ea typeface="Verdana" panose="020B0604030504040204" pitchFamily="34" charset="0"/>
                <a:cs typeface="Verdana" panose="020B0604030504040204" pitchFamily="34" charset="0"/>
              </a:rPr>
              <a:t>un </a:t>
            </a:r>
            <a:r>
              <a:rPr lang="fr-FR" b="1" dirty="0">
                <a:latin typeface="Verdana" panose="020B0604030504040204" pitchFamily="34" charset="0"/>
                <a:ea typeface="Verdana" panose="020B0604030504040204" pitchFamily="34" charset="0"/>
                <a:cs typeface="Verdana" panose="020B0604030504040204" pitchFamily="34" charset="0"/>
              </a:rPr>
              <a:t>document de valorisation </a:t>
            </a:r>
            <a:r>
              <a:rPr lang="fr-FR" dirty="0">
                <a:latin typeface="Verdana" panose="020B0604030504040204" pitchFamily="34" charset="0"/>
                <a:ea typeface="Verdana" panose="020B0604030504040204" pitchFamily="34" charset="0"/>
                <a:cs typeface="Verdana" panose="020B0604030504040204" pitchFamily="34" charset="0"/>
              </a:rPr>
              <a:t>des acquis de la </a:t>
            </a:r>
            <a:r>
              <a:rPr lang="fr-FR" dirty="0" smtClean="0">
                <a:latin typeface="Verdana" panose="020B0604030504040204" pitchFamily="34" charset="0"/>
                <a:ea typeface="Verdana" panose="020B0604030504040204" pitchFamily="34" charset="0"/>
                <a:cs typeface="Verdana" panose="020B0604030504040204" pitchFamily="34" charset="0"/>
              </a:rPr>
              <a:t>mobilité</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Une </a:t>
            </a:r>
            <a:r>
              <a:rPr lang="fr-FR" dirty="0">
                <a:latin typeface="Verdana" panose="020B0604030504040204" pitchFamily="34" charset="0"/>
                <a:ea typeface="Verdana" panose="020B0604030504040204" pitchFamily="34" charset="0"/>
                <a:cs typeface="Verdana" panose="020B0604030504040204" pitchFamily="34" charset="0"/>
              </a:rPr>
              <a:t>procédure d’évaluation  </a:t>
            </a:r>
            <a:r>
              <a:rPr lang="fr-FR" b="1" dirty="0">
                <a:latin typeface="Verdana" panose="020B0604030504040204" pitchFamily="34" charset="0"/>
                <a:ea typeface="Verdana" panose="020B0604030504040204" pitchFamily="34" charset="0"/>
                <a:cs typeface="Verdana" panose="020B0604030504040204" pitchFamily="34" charset="0"/>
              </a:rPr>
              <a:t>positive</a:t>
            </a:r>
            <a:r>
              <a:rPr lang="fr-FR" dirty="0">
                <a:latin typeface="Verdana" panose="020B0604030504040204" pitchFamily="34" charset="0"/>
                <a:ea typeface="Verdana" panose="020B0604030504040204" pitchFamily="34" charset="0"/>
                <a:cs typeface="Verdana" panose="020B0604030504040204" pitchFamily="34" charset="0"/>
              </a:rPr>
              <a:t> : elle doit permettre aux jeunes participants d’identifier, de s’approprier et de valoriser les compétences transversales développées en mobilité internationale. </a:t>
            </a:r>
          </a:p>
          <a:p>
            <a:endParaRPr lang="fr-FR" dirty="0" smtClean="0"/>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965908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47</a:t>
            </a:fld>
            <a:endParaRPr lang="fr-FR" dirty="0"/>
          </a:p>
        </p:txBody>
      </p:sp>
      <p:sp>
        <p:nvSpPr>
          <p:cNvPr id="4" name="Rectangle 3"/>
          <p:cNvSpPr/>
          <p:nvPr/>
        </p:nvSpPr>
        <p:spPr>
          <a:xfrm>
            <a:off x="563218" y="4287911"/>
            <a:ext cx="14113567" cy="2862324"/>
          </a:xfrm>
          <a:prstGeom prst="rect">
            <a:avLst/>
          </a:prstGeom>
        </p:spPr>
        <p:txBody>
          <a:bodyPr wrap="square" lIns="91440" tIns="45721" rIns="91440" bIns="45721">
            <a:spAutoFit/>
          </a:bodyPr>
          <a:lstStyle/>
          <a:p>
            <a:pPr algn="ctr"/>
            <a:r>
              <a:rPr lang="fr-FR" sz="6000" dirty="0">
                <a:solidFill>
                  <a:srgbClr val="002060"/>
                </a:solidFill>
                <a:latin typeface="Segoe UI" pitchFamily="34" charset="0"/>
                <a:cs typeface="Arial" pitchFamily="34" charset="0"/>
              </a:rPr>
              <a:t>6. Les résultats escomptés du projet AKI</a:t>
            </a:r>
          </a:p>
          <a:p>
            <a:pPr algn="ctr"/>
            <a:endParaRPr lang="fr-FR" sz="6000" dirty="0">
              <a:solidFill>
                <a:srgbClr val="002060"/>
              </a:solidFill>
              <a:latin typeface="Segoe UI" pitchFamily="34" charset="0"/>
              <a:cs typeface="Arial" pitchFamily="34" charset="0"/>
            </a:endParaRPr>
          </a:p>
          <a:p>
            <a:pPr algn="ctr"/>
            <a:endParaRPr lang="fr-FR" sz="6000" dirty="0">
              <a:solidFill>
                <a:srgbClr val="002060"/>
              </a:solidFill>
              <a:latin typeface="Segoe UI" pitchFamily="34" charset="0"/>
              <a:cs typeface="Arial"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846291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48</a:t>
            </a:fld>
            <a:endParaRPr lang="fr-FR" dirty="0"/>
          </a:p>
        </p:txBody>
      </p:sp>
      <p:sp>
        <p:nvSpPr>
          <p:cNvPr id="4" name="Rectangle 3"/>
          <p:cNvSpPr/>
          <p:nvPr/>
        </p:nvSpPr>
        <p:spPr>
          <a:xfrm>
            <a:off x="491239" y="2631729"/>
            <a:ext cx="14095855" cy="5893923"/>
          </a:xfrm>
          <a:prstGeom prst="rect">
            <a:avLst/>
          </a:prstGeom>
        </p:spPr>
        <p:txBody>
          <a:bodyPr wrap="square" lIns="91440" tIns="45721" rIns="91440" bIns="45721">
            <a:spAutoFit/>
          </a:bodyPr>
          <a:lstStyle/>
          <a:p>
            <a:pPr lvl="0"/>
            <a:endParaRPr lang="fr-FR" dirty="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a:t>
            </a:r>
            <a:r>
              <a:rPr lang="fr-FR" b="1" dirty="0">
                <a:latin typeface="Verdana" panose="020B0604030504040204" pitchFamily="34" charset="0"/>
                <a:ea typeface="Verdana" panose="020B0604030504040204" pitchFamily="34" charset="0"/>
                <a:cs typeface="Verdana" panose="020B0604030504040204" pitchFamily="34" charset="0"/>
              </a:rPr>
              <a:t>définition précise de 5 compétences </a:t>
            </a:r>
            <a:r>
              <a:rPr lang="fr-FR" dirty="0">
                <a:latin typeface="Verdana" panose="020B0604030504040204" pitchFamily="34" charset="0"/>
                <a:ea typeface="Verdana" panose="020B0604030504040204" pitchFamily="34" charset="0"/>
                <a:cs typeface="Verdana" panose="020B0604030504040204" pitchFamily="34" charset="0"/>
              </a:rPr>
              <a:t>transversales développées en mobilité internationale et une compréhension étendue de l’expérience </a:t>
            </a:r>
            <a:r>
              <a:rPr lang="fr-FR" dirty="0" smtClean="0">
                <a:latin typeface="Verdana" panose="020B0604030504040204" pitchFamily="34" charset="0"/>
                <a:ea typeface="Verdana" panose="020B0604030504040204" pitchFamily="34" charset="0"/>
                <a:cs typeface="Verdana" panose="020B0604030504040204" pitchFamily="34" charset="0"/>
              </a:rPr>
              <a:t>internationale</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meilleure </a:t>
            </a:r>
            <a:r>
              <a:rPr lang="fr-FR" b="1" dirty="0">
                <a:latin typeface="Verdana" panose="020B0604030504040204" pitchFamily="34" charset="0"/>
                <a:ea typeface="Verdana" panose="020B0604030504040204" pitchFamily="34" charset="0"/>
                <a:cs typeface="Verdana" panose="020B0604030504040204" pitchFamily="34" charset="0"/>
              </a:rPr>
              <a:t>visibilité </a:t>
            </a:r>
            <a:r>
              <a:rPr lang="fr-FR" dirty="0">
                <a:latin typeface="Verdana" panose="020B0604030504040204" pitchFamily="34" charset="0"/>
                <a:ea typeface="Verdana" panose="020B0604030504040204" pitchFamily="34" charset="0"/>
                <a:cs typeface="Verdana" panose="020B0604030504040204" pitchFamily="34" charset="0"/>
              </a:rPr>
              <a:t>des acquis de la mobilité par le milieu du travail (entreprises, ONG, associations…)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 </a:t>
            </a:r>
            <a:r>
              <a:rPr lang="fr-FR" b="1" dirty="0">
                <a:latin typeface="Verdana" panose="020B0604030504040204" pitchFamily="34" charset="0"/>
                <a:ea typeface="Verdana" panose="020B0604030504040204" pitchFamily="34" charset="0"/>
                <a:cs typeface="Verdana" panose="020B0604030504040204" pitchFamily="34" charset="0"/>
              </a:rPr>
              <a:t>partage d’outils communs </a:t>
            </a:r>
            <a:r>
              <a:rPr lang="fr-FR" dirty="0">
                <a:latin typeface="Verdana" panose="020B0604030504040204" pitchFamily="34" charset="0"/>
                <a:ea typeface="Verdana" panose="020B0604030504040204" pitchFamily="34" charset="0"/>
                <a:cs typeface="Verdana" panose="020B0604030504040204" pitchFamily="34" charset="0"/>
              </a:rPr>
              <a:t>d’évaluation et de valorisation des acquis de la mobilité.</a:t>
            </a:r>
          </a:p>
          <a:p>
            <a:pPr marL="457200" indent="-457200">
              <a:buFont typeface="Wingdings" panose="05000000000000000000" pitchFamily="2" charset="2"/>
              <a:buChar char="Ø"/>
            </a:pPr>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302160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7" y="2296269"/>
            <a:ext cx="14041560" cy="6340199"/>
          </a:xfrm>
          <a:prstGeom prst="rect">
            <a:avLst/>
          </a:prstGeom>
        </p:spPr>
        <p:txBody>
          <a:bodyPr wrap="square" lIns="91440" tIns="45721" rIns="91440" bIns="45721">
            <a:spAutoFit/>
          </a:bodyPr>
          <a:lstStyle/>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a:t>
            </a:r>
            <a:r>
              <a:rPr lang="fr-FR" b="1" dirty="0" smtClean="0">
                <a:latin typeface="Verdana" panose="020B0604030504040204" pitchFamily="34" charset="0"/>
                <a:ea typeface="Verdana" panose="020B0604030504040204" pitchFamily="34" charset="0"/>
                <a:cs typeface="Verdana" panose="020B0604030504040204" pitchFamily="34" charset="0"/>
              </a:rPr>
              <a:t>appropriation</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des outils AKI par les jeunes participants d’un programme de mobilité, les structures d’envoi et les tuteurs des structures </a:t>
            </a:r>
            <a:r>
              <a:rPr lang="fr-FR" dirty="0" smtClean="0">
                <a:latin typeface="Verdana" panose="020B0604030504040204" pitchFamily="34" charset="0"/>
                <a:ea typeface="Verdana" panose="020B0604030504040204" pitchFamily="34" charset="0"/>
                <a:cs typeface="Verdana" panose="020B0604030504040204" pitchFamily="34" charset="0"/>
              </a:rPr>
              <a:t>d’accueil</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Une appropriation élargie </a:t>
            </a:r>
            <a:r>
              <a:rPr lang="fr-FR" dirty="0">
                <a:latin typeface="Verdana" panose="020B0604030504040204" pitchFamily="34" charset="0"/>
                <a:ea typeface="Verdana" panose="020B0604030504040204" pitchFamily="34" charset="0"/>
                <a:cs typeface="Verdana" panose="020B0604030504040204" pitchFamily="34" charset="0"/>
              </a:rPr>
              <a:t>des outils AKI par des opérateurs Jeunesse, des ONG, des entreprises (services des ressources humaines/recrutement</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Faire </a:t>
            </a:r>
            <a:r>
              <a:rPr lang="fr-FR" b="1" dirty="0">
                <a:latin typeface="Verdana" panose="020B0604030504040204" pitchFamily="34" charset="0"/>
                <a:ea typeface="Verdana" panose="020B0604030504040204" pitchFamily="34" charset="0"/>
                <a:cs typeface="Verdana" panose="020B0604030504040204" pitchFamily="34" charset="0"/>
              </a:rPr>
              <a:t>le pont </a:t>
            </a:r>
            <a:r>
              <a:rPr lang="fr-FR" dirty="0">
                <a:latin typeface="Verdana" panose="020B0604030504040204" pitchFamily="34" charset="0"/>
                <a:ea typeface="Verdana" panose="020B0604030504040204" pitchFamily="34" charset="0"/>
                <a:cs typeface="Verdana" panose="020B0604030504040204" pitchFamily="34" charset="0"/>
              </a:rPr>
              <a:t>entre les compétences développées en mobilité et celles attendues par le monde du travail et la société</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
        <p:nvSpPr>
          <p:cNvPr id="8" name="Espace réservé du numéro de diapositive 2"/>
          <p:cNvSpPr>
            <a:spLocks noGrp="1"/>
          </p:cNvSpPr>
          <p:nvPr>
            <p:ph type="sldNum" sz="quarter" idx="12"/>
          </p:nvPr>
        </p:nvSpPr>
        <p:spPr>
          <a:xfrm>
            <a:off x="10922000" y="9112448"/>
            <a:ext cx="3556000" cy="541338"/>
          </a:xfrm>
        </p:spPr>
        <p:txBody>
          <a:bodyPr/>
          <a:lstStyle/>
          <a:p>
            <a:pPr algn="r">
              <a:defRPr/>
            </a:pPr>
            <a:fld id="{19DF8857-F8AB-4E87-A3D4-33D444530FFB}" type="slidenum">
              <a:rPr lang="fr-FR" smtClean="0"/>
              <a:pPr algn="r">
                <a:defRPr/>
              </a:pPr>
              <a:t>49</a:t>
            </a:fld>
            <a:endParaRPr lang="fr-FR" dirty="0"/>
          </a:p>
        </p:txBody>
      </p:sp>
    </p:spTree>
    <p:extLst>
      <p:ext uri="{BB962C8B-B14F-4D97-AF65-F5344CB8AC3E}">
        <p14:creationId xmlns:p14="http://schemas.microsoft.com/office/powerpoint/2010/main" val="114807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F9EBB8F7-2B98-47B5-B1BB-354546E78373}" type="slidenum">
              <a:rPr lang="fr-FR"/>
              <a:pPr algn="r">
                <a:defRPr/>
              </a:pPr>
              <a:t>5</a:t>
            </a:fld>
            <a:endParaRPr lang="fr-FR" dirty="0"/>
          </a:p>
        </p:txBody>
      </p:sp>
      <p:sp>
        <p:nvSpPr>
          <p:cNvPr id="4" name="Rectangle 3"/>
          <p:cNvSpPr/>
          <p:nvPr/>
        </p:nvSpPr>
        <p:spPr>
          <a:xfrm>
            <a:off x="491210" y="3567832"/>
            <a:ext cx="14257583" cy="2862324"/>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Présentation des partenaires AKI </a:t>
            </a:r>
          </a:p>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&amp; </a:t>
            </a:r>
          </a:p>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des partenaires associés</a:t>
            </a:r>
          </a:p>
        </p:txBody>
      </p:sp>
      <p:sp>
        <p:nvSpPr>
          <p:cNvPr id="2" name="Espace réservé du pied de page 1"/>
          <p:cNvSpPr>
            <a:spLocks noGrp="1"/>
          </p:cNvSpPr>
          <p:nvPr>
            <p:ph type="ftr" sz="quarter" idx="3"/>
          </p:nvPr>
        </p:nvSpPr>
        <p:spPr/>
        <p:txBody>
          <a:bodyPr/>
          <a:lstStyle/>
          <a:p>
            <a:pPr algn="l">
              <a:spcBef>
                <a:spcPct val="20000"/>
              </a:spcBef>
            </a:pPr>
            <a:r>
              <a:rPr lang="fr-FR" sz="2100" dirty="0"/>
              <a:t>Projet AKI Conférence– E3, Louvain-la-Neuve 10/10/2016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922000" y="9112448"/>
            <a:ext cx="3556000" cy="541338"/>
          </a:xfrm>
        </p:spPr>
        <p:txBody>
          <a:bodyPr/>
          <a:lstStyle/>
          <a:p>
            <a:pPr algn="r">
              <a:defRPr/>
            </a:pPr>
            <a:fld id="{19DF8857-F8AB-4E87-A3D4-33D444530FFB}" type="slidenum">
              <a:rPr lang="fr-FR" smtClean="0"/>
              <a:pPr algn="r">
                <a:defRPr/>
              </a:pPr>
              <a:t>50</a:t>
            </a:fld>
            <a:endParaRPr lang="fr-FR" dirty="0"/>
          </a:p>
        </p:txBody>
      </p:sp>
      <p:sp>
        <p:nvSpPr>
          <p:cNvPr id="4" name="Rectangle 3"/>
          <p:cNvSpPr/>
          <p:nvPr/>
        </p:nvSpPr>
        <p:spPr>
          <a:xfrm>
            <a:off x="557489" y="3415680"/>
            <a:ext cx="14113568" cy="661722"/>
          </a:xfrm>
          <a:prstGeom prst="rect">
            <a:avLst/>
          </a:prstGeom>
        </p:spPr>
        <p:txBody>
          <a:bodyPr wrap="square" lIns="91440" tIns="45721" rIns="91440" bIns="45721">
            <a:spAutoFit/>
          </a:bodyPr>
          <a:lstStyle/>
          <a:p>
            <a:pPr algn="ctr"/>
            <a:r>
              <a:rPr lang="fr-FR" sz="3700" b="1" dirty="0">
                <a:solidFill>
                  <a:srgbClr val="860000"/>
                </a:solidFill>
                <a:latin typeface="Monotype Corsiva" panose="03010101010201010101" pitchFamily="66" charset="0"/>
              </a:rPr>
              <a:t>     </a:t>
            </a:r>
            <a:r>
              <a:rPr lang="fr-FR" sz="3700" b="1" dirty="0">
                <a:solidFill>
                  <a:srgbClr val="860000"/>
                </a:solidFill>
                <a:latin typeface="Verdana" panose="020B0604030504040204" pitchFamily="34" charset="0"/>
                <a:ea typeface="Verdana" panose="020B0604030504040204" pitchFamily="34" charset="0"/>
                <a:cs typeface="Verdana" panose="020B0604030504040204" pitchFamily="34" charset="0"/>
              </a:rPr>
              <a:t> « Un grand merci  pour  votre écoute » </a:t>
            </a:r>
          </a:p>
        </p:txBody>
      </p:sp>
      <p:sp>
        <p:nvSpPr>
          <p:cNvPr id="9" name="ZoneTexte 8"/>
          <p:cNvSpPr txBox="1"/>
          <p:nvPr/>
        </p:nvSpPr>
        <p:spPr>
          <a:xfrm>
            <a:off x="557489" y="5090591"/>
            <a:ext cx="14113568" cy="1800495"/>
          </a:xfrm>
          <a:prstGeom prst="rect">
            <a:avLst/>
          </a:prstGeom>
          <a:noFill/>
        </p:spPr>
        <p:txBody>
          <a:bodyPr wrap="square" lIns="91440" tIns="45721" rIns="91440" bIns="45721" rtlCol="0">
            <a:spAutoFit/>
          </a:bodyPr>
          <a:lstStyle/>
          <a:p>
            <a:pPr algn="ctr"/>
            <a:r>
              <a:rPr lang="fr-FR" sz="3700" dirty="0">
                <a:latin typeface="Verdana" panose="020B0604030504040204" pitchFamily="34" charset="0"/>
                <a:ea typeface="Verdana" panose="020B0604030504040204" pitchFamily="34" charset="0"/>
                <a:cs typeface="Verdana" panose="020B0604030504040204" pitchFamily="34" charset="0"/>
              </a:rPr>
              <a:t>L’Equipe projet AKI</a:t>
            </a:r>
          </a:p>
          <a:p>
            <a:pPr algn="ctr"/>
            <a:endParaRPr lang="fr-FR" sz="3700" dirty="0">
              <a:latin typeface="Verdana" panose="020B0604030504040204" pitchFamily="34" charset="0"/>
              <a:ea typeface="Verdana" panose="020B0604030504040204" pitchFamily="34" charset="0"/>
              <a:cs typeface="Verdana" panose="020B0604030504040204" pitchFamily="34" charset="0"/>
            </a:endParaRPr>
          </a:p>
          <a:p>
            <a:pPr marL="571498" indent="-571498" algn="ctr">
              <a:buFont typeface="Wingdings 2"/>
              <a:buChar char="'"/>
            </a:pPr>
            <a:r>
              <a:rPr lang="fr-FR" sz="3700" dirty="0">
                <a:latin typeface="Verdana" panose="020B0604030504040204" pitchFamily="34" charset="0"/>
                <a:ea typeface="Verdana" panose="020B0604030504040204" pitchFamily="34" charset="0"/>
                <a:cs typeface="Verdana" panose="020B0604030504040204" pitchFamily="34" charset="0"/>
                <a:sym typeface="Wingdings 2"/>
              </a:rPr>
              <a:t>05.56.15.12.45  </a:t>
            </a:r>
            <a:r>
              <a:rPr lang="fr-FR" sz="3700" dirty="0">
                <a:latin typeface="Verdana" panose="020B0604030504040204" pitchFamily="34" charset="0"/>
                <a:ea typeface="Verdana" panose="020B0604030504040204" pitchFamily="34" charset="0"/>
                <a:cs typeface="Verdana" panose="020B0604030504040204" pitchFamily="34" charset="0"/>
                <a:sym typeface="Wingdings"/>
              </a:rPr>
              <a:t> alarramendy@insup.org</a:t>
            </a:r>
            <a:endParaRPr lang="fr-FR" sz="3700" dirty="0">
              <a:latin typeface="Verdana" panose="020B0604030504040204" pitchFamily="34" charset="0"/>
              <a:ea typeface="Verdana" panose="020B0604030504040204" pitchFamily="34" charset="0"/>
              <a:cs typeface="Verdana" panose="020B0604030504040204" pitchFamily="34" charset="0"/>
              <a:sym typeface="Wingdings 2"/>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41887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6</a:t>
            </a:fld>
            <a:endParaRPr lang="fr-FR" dirty="0"/>
          </a:p>
        </p:txBody>
      </p:sp>
      <p:sp>
        <p:nvSpPr>
          <p:cNvPr id="4" name="Rectangle 3"/>
          <p:cNvSpPr/>
          <p:nvPr/>
        </p:nvSpPr>
        <p:spPr>
          <a:xfrm>
            <a:off x="923258" y="1263607"/>
            <a:ext cx="13753527" cy="7679027"/>
          </a:xfrm>
          <a:prstGeom prst="rect">
            <a:avLst/>
          </a:prstGeom>
        </p:spPr>
        <p:txBody>
          <a:bodyPr wrap="square" lIns="91440" tIns="45721" rIns="91440" bIns="45721">
            <a:spAutoFit/>
          </a:bodyPr>
          <a:lstStyle/>
          <a:p>
            <a:r>
              <a:rPr lang="fr-FR" b="1" dirty="0" smtClean="0">
                <a:latin typeface="Verdana" panose="020B0604030504040204" pitchFamily="34" charset="0"/>
                <a:ea typeface="Verdana" panose="020B0604030504040204" pitchFamily="34" charset="0"/>
                <a:cs typeface="Verdana" panose="020B0604030504040204" pitchFamily="34" charset="0"/>
              </a:rPr>
              <a:t>Le projet AKI réunit </a:t>
            </a:r>
            <a:r>
              <a:rPr lang="fr-FR" b="1" dirty="0">
                <a:latin typeface="Verdana" panose="020B0604030504040204" pitchFamily="34" charset="0"/>
                <a:ea typeface="Verdana" panose="020B0604030504040204" pitchFamily="34" charset="0"/>
                <a:cs typeface="Verdana" panose="020B0604030504040204" pitchFamily="34" charset="0"/>
              </a:rPr>
              <a:t> :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l'Office </a:t>
            </a:r>
            <a:r>
              <a:rPr lang="fr-FR" dirty="0">
                <a:latin typeface="Verdana" panose="020B0604030504040204" pitchFamily="34" charset="0"/>
                <a:ea typeface="Verdana" panose="020B0604030504040204" pitchFamily="34" charset="0"/>
                <a:cs typeface="Verdana" panose="020B0604030504040204" pitchFamily="34" charset="0"/>
              </a:rPr>
              <a:t>franco-allemand pour la Jeunesse (OFAJ)/Deutsch-Französisches Jugendwerk (DFJW</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l'Office </a:t>
            </a:r>
            <a:r>
              <a:rPr lang="fr-FR" dirty="0">
                <a:latin typeface="Verdana" panose="020B0604030504040204" pitchFamily="34" charset="0"/>
                <a:ea typeface="Verdana" panose="020B0604030504040204" pitchFamily="34" charset="0"/>
                <a:cs typeface="Verdana" panose="020B0604030504040204" pitchFamily="34" charset="0"/>
              </a:rPr>
              <a:t>franco-québécois pour la Jeunesse (OFQJ</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l'Union </a:t>
            </a:r>
            <a:r>
              <a:rPr lang="fr-FR" dirty="0">
                <a:latin typeface="Verdana" panose="020B0604030504040204" pitchFamily="34" charset="0"/>
                <a:ea typeface="Verdana" panose="020B0604030504040204" pitchFamily="34" charset="0"/>
                <a:cs typeface="Verdana" panose="020B0604030504040204" pitchFamily="34" charset="0"/>
              </a:rPr>
              <a:t>Wallonne des Entreprises (UWE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l’Institut Supérieur de Formation Permanente (</a:t>
            </a:r>
            <a:r>
              <a:rPr lang="fr-FR" dirty="0" smtClean="0">
                <a:latin typeface="Verdana" panose="020B0604030504040204" pitchFamily="34" charset="0"/>
                <a:ea typeface="Verdana" panose="020B0604030504040204" pitchFamily="34" charset="0"/>
                <a:cs typeface="Verdana" panose="020B0604030504040204" pitchFamily="34" charset="0"/>
              </a:rPr>
              <a:t>INSUP - Coordinateur)</a:t>
            </a:r>
          </a:p>
          <a:p>
            <a:endParaRPr lang="fr-FR" dirty="0" smtClean="0">
              <a:latin typeface="Verdana" panose="020B0604030504040204" pitchFamily="34" charset="0"/>
              <a:ea typeface="Verdana" panose="020B0604030504040204" pitchFamily="34" charset="0"/>
              <a:cs typeface="Verdana" panose="020B0604030504040204" pitchFamily="34" charset="0"/>
            </a:endParaRPr>
          </a:p>
          <a:p>
            <a:pPr lvl="0"/>
            <a:endParaRPr lang="fr-FR" dirty="0">
              <a:latin typeface="Verdana" panose="020B0604030504040204" pitchFamily="34" charset="0"/>
              <a:ea typeface="Verdana" panose="020B0604030504040204" pitchFamily="34" charset="0"/>
              <a:cs typeface="Verdana" panose="020B0604030504040204" pitchFamily="34" charset="0"/>
            </a:endParaRPr>
          </a:p>
          <a:p>
            <a:pPr lvl="0"/>
            <a:r>
              <a:rPr lang="fr-FR" b="1" dirty="0" smtClean="0">
                <a:latin typeface="Verdana" panose="020B0604030504040204" pitchFamily="34" charset="0"/>
                <a:ea typeface="Verdana" panose="020B0604030504040204" pitchFamily="34" charset="0"/>
                <a:cs typeface="Verdana" panose="020B0604030504040204" pitchFamily="34" charset="0"/>
              </a:rPr>
              <a:t>Les </a:t>
            </a:r>
            <a:r>
              <a:rPr lang="fr-FR" b="1" dirty="0">
                <a:latin typeface="Verdana" panose="020B0604030504040204" pitchFamily="34" charset="0"/>
                <a:ea typeface="Verdana" panose="020B0604030504040204" pitchFamily="34" charset="0"/>
                <a:cs typeface="Verdana" panose="020B0604030504040204" pitchFamily="34" charset="0"/>
              </a:rPr>
              <a:t>p</a:t>
            </a:r>
            <a:r>
              <a:rPr lang="fr-FR" b="1" dirty="0" smtClean="0">
                <a:latin typeface="Verdana" panose="020B0604030504040204" pitchFamily="34" charset="0"/>
                <a:ea typeface="Verdana" panose="020B0604030504040204" pitchFamily="34" charset="0"/>
                <a:cs typeface="Verdana" panose="020B0604030504040204" pitchFamily="34" charset="0"/>
              </a:rPr>
              <a:t>artenaires associés</a:t>
            </a:r>
            <a:r>
              <a:rPr lang="fr-FR" dirty="0" smtClean="0">
                <a:latin typeface="Verdana" panose="020B0604030504040204" pitchFamily="34" charset="0"/>
                <a:ea typeface="Verdana" panose="020B0604030504040204" pitchFamily="34" charset="0"/>
                <a:cs typeface="Verdana" panose="020B0604030504040204" pitchFamily="34" charset="0"/>
              </a:rPr>
              <a:t> : </a:t>
            </a:r>
          </a:p>
          <a:p>
            <a:pPr lvl="0"/>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Les </a:t>
            </a:r>
            <a:r>
              <a:rPr lang="fr-FR" dirty="0">
                <a:latin typeface="Verdana" panose="020B0604030504040204" pitchFamily="34" charset="0"/>
                <a:ea typeface="Verdana" panose="020B0604030504040204" pitchFamily="34" charset="0"/>
                <a:cs typeface="Verdana" panose="020B0604030504040204" pitchFamily="34" charset="0"/>
              </a:rPr>
              <a:t>Offices jeunesse internationaux du Québec </a:t>
            </a:r>
            <a:r>
              <a:rPr lang="fr-FR" dirty="0" smtClean="0">
                <a:latin typeface="Verdana" panose="020B0604030504040204" pitchFamily="34" charset="0"/>
                <a:ea typeface="Verdana" panose="020B0604030504040204" pitchFamily="34" charset="0"/>
                <a:cs typeface="Verdana" panose="020B0604030504040204" pitchFamily="34" charset="0"/>
              </a:rPr>
              <a:t>(LOJIQ)</a:t>
            </a:r>
          </a:p>
          <a:p>
            <a:pPr marL="457200" indent="-457200">
              <a:buFont typeface="Wingdings" panose="05000000000000000000" pitchFamily="2" charset="2"/>
              <a:buChar char="Ø"/>
            </a:pP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Bureau International Jeunesse (BIJ)</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a:t>Projet AKI Conférence– E3, Louvain-la-Neuve 10/10/2016</a:t>
            </a:r>
            <a:endParaRPr lang="fr-FR" sz="2100" dirty="0"/>
          </a:p>
        </p:txBody>
      </p:sp>
    </p:spTree>
    <p:extLst>
      <p:ext uri="{BB962C8B-B14F-4D97-AF65-F5344CB8AC3E}">
        <p14:creationId xmlns:p14="http://schemas.microsoft.com/office/powerpoint/2010/main" val="221882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Bild 8" descr="Muster_hellblau_neu_20120702.wmf"/>
          <p:cNvPicPr>
            <a:picLocks noChangeAspect="1"/>
          </p:cNvPicPr>
          <p:nvPr/>
        </p:nvPicPr>
        <p:blipFill>
          <a:blip r:embed="rId3" cstate="print"/>
          <a:srcRect/>
          <a:stretch>
            <a:fillRect/>
          </a:stretch>
        </p:blipFill>
        <p:spPr bwMode="auto">
          <a:xfrm>
            <a:off x="-5288" y="-4704"/>
            <a:ext cx="15255875" cy="10169407"/>
          </a:xfrm>
          <a:prstGeom prst="rect">
            <a:avLst/>
          </a:prstGeom>
          <a:noFill/>
          <a:ln w="9525">
            <a:noFill/>
            <a:miter lim="800000"/>
            <a:headEnd/>
            <a:tailEnd/>
          </a:ln>
        </p:spPr>
      </p:pic>
      <p:sp>
        <p:nvSpPr>
          <p:cNvPr id="16386" name="Titre 1"/>
          <p:cNvSpPr txBox="1">
            <a:spLocks/>
          </p:cNvSpPr>
          <p:nvPr/>
        </p:nvSpPr>
        <p:spPr bwMode="auto">
          <a:xfrm>
            <a:off x="600637" y="595473"/>
            <a:ext cx="10389539" cy="1259685"/>
          </a:xfrm>
          <a:prstGeom prst="rect">
            <a:avLst/>
          </a:prstGeom>
          <a:noFill/>
          <a:ln w="9525">
            <a:noFill/>
            <a:miter lim="800000"/>
            <a:headEnd/>
            <a:tailEnd/>
          </a:ln>
        </p:spPr>
        <p:txBody>
          <a:bodyPr wrap="none" lIns="145143" tIns="72571" rIns="145143" bIns="72571" anchor="ctr">
            <a:spAutoFit/>
          </a:bodyPr>
          <a:lstStyle/>
          <a:p>
            <a:pPr defTabSz="1451397" fontAlgn="auto">
              <a:spcBef>
                <a:spcPts val="0"/>
              </a:spcBef>
              <a:spcAft>
                <a:spcPts val="0"/>
              </a:spcAft>
            </a:pPr>
            <a:r>
              <a:rPr lang="fr-FR" sz="3200" dirty="0">
                <a:solidFill>
                  <a:srgbClr val="162A83"/>
                </a:solidFill>
                <a:latin typeface="Verdana" pitchFamily="34" charset="0"/>
                <a:cs typeface="+mn-cs"/>
              </a:rPr>
              <a:t>L’Office franco-allemand pour la Jeunesse (OFAJ)</a:t>
            </a:r>
          </a:p>
          <a:p>
            <a:pPr defTabSz="1451397" fontAlgn="auto">
              <a:spcBef>
                <a:spcPts val="952"/>
              </a:spcBef>
              <a:spcAft>
                <a:spcPts val="0"/>
              </a:spcAft>
            </a:pPr>
            <a:r>
              <a:rPr lang="fr-FR" sz="3200" dirty="0" err="1">
                <a:solidFill>
                  <a:srgbClr val="FFFFFF"/>
                </a:solidFill>
                <a:latin typeface="Verdana" pitchFamily="34" charset="0"/>
                <a:cs typeface="+mn-cs"/>
              </a:rPr>
              <a:t>Das</a:t>
            </a:r>
            <a:r>
              <a:rPr lang="fr-FR" sz="3200" dirty="0">
                <a:solidFill>
                  <a:srgbClr val="FFFFFF"/>
                </a:solidFill>
                <a:latin typeface="Verdana" pitchFamily="34" charset="0"/>
                <a:cs typeface="+mn-cs"/>
              </a:rPr>
              <a:t> Deutsch-</a:t>
            </a:r>
            <a:r>
              <a:rPr lang="fr-FR" sz="3200" dirty="0" err="1">
                <a:solidFill>
                  <a:srgbClr val="FFFFFF"/>
                </a:solidFill>
                <a:latin typeface="Verdana" pitchFamily="34" charset="0"/>
                <a:cs typeface="+mn-cs"/>
              </a:rPr>
              <a:t>Französische</a:t>
            </a:r>
            <a:r>
              <a:rPr lang="fr-FR" sz="3200" dirty="0">
                <a:solidFill>
                  <a:srgbClr val="FFFFFF"/>
                </a:solidFill>
                <a:latin typeface="Verdana" pitchFamily="34" charset="0"/>
                <a:cs typeface="+mn-cs"/>
              </a:rPr>
              <a:t> </a:t>
            </a:r>
            <a:r>
              <a:rPr lang="fr-FR" sz="3200" dirty="0" err="1">
                <a:solidFill>
                  <a:srgbClr val="FFFFFF"/>
                </a:solidFill>
                <a:latin typeface="Verdana" pitchFamily="34" charset="0"/>
                <a:cs typeface="+mn-cs"/>
              </a:rPr>
              <a:t>Jugendwerk</a:t>
            </a:r>
            <a:r>
              <a:rPr lang="fr-FR" sz="3200" dirty="0">
                <a:solidFill>
                  <a:srgbClr val="FFFFFF"/>
                </a:solidFill>
                <a:latin typeface="Verdana" pitchFamily="34" charset="0"/>
                <a:cs typeface="+mn-cs"/>
              </a:rPr>
              <a:t> (DFJW)</a:t>
            </a:r>
          </a:p>
        </p:txBody>
      </p:sp>
      <p:sp>
        <p:nvSpPr>
          <p:cNvPr id="16387" name="Sous-titre 2"/>
          <p:cNvSpPr txBox="1">
            <a:spLocks/>
          </p:cNvSpPr>
          <p:nvPr/>
        </p:nvSpPr>
        <p:spPr bwMode="auto">
          <a:xfrm>
            <a:off x="600607" y="9172222"/>
            <a:ext cx="6899382" cy="494954"/>
          </a:xfrm>
          <a:prstGeom prst="rect">
            <a:avLst/>
          </a:prstGeom>
          <a:noFill/>
          <a:ln w="9525">
            <a:noFill/>
            <a:miter lim="800000"/>
            <a:headEnd/>
            <a:tailEnd/>
          </a:ln>
        </p:spPr>
        <p:txBody>
          <a:bodyPr lIns="145143" tIns="72571" rIns="145143" bIns="72571"/>
          <a:lstStyle/>
          <a:p>
            <a:pPr defTabSz="1451397" fontAlgn="auto">
              <a:spcBef>
                <a:spcPct val="20000"/>
              </a:spcBef>
              <a:spcAft>
                <a:spcPts val="0"/>
              </a:spcAft>
            </a:pPr>
            <a:r>
              <a:rPr lang="fr-FR" sz="1400" dirty="0">
                <a:solidFill>
                  <a:srgbClr val="162A83"/>
                </a:solidFill>
                <a:latin typeface="Verdana" pitchFamily="34" charset="0"/>
                <a:cs typeface="+mn-cs"/>
              </a:rPr>
              <a:t>Projet AKI </a:t>
            </a:r>
          </a:p>
          <a:p>
            <a:pPr defTabSz="1451397" fontAlgn="auto">
              <a:spcBef>
                <a:spcPct val="20000"/>
              </a:spcBef>
              <a:spcAft>
                <a:spcPts val="0"/>
              </a:spcAft>
            </a:pPr>
            <a:r>
              <a:rPr lang="fr-FR" sz="1400" dirty="0">
                <a:solidFill>
                  <a:srgbClr val="162A83"/>
                </a:solidFill>
                <a:latin typeface="Verdana" pitchFamily="34" charset="0"/>
                <a:cs typeface="+mn-cs"/>
              </a:rPr>
              <a:t>Conférence E3, Louvain-la-Neuve 10/10/2016</a:t>
            </a:r>
          </a:p>
        </p:txBody>
      </p:sp>
      <p:pic>
        <p:nvPicPr>
          <p:cNvPr id="16388" name="Bild 5" descr="DFJW_CO.wmf"/>
          <p:cNvPicPr>
            <a:picLocks noChangeAspect="1"/>
          </p:cNvPicPr>
          <p:nvPr/>
        </p:nvPicPr>
        <p:blipFill>
          <a:blip r:embed="rId4" cstate="print"/>
          <a:srcRect/>
          <a:stretch>
            <a:fillRect/>
          </a:stretch>
        </p:blipFill>
        <p:spPr bwMode="auto">
          <a:xfrm>
            <a:off x="12827002" y="790222"/>
            <a:ext cx="1656292" cy="943093"/>
          </a:xfrm>
          <a:prstGeom prst="rect">
            <a:avLst/>
          </a:prstGeom>
          <a:noFill/>
          <a:ln w="9525">
            <a:noFill/>
            <a:miter lim="800000"/>
            <a:headEnd/>
            <a:tailEnd/>
          </a:ln>
        </p:spPr>
      </p:pic>
      <p:pic>
        <p:nvPicPr>
          <p:cNvPr id="7" name="Picture 2" descr="Afficher l'image d'origine"/>
          <p:cNvPicPr>
            <a:picLocks noChangeAspect="1" noChangeArrowheads="1"/>
          </p:cNvPicPr>
          <p:nvPr/>
        </p:nvPicPr>
        <p:blipFill>
          <a:blip r:embed="rId5" cstate="print"/>
          <a:srcRect/>
          <a:stretch>
            <a:fillRect/>
          </a:stretch>
        </p:blipFill>
        <p:spPr bwMode="auto">
          <a:xfrm>
            <a:off x="12420537" y="9302858"/>
            <a:ext cx="2552962" cy="648206"/>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6" cstate="print"/>
          <a:srcRect/>
          <a:stretch>
            <a:fillRect/>
          </a:stretch>
        </p:blipFill>
        <p:spPr bwMode="auto">
          <a:xfrm>
            <a:off x="11136575" y="9220529"/>
            <a:ext cx="1006870" cy="812859"/>
          </a:xfrm>
          <a:prstGeom prst="rect">
            <a:avLst/>
          </a:prstGeom>
          <a:ln>
            <a:noFill/>
          </a:ln>
          <a:effectLst>
            <a:outerShdw blurRad="292100" dist="139700" dir="2700000" algn="tl" rotWithShape="0">
              <a:srgbClr val="333333">
                <a:alpha val="65000"/>
              </a:srgbClr>
            </a:outerShdw>
          </a:effectLst>
        </p:spPr>
      </p:pic>
      <p:pic>
        <p:nvPicPr>
          <p:cNvPr id="9" name="Bild 6" descr="DFJW_White.wmf"/>
          <p:cNvPicPr>
            <a:picLocks noChangeAspect="1"/>
          </p:cNvPicPr>
          <p:nvPr/>
        </p:nvPicPr>
        <p:blipFill>
          <a:blip r:embed="rId7" cstate="print"/>
          <a:srcRect/>
          <a:stretch>
            <a:fillRect/>
          </a:stretch>
        </p:blipFill>
        <p:spPr bwMode="auto">
          <a:xfrm>
            <a:off x="1379309" y="3693179"/>
            <a:ext cx="7580198" cy="4313917"/>
          </a:xfrm>
          <a:prstGeom prst="rect">
            <a:avLst/>
          </a:prstGeom>
          <a:noFill/>
          <a:ln w="9525">
            <a:noFill/>
            <a:miter lim="800000"/>
            <a:headEnd/>
            <a:tailEnd/>
          </a:ln>
        </p:spPr>
      </p:pic>
    </p:spTree>
    <p:extLst>
      <p:ext uri="{BB962C8B-B14F-4D97-AF65-F5344CB8AC3E}">
        <p14:creationId xmlns:p14="http://schemas.microsoft.com/office/powerpoint/2010/main" val="23773339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7" y="659594"/>
            <a:ext cx="8732098" cy="1131444"/>
          </a:xfrm>
          <a:prstGeom prst="rect">
            <a:avLst/>
          </a:prstGeom>
          <a:noFill/>
          <a:ln w="9525">
            <a:noFill/>
            <a:miter lim="800000"/>
            <a:headEnd/>
            <a:tailEnd/>
          </a:ln>
        </p:spPr>
        <p:txBody>
          <a:bodyPr wrap="none" lIns="145143" tIns="72571" rIns="145143" bIns="72571" anchor="ctr">
            <a:spAutoFit/>
          </a:bodyPr>
          <a:lstStyle/>
          <a:p>
            <a:pPr defTabSz="1451402" fontAlgn="auto">
              <a:spcBef>
                <a:spcPts val="0"/>
              </a:spcBef>
              <a:spcAft>
                <a:spcPts val="0"/>
              </a:spcAft>
            </a:pPr>
            <a:r>
              <a:rPr lang="fr-FR" sz="3200" dirty="0">
                <a:solidFill>
                  <a:srgbClr val="162A83"/>
                </a:solidFill>
                <a:latin typeface="Verdana" pitchFamily="34" charset="0"/>
                <a:cs typeface="+mn-cs"/>
              </a:rPr>
              <a:t>Histoire de l’OFAJ en quelques mots</a:t>
            </a:r>
          </a:p>
          <a:p>
            <a:pPr defTabSz="1451402" fontAlgn="auto">
              <a:spcBef>
                <a:spcPts val="0"/>
              </a:spcBef>
              <a:spcAft>
                <a:spcPts val="0"/>
              </a:spcAft>
            </a:pPr>
            <a:r>
              <a:rPr lang="fr-FR" sz="3200" dirty="0" err="1">
                <a:solidFill>
                  <a:srgbClr val="009EE0"/>
                </a:solidFill>
                <a:latin typeface="Verdana" pitchFamily="34" charset="0"/>
                <a:cs typeface="+mn-cs"/>
              </a:rPr>
              <a:t>Geschichte</a:t>
            </a:r>
            <a:r>
              <a:rPr lang="fr-FR" sz="3200" dirty="0">
                <a:solidFill>
                  <a:srgbClr val="009EE0"/>
                </a:solidFill>
                <a:latin typeface="Verdana" pitchFamily="34" charset="0"/>
                <a:cs typeface="+mn-cs"/>
              </a:rPr>
              <a:t> des DFJW </a:t>
            </a:r>
            <a:r>
              <a:rPr lang="fr-FR" sz="3200" dirty="0" err="1">
                <a:solidFill>
                  <a:srgbClr val="009EE0"/>
                </a:solidFill>
                <a:latin typeface="Verdana" pitchFamily="34" charset="0"/>
                <a:cs typeface="+mn-cs"/>
              </a:rPr>
              <a:t>im</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weniger</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Worten</a:t>
            </a:r>
            <a:endParaRPr lang="fr-FR" sz="3200" dirty="0">
              <a:solidFill>
                <a:srgbClr val="009EE0"/>
              </a:solidFill>
              <a:latin typeface="Verdana" pitchFamily="34" charset="0"/>
              <a:cs typeface="+mn-cs"/>
            </a:endParaRPr>
          </a:p>
        </p:txBody>
      </p:sp>
      <p:sp>
        <p:nvSpPr>
          <p:cNvPr id="17410" name="Sous-titre 2"/>
          <p:cNvSpPr txBox="1">
            <a:spLocks/>
          </p:cNvSpPr>
          <p:nvPr/>
        </p:nvSpPr>
        <p:spPr bwMode="auto">
          <a:xfrm>
            <a:off x="576169" y="9500283"/>
            <a:ext cx="6419328" cy="494954"/>
          </a:xfrm>
          <a:prstGeom prst="rect">
            <a:avLst/>
          </a:prstGeom>
          <a:noFill/>
          <a:ln w="9525">
            <a:noFill/>
            <a:miter lim="800000"/>
            <a:headEnd/>
            <a:tailEnd/>
          </a:ln>
        </p:spPr>
        <p:txBody>
          <a:bodyPr lIns="145143" tIns="72571" rIns="145143" bIns="72571"/>
          <a:lstStyle/>
          <a:p>
            <a:pPr defTabSz="1451402" fontAlgn="auto">
              <a:spcBef>
                <a:spcPct val="20000"/>
              </a:spcBef>
              <a:spcAft>
                <a:spcPts val="0"/>
              </a:spcAft>
            </a:pPr>
            <a:r>
              <a:rPr lang="fr-FR" sz="1400" dirty="0">
                <a:solidFill>
                  <a:srgbClr val="162A83"/>
                </a:solidFill>
                <a:latin typeface="Verdana" pitchFamily="34" charset="0"/>
                <a:cs typeface="+mn-cs"/>
              </a:rPr>
              <a:t>Projet AKI </a:t>
            </a:r>
          </a:p>
          <a:p>
            <a:pPr defTabSz="1451402" fontAlgn="auto">
              <a:spcBef>
                <a:spcPct val="20000"/>
              </a:spcBef>
              <a:spcAft>
                <a:spcPts val="0"/>
              </a:spcAft>
            </a:pPr>
            <a:r>
              <a:rPr lang="fr-FR" sz="1400" dirty="0">
                <a:solidFill>
                  <a:srgbClr val="162A83"/>
                </a:solidFill>
                <a:latin typeface="Verdana" pitchFamily="34" charset="0"/>
                <a:cs typeface="+mn-cs"/>
              </a:rPr>
              <a:t>Conférence E3, Louvain-la-Neuve 10/10/2016</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pic>
        <p:nvPicPr>
          <p:cNvPr id="6146" name="Picture 2" descr="Afficher l'image d'origine"/>
          <p:cNvPicPr>
            <a:picLocks noChangeAspect="1" noChangeArrowheads="1"/>
          </p:cNvPicPr>
          <p:nvPr/>
        </p:nvPicPr>
        <p:blipFill>
          <a:blip r:embed="rId4" cstate="print"/>
          <a:srcRect/>
          <a:stretch>
            <a:fillRect/>
          </a:stretch>
        </p:blipFill>
        <p:spPr bwMode="auto">
          <a:xfrm>
            <a:off x="12420537" y="9302858"/>
            <a:ext cx="2552962" cy="648206"/>
          </a:xfrm>
          <a:prstGeom prst="rect">
            <a:avLst/>
          </a:prstGeom>
          <a:noFill/>
        </p:spPr>
      </p:pic>
      <p:pic>
        <p:nvPicPr>
          <p:cNvPr id="6147" name="Picture 3"/>
          <p:cNvPicPr>
            <a:picLocks noChangeAspect="1" noChangeArrowheads="1"/>
          </p:cNvPicPr>
          <p:nvPr/>
        </p:nvPicPr>
        <p:blipFill>
          <a:blip r:embed="rId5" cstate="print"/>
          <a:srcRect/>
          <a:stretch>
            <a:fillRect/>
          </a:stretch>
        </p:blipFill>
        <p:spPr bwMode="auto">
          <a:xfrm>
            <a:off x="11442480" y="9220529"/>
            <a:ext cx="1006870" cy="812859"/>
          </a:xfrm>
          <a:prstGeom prst="rect">
            <a:avLst/>
          </a:prstGeom>
          <a:noFill/>
          <a:ln w="9525">
            <a:noFill/>
            <a:miter lim="800000"/>
            <a:headEnd/>
            <a:tailEnd/>
          </a:ln>
          <a:effectLst/>
        </p:spPr>
      </p:pic>
      <p:sp>
        <p:nvSpPr>
          <p:cNvPr id="2" name="TextBox 1"/>
          <p:cNvSpPr txBox="1"/>
          <p:nvPr/>
        </p:nvSpPr>
        <p:spPr>
          <a:xfrm>
            <a:off x="7868987" y="2361984"/>
            <a:ext cx="6982242" cy="485114"/>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B0F0"/>
                </a:solidFill>
                <a:latin typeface="Verdana" pitchFamily="34" charset="0"/>
                <a:cs typeface="+mn-cs"/>
              </a:rPr>
              <a:t>• </a:t>
            </a:r>
            <a:r>
              <a:rPr lang="en-US" sz="2200" b="1" dirty="0">
                <a:solidFill>
                  <a:srgbClr val="00B0F0"/>
                </a:solidFill>
                <a:latin typeface="Verdana" pitchFamily="34" charset="0"/>
                <a:cs typeface="+mn-cs"/>
              </a:rPr>
              <a:t>5. </a:t>
            </a:r>
            <a:r>
              <a:rPr lang="en-US" sz="2200" b="1" dirty="0" err="1">
                <a:solidFill>
                  <a:srgbClr val="00B0F0"/>
                </a:solidFill>
                <a:latin typeface="Verdana" pitchFamily="34" charset="0"/>
                <a:cs typeface="+mn-cs"/>
              </a:rPr>
              <a:t>Juli</a:t>
            </a:r>
            <a:r>
              <a:rPr lang="en-US" sz="2200" b="1" dirty="0">
                <a:solidFill>
                  <a:srgbClr val="00B0F0"/>
                </a:solidFill>
                <a:latin typeface="Verdana" pitchFamily="34" charset="0"/>
                <a:cs typeface="+mn-cs"/>
              </a:rPr>
              <a:t> 1963</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Gründung</a:t>
            </a:r>
            <a:r>
              <a:rPr lang="en-US" sz="2200" dirty="0">
                <a:solidFill>
                  <a:srgbClr val="00B0F0"/>
                </a:solidFill>
                <a:latin typeface="Verdana" pitchFamily="34" charset="0"/>
                <a:cs typeface="+mn-cs"/>
              </a:rPr>
              <a:t> des DFJW</a:t>
            </a:r>
            <a:endParaRPr lang="fr-FR" dirty="0">
              <a:solidFill>
                <a:prstClr val="black"/>
              </a:solidFill>
              <a:latin typeface="Calibri"/>
              <a:cs typeface="+mn-cs"/>
            </a:endParaRPr>
          </a:p>
        </p:txBody>
      </p:sp>
      <p:sp>
        <p:nvSpPr>
          <p:cNvPr id="4" name="TextBox 3"/>
          <p:cNvSpPr txBox="1"/>
          <p:nvPr/>
        </p:nvSpPr>
        <p:spPr>
          <a:xfrm>
            <a:off x="7904478" y="3475688"/>
            <a:ext cx="7069017" cy="1500776"/>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Internationale</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Organisation</a:t>
            </a: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im Dienst der Deutsch-französischen Zusammenarbeit mit </a:t>
            </a:r>
            <a:r>
              <a:rPr lang="de-DE" sz="2200" dirty="0" err="1">
                <a:solidFill>
                  <a:srgbClr val="00B0F0"/>
                </a:solidFill>
                <a:latin typeface="Verdana" pitchFamily="34" charset="0"/>
                <a:cs typeface="+mn-cs"/>
              </a:rPr>
              <a:t>standorten</a:t>
            </a:r>
            <a:r>
              <a:rPr lang="de-DE" sz="2200" dirty="0">
                <a:solidFill>
                  <a:srgbClr val="00B0F0"/>
                </a:solidFill>
                <a:latin typeface="Verdana" pitchFamily="34" charset="0"/>
                <a:cs typeface="+mn-cs"/>
              </a:rPr>
              <a:t> in </a:t>
            </a:r>
            <a:r>
              <a:rPr lang="de-DE" sz="2200" b="1" dirty="0">
                <a:solidFill>
                  <a:srgbClr val="00B0F0"/>
                </a:solidFill>
                <a:latin typeface="Verdana" pitchFamily="34" charset="0"/>
                <a:cs typeface="+mn-cs"/>
              </a:rPr>
              <a:t>Paris</a:t>
            </a:r>
            <a:r>
              <a:rPr lang="de-DE" sz="2200" dirty="0">
                <a:solidFill>
                  <a:srgbClr val="00B0F0"/>
                </a:solidFill>
                <a:latin typeface="Verdana" pitchFamily="34" charset="0"/>
                <a:cs typeface="+mn-cs"/>
              </a:rPr>
              <a:t>, </a:t>
            </a:r>
            <a:r>
              <a:rPr lang="de-DE" sz="2200" b="1" dirty="0">
                <a:solidFill>
                  <a:srgbClr val="00B0F0"/>
                </a:solidFill>
                <a:latin typeface="Verdana" pitchFamily="34" charset="0"/>
                <a:cs typeface="+mn-cs"/>
              </a:rPr>
              <a:t>Berlin</a:t>
            </a:r>
            <a:r>
              <a:rPr lang="de-DE" sz="2200" dirty="0">
                <a:solidFill>
                  <a:srgbClr val="00B0F0"/>
                </a:solidFill>
                <a:latin typeface="Verdana" pitchFamily="34" charset="0"/>
                <a:cs typeface="+mn-cs"/>
              </a:rPr>
              <a:t> und </a:t>
            </a:r>
            <a:r>
              <a:rPr lang="de-DE" sz="2200" b="1" dirty="0">
                <a:solidFill>
                  <a:srgbClr val="00B0F0"/>
                </a:solidFill>
                <a:latin typeface="Verdana" pitchFamily="34" charset="0"/>
                <a:cs typeface="+mn-cs"/>
              </a:rPr>
              <a:t>Saarbrücken</a:t>
            </a:r>
            <a:r>
              <a:rPr lang="de-DE" sz="2200" dirty="0">
                <a:solidFill>
                  <a:srgbClr val="00B0F0"/>
                </a:solidFill>
                <a:latin typeface="Verdana" pitchFamily="34" charset="0"/>
                <a:cs typeface="+mn-cs"/>
              </a:rPr>
              <a:t> </a:t>
            </a:r>
            <a:endParaRPr lang="en-US" sz="2200" dirty="0">
              <a:solidFill>
                <a:srgbClr val="00B0F0"/>
              </a:solidFill>
              <a:latin typeface="Verdana" pitchFamily="34" charset="0"/>
              <a:cs typeface="+mn-cs"/>
            </a:endParaRPr>
          </a:p>
        </p:txBody>
      </p:sp>
      <p:sp>
        <p:nvSpPr>
          <p:cNvPr id="6" name="TextBox 5"/>
          <p:cNvSpPr txBox="1"/>
          <p:nvPr/>
        </p:nvSpPr>
        <p:spPr>
          <a:xfrm>
            <a:off x="7904478" y="5010975"/>
            <a:ext cx="6799577" cy="2285607"/>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fr-FR"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Aufgabe</a:t>
            </a:r>
            <a:r>
              <a:rPr lang="en-US" sz="2200" dirty="0">
                <a:solidFill>
                  <a:srgbClr val="00B0F0"/>
                </a:solidFill>
                <a:latin typeface="Verdana" pitchFamily="34" charset="0"/>
                <a:cs typeface="+mn-cs"/>
              </a:rPr>
              <a:t>: </a:t>
            </a:r>
          </a:p>
          <a:p>
            <a:pPr marL="279703" lvl="1" indent="-279703" defTabSz="1451402" fontAlgn="auto">
              <a:spcBef>
                <a:spcPts val="0"/>
              </a:spcBef>
              <a:spcAft>
                <a:spcPts val="0"/>
              </a:spcAft>
              <a:tabLst>
                <a:tab pos="279703" algn="l"/>
              </a:tabLst>
            </a:pPr>
            <a:r>
              <a:rPr lang="de-DE" sz="2200" dirty="0">
                <a:solidFill>
                  <a:srgbClr val="00B0F0"/>
                </a:solidFill>
                <a:latin typeface="Verdana" pitchFamily="34" charset="0"/>
                <a:cs typeface="+mn-cs"/>
              </a:rPr>
              <a:t>-Die Verbindungen zwischen Jungend Menschen in Deutschland und Frankreich auszubauen </a:t>
            </a:r>
          </a:p>
          <a:p>
            <a:pPr marL="279703" lvl="1" indent="-279703" defTabSz="1451402" fontAlgn="auto">
              <a:spcBef>
                <a:spcPts val="0"/>
              </a:spcBef>
              <a:spcAft>
                <a:spcPts val="0"/>
              </a:spcAft>
              <a:tabLst>
                <a:tab pos="279703" algn="l"/>
              </a:tabLst>
            </a:pPr>
            <a:r>
              <a:rPr lang="de-DE" sz="2200" dirty="0">
                <a:solidFill>
                  <a:srgbClr val="00B0F0"/>
                </a:solidFill>
                <a:latin typeface="Verdana" pitchFamily="34" charset="0"/>
                <a:cs typeface="+mn-cs"/>
              </a:rPr>
              <a:t>-Ihr </a:t>
            </a:r>
            <a:r>
              <a:rPr lang="de-DE" sz="2200" b="1" dirty="0">
                <a:solidFill>
                  <a:srgbClr val="00B0F0"/>
                </a:solidFill>
                <a:latin typeface="Verdana" pitchFamily="34" charset="0"/>
                <a:cs typeface="+mn-cs"/>
              </a:rPr>
              <a:t>Verständnis für einander </a:t>
            </a:r>
            <a:r>
              <a:rPr lang="de-DE" sz="2200" dirty="0">
                <a:solidFill>
                  <a:srgbClr val="00B0F0"/>
                </a:solidFill>
                <a:latin typeface="Verdana" pitchFamily="34" charset="0"/>
                <a:cs typeface="+mn-cs"/>
              </a:rPr>
              <a:t>zu vertiefen</a:t>
            </a:r>
          </a:p>
          <a:p>
            <a:pPr defTabSz="1451402" fontAlgn="auto">
              <a:spcBef>
                <a:spcPts val="0"/>
              </a:spcBef>
              <a:spcAft>
                <a:spcPts val="0"/>
              </a:spcAft>
            </a:pPr>
            <a:endParaRPr lang="fr-FR" dirty="0">
              <a:solidFill>
                <a:prstClr val="black"/>
              </a:solidFill>
              <a:latin typeface="Calibri"/>
              <a:cs typeface="+mn-cs"/>
            </a:endParaRPr>
          </a:p>
        </p:txBody>
      </p:sp>
      <p:sp>
        <p:nvSpPr>
          <p:cNvPr id="7" name="TextBox 6"/>
          <p:cNvSpPr txBox="1"/>
          <p:nvPr/>
        </p:nvSpPr>
        <p:spPr>
          <a:xfrm>
            <a:off x="7868985" y="7013519"/>
            <a:ext cx="6799577" cy="1269944"/>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Generalsekretäre</a:t>
            </a:r>
            <a:r>
              <a:rPr lang="en-US" sz="2200" dirty="0">
                <a:solidFill>
                  <a:srgbClr val="00B0F0"/>
                </a:solidFill>
                <a:latin typeface="Verdana" pitchFamily="34" charset="0"/>
                <a:cs typeface="+mn-cs"/>
              </a:rPr>
              <a:t>: </a:t>
            </a:r>
            <a:r>
              <a:rPr lang="en-US" sz="2200" b="1" dirty="0">
                <a:solidFill>
                  <a:srgbClr val="00B0F0"/>
                </a:solidFill>
                <a:latin typeface="Verdana" pitchFamily="34" charset="0"/>
                <a:cs typeface="+mn-cs"/>
              </a:rPr>
              <a:t>Dr. Markus </a:t>
            </a:r>
            <a:r>
              <a:rPr lang="en-US" sz="2200" b="1" dirty="0" err="1">
                <a:solidFill>
                  <a:srgbClr val="00B0F0"/>
                </a:solidFill>
                <a:latin typeface="Verdana" pitchFamily="34" charset="0"/>
                <a:cs typeface="+mn-cs"/>
              </a:rPr>
              <a:t>Ingenalth</a:t>
            </a:r>
            <a:r>
              <a:rPr lang="en-US" sz="2200" b="1" dirty="0">
                <a:solidFill>
                  <a:srgbClr val="00B0F0"/>
                </a:solidFill>
                <a:latin typeface="Verdana" pitchFamily="34" charset="0"/>
                <a:cs typeface="+mn-cs"/>
              </a:rPr>
              <a:t> </a:t>
            </a:r>
            <a:r>
              <a:rPr lang="en-US" sz="2200" dirty="0">
                <a:solidFill>
                  <a:srgbClr val="00B0F0"/>
                </a:solidFill>
                <a:latin typeface="Verdana" pitchFamily="34" charset="0"/>
                <a:cs typeface="+mn-cs"/>
              </a:rPr>
              <a:t>und </a:t>
            </a:r>
            <a:r>
              <a:rPr lang="en-US" sz="2200" b="1" dirty="0" err="1">
                <a:solidFill>
                  <a:srgbClr val="00B0F0"/>
                </a:solidFill>
                <a:latin typeface="Verdana" pitchFamily="34" charset="0"/>
                <a:cs typeface="+mn-cs"/>
              </a:rPr>
              <a:t>Béatrice</a:t>
            </a:r>
            <a:r>
              <a:rPr lang="en-US" sz="2200" b="1" dirty="0">
                <a:solidFill>
                  <a:srgbClr val="00B0F0"/>
                </a:solidFill>
                <a:latin typeface="Verdana" pitchFamily="34" charset="0"/>
                <a:cs typeface="+mn-cs"/>
              </a:rPr>
              <a:t> Angrand</a:t>
            </a:r>
          </a:p>
          <a:p>
            <a:pPr defTabSz="1451402" fontAlgn="auto">
              <a:spcBef>
                <a:spcPts val="0"/>
              </a:spcBef>
              <a:spcAft>
                <a:spcPts val="0"/>
              </a:spcAft>
            </a:pPr>
            <a:endParaRPr lang="fr-FR" dirty="0">
              <a:solidFill>
                <a:prstClr val="black"/>
              </a:solidFill>
              <a:latin typeface="Calibri"/>
              <a:cs typeface="+mn-cs"/>
            </a:endParaRPr>
          </a:p>
        </p:txBody>
      </p:sp>
      <p:sp>
        <p:nvSpPr>
          <p:cNvPr id="8" name="TextBox 7"/>
          <p:cNvSpPr txBox="1"/>
          <p:nvPr/>
        </p:nvSpPr>
        <p:spPr>
          <a:xfrm>
            <a:off x="53648" y="2391039"/>
            <a:ext cx="6941847" cy="485114"/>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2060"/>
                </a:solidFill>
                <a:latin typeface="Verdana" pitchFamily="34" charset="0"/>
                <a:cs typeface="+mn-cs"/>
              </a:rPr>
              <a:t> •	 </a:t>
            </a:r>
            <a:r>
              <a:rPr lang="fr-FR" sz="2200" b="1" dirty="0">
                <a:solidFill>
                  <a:srgbClr val="002060"/>
                </a:solidFill>
                <a:latin typeface="Verdana" pitchFamily="34" charset="0"/>
                <a:ea typeface="Verdana" pitchFamily="34" charset="0"/>
                <a:cs typeface="Verdana" pitchFamily="34" charset="0"/>
              </a:rPr>
              <a:t>5 juillet 1963</a:t>
            </a:r>
            <a:r>
              <a:rPr lang="fr-FR" sz="2200" dirty="0">
                <a:solidFill>
                  <a:srgbClr val="002060"/>
                </a:solidFill>
                <a:latin typeface="Verdana" pitchFamily="34" charset="0"/>
                <a:ea typeface="Verdana" pitchFamily="34" charset="0"/>
                <a:cs typeface="Verdana" pitchFamily="34" charset="0"/>
              </a:rPr>
              <a:t>: Fondation de l’OFAJ</a:t>
            </a:r>
          </a:p>
        </p:txBody>
      </p:sp>
      <p:sp>
        <p:nvSpPr>
          <p:cNvPr id="10" name="TextBox 9"/>
          <p:cNvSpPr txBox="1"/>
          <p:nvPr/>
        </p:nvSpPr>
        <p:spPr>
          <a:xfrm>
            <a:off x="165345" y="3475688"/>
            <a:ext cx="6916063" cy="1608498"/>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2060"/>
                </a:solidFill>
                <a:latin typeface="Verdana" pitchFamily="34" charset="0"/>
                <a:cs typeface="+mn-cs"/>
              </a:rPr>
              <a:t>•	</a:t>
            </a:r>
            <a:r>
              <a:rPr lang="fr-FR" sz="2200" dirty="0">
                <a:solidFill>
                  <a:srgbClr val="002060"/>
                </a:solidFill>
                <a:latin typeface="Verdana" pitchFamily="34" charset="0"/>
                <a:cs typeface="+mn-cs"/>
              </a:rPr>
              <a:t>Organisation internationale au service de    la </a:t>
            </a:r>
            <a:r>
              <a:rPr lang="fr-FR" sz="2200" dirty="0" err="1">
                <a:solidFill>
                  <a:srgbClr val="002060"/>
                </a:solidFill>
                <a:latin typeface="Verdana" pitchFamily="34" charset="0"/>
                <a:cs typeface="+mn-cs"/>
              </a:rPr>
              <a:t>cooperation</a:t>
            </a:r>
            <a:r>
              <a:rPr lang="fr-FR" sz="2200" dirty="0">
                <a:solidFill>
                  <a:srgbClr val="002060"/>
                </a:solidFill>
                <a:latin typeface="Verdana" pitchFamily="34" charset="0"/>
                <a:cs typeface="+mn-cs"/>
              </a:rPr>
              <a:t> franco-allemande implantée à </a:t>
            </a:r>
            <a:r>
              <a:rPr lang="fr-FR" sz="2200" b="1" dirty="0">
                <a:solidFill>
                  <a:srgbClr val="002060"/>
                </a:solidFill>
                <a:latin typeface="Verdana" pitchFamily="34" charset="0"/>
                <a:cs typeface="+mn-cs"/>
              </a:rPr>
              <a:t>Paris</a:t>
            </a:r>
            <a:r>
              <a:rPr lang="fr-FR" sz="2200" dirty="0">
                <a:solidFill>
                  <a:srgbClr val="002060"/>
                </a:solidFill>
                <a:latin typeface="Verdana" pitchFamily="34" charset="0"/>
                <a:cs typeface="+mn-cs"/>
              </a:rPr>
              <a:t>, </a:t>
            </a:r>
            <a:r>
              <a:rPr lang="fr-FR" sz="2200" b="1" dirty="0">
                <a:solidFill>
                  <a:srgbClr val="002060"/>
                </a:solidFill>
                <a:latin typeface="Verdana" pitchFamily="34" charset="0"/>
                <a:cs typeface="+mn-cs"/>
              </a:rPr>
              <a:t>Berlin </a:t>
            </a:r>
            <a:r>
              <a:rPr lang="fr-FR" sz="2200" dirty="0">
                <a:solidFill>
                  <a:srgbClr val="002060"/>
                </a:solidFill>
                <a:latin typeface="Verdana" pitchFamily="34" charset="0"/>
                <a:cs typeface="+mn-cs"/>
              </a:rPr>
              <a:t>et </a:t>
            </a:r>
            <a:r>
              <a:rPr lang="fr-FR" sz="2200" b="1" dirty="0">
                <a:solidFill>
                  <a:srgbClr val="002060"/>
                </a:solidFill>
                <a:latin typeface="Verdana" pitchFamily="34" charset="0"/>
                <a:cs typeface="+mn-cs"/>
              </a:rPr>
              <a:t>Sarrebruck</a:t>
            </a:r>
          </a:p>
          <a:p>
            <a:pPr defTabSz="1451402" fontAlgn="auto">
              <a:spcBef>
                <a:spcPts val="0"/>
              </a:spcBef>
              <a:spcAft>
                <a:spcPts val="0"/>
              </a:spcAft>
            </a:pPr>
            <a:endParaRPr lang="fr-FR" dirty="0">
              <a:solidFill>
                <a:srgbClr val="002060"/>
              </a:solidFill>
              <a:latin typeface="Calibri"/>
              <a:cs typeface="+mn-cs"/>
            </a:endParaRPr>
          </a:p>
        </p:txBody>
      </p:sp>
      <p:sp>
        <p:nvSpPr>
          <p:cNvPr id="11" name="TextBox 10"/>
          <p:cNvSpPr txBox="1"/>
          <p:nvPr/>
        </p:nvSpPr>
        <p:spPr>
          <a:xfrm>
            <a:off x="165345" y="5010954"/>
            <a:ext cx="7376943" cy="2285607"/>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fr-FR" sz="2200" dirty="0">
                <a:solidFill>
                  <a:srgbClr val="002060"/>
                </a:solidFill>
                <a:latin typeface="Verdana" pitchFamily="34" charset="0"/>
                <a:cs typeface="+mn-cs"/>
              </a:rPr>
              <a:t>•	</a:t>
            </a:r>
            <a:r>
              <a:rPr lang="en-US" sz="2200" dirty="0">
                <a:solidFill>
                  <a:srgbClr val="002060"/>
                </a:solidFill>
                <a:latin typeface="Verdana" pitchFamily="34" charset="0"/>
                <a:cs typeface="+mn-cs"/>
              </a:rPr>
              <a:t>Missions: </a:t>
            </a:r>
          </a:p>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-encourager les relations entre les </a:t>
            </a:r>
            <a:r>
              <a:rPr lang="en-US" sz="2200" dirty="0" err="1">
                <a:solidFill>
                  <a:srgbClr val="002060"/>
                </a:solidFill>
                <a:latin typeface="Verdana" pitchFamily="34" charset="0"/>
                <a:cs typeface="+mn-cs"/>
              </a:rPr>
              <a:t>jeunes</a:t>
            </a:r>
            <a:r>
              <a:rPr lang="en-US" sz="2200" dirty="0">
                <a:solidFill>
                  <a:srgbClr val="002060"/>
                </a:solidFill>
                <a:latin typeface="Verdana" pitchFamily="34" charset="0"/>
                <a:cs typeface="+mn-cs"/>
              </a:rPr>
              <a:t> des </a:t>
            </a:r>
            <a:r>
              <a:rPr lang="en-US" sz="2200" dirty="0" err="1">
                <a:solidFill>
                  <a:srgbClr val="002060"/>
                </a:solidFill>
                <a:latin typeface="Verdana" pitchFamily="34" charset="0"/>
                <a:cs typeface="+mn-cs"/>
              </a:rPr>
              <a:t>deux</a:t>
            </a:r>
            <a:r>
              <a:rPr lang="en-US" sz="2200" dirty="0">
                <a:solidFill>
                  <a:srgbClr val="002060"/>
                </a:solidFill>
                <a:latin typeface="Verdana" pitchFamily="34" charset="0"/>
                <a:cs typeface="+mn-cs"/>
              </a:rPr>
              <a:t> pays</a:t>
            </a:r>
          </a:p>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a:t>
            </a:r>
            <a:r>
              <a:rPr lang="en-US" sz="2200" dirty="0" err="1">
                <a:solidFill>
                  <a:srgbClr val="002060"/>
                </a:solidFill>
                <a:latin typeface="Verdana" pitchFamily="34" charset="0"/>
                <a:cs typeface="+mn-cs"/>
              </a:rPr>
              <a:t>Renforcer</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leur</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compréhension</a:t>
            </a:r>
            <a:r>
              <a:rPr lang="en-US" sz="2200" dirty="0">
                <a:solidFill>
                  <a:srgbClr val="002060"/>
                </a:solidFill>
                <a:latin typeface="Verdana" pitchFamily="34" charset="0"/>
                <a:cs typeface="+mn-cs"/>
              </a:rPr>
              <a:t> et faire </a:t>
            </a:r>
            <a:r>
              <a:rPr lang="en-US" sz="2200" dirty="0" err="1">
                <a:solidFill>
                  <a:srgbClr val="002060"/>
                </a:solidFill>
                <a:latin typeface="Verdana" pitchFamily="34" charset="0"/>
                <a:cs typeface="+mn-cs"/>
              </a:rPr>
              <a:t>évoluer</a:t>
            </a:r>
            <a:r>
              <a:rPr lang="en-US" sz="2200" dirty="0">
                <a:solidFill>
                  <a:srgbClr val="002060"/>
                </a:solidFill>
                <a:latin typeface="Verdana" pitchFamily="34" charset="0"/>
                <a:cs typeface="+mn-cs"/>
              </a:rPr>
              <a:t> les </a:t>
            </a:r>
            <a:r>
              <a:rPr lang="en-US" sz="2200" b="1" dirty="0">
                <a:solidFill>
                  <a:srgbClr val="002060"/>
                </a:solidFill>
                <a:latin typeface="Verdana" pitchFamily="34" charset="0"/>
                <a:cs typeface="+mn-cs"/>
              </a:rPr>
              <a:t>representations</a:t>
            </a: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du pays </a:t>
            </a:r>
            <a:r>
              <a:rPr lang="en-US" sz="2200" b="1" dirty="0" err="1">
                <a:solidFill>
                  <a:srgbClr val="002060"/>
                </a:solidFill>
                <a:latin typeface="Verdana" pitchFamily="34" charset="0"/>
                <a:cs typeface="+mn-cs"/>
              </a:rPr>
              <a:t>voisin</a:t>
            </a:r>
            <a:endParaRPr lang="en-US" sz="2200" b="1" dirty="0">
              <a:solidFill>
                <a:srgbClr val="002060"/>
              </a:solidFill>
              <a:latin typeface="Verdana" pitchFamily="34" charset="0"/>
              <a:cs typeface="+mn-cs"/>
            </a:endParaRPr>
          </a:p>
          <a:p>
            <a:pPr defTabSz="1451402" fontAlgn="auto">
              <a:spcBef>
                <a:spcPts val="0"/>
              </a:spcBef>
              <a:spcAft>
                <a:spcPts val="0"/>
              </a:spcAft>
            </a:pPr>
            <a:endParaRPr lang="fr-FR" dirty="0">
              <a:solidFill>
                <a:prstClr val="black"/>
              </a:solidFill>
              <a:latin typeface="Calibri"/>
              <a:cs typeface="+mn-cs"/>
            </a:endParaRPr>
          </a:p>
        </p:txBody>
      </p:sp>
      <p:sp>
        <p:nvSpPr>
          <p:cNvPr id="13" name="TextBox 12"/>
          <p:cNvSpPr txBox="1"/>
          <p:nvPr/>
        </p:nvSpPr>
        <p:spPr>
          <a:xfrm>
            <a:off x="192514" y="7046175"/>
            <a:ext cx="7711968" cy="823668"/>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	S</a:t>
            </a:r>
            <a:r>
              <a:rPr lang="fr-FR" sz="2200" dirty="0" err="1">
                <a:solidFill>
                  <a:srgbClr val="002060"/>
                </a:solidFill>
                <a:latin typeface="Verdana" pitchFamily="34" charset="0"/>
                <a:cs typeface="+mn-cs"/>
              </a:rPr>
              <a:t>ecrétaires</a:t>
            </a:r>
            <a:r>
              <a:rPr lang="fr-FR" sz="2200" dirty="0">
                <a:solidFill>
                  <a:srgbClr val="002060"/>
                </a:solidFill>
                <a:latin typeface="Verdana" pitchFamily="34" charset="0"/>
                <a:cs typeface="+mn-cs"/>
              </a:rPr>
              <a:t> généraux: </a:t>
            </a:r>
            <a:r>
              <a:rPr lang="fr-FR" sz="2200" b="1" dirty="0">
                <a:solidFill>
                  <a:srgbClr val="002060"/>
                </a:solidFill>
                <a:latin typeface="Verdana" pitchFamily="34" charset="0"/>
                <a:cs typeface="+mn-cs"/>
              </a:rPr>
              <a:t>Béatrice </a:t>
            </a:r>
            <a:r>
              <a:rPr lang="fr-FR" sz="2200" b="1" dirty="0" err="1">
                <a:solidFill>
                  <a:srgbClr val="002060"/>
                </a:solidFill>
                <a:latin typeface="Verdana" pitchFamily="34" charset="0"/>
                <a:cs typeface="+mn-cs"/>
              </a:rPr>
              <a:t>Angrand</a:t>
            </a:r>
            <a:r>
              <a:rPr lang="fr-FR" sz="2200" b="1" dirty="0">
                <a:solidFill>
                  <a:srgbClr val="002060"/>
                </a:solidFill>
                <a:latin typeface="Verdana" pitchFamily="34" charset="0"/>
                <a:cs typeface="+mn-cs"/>
              </a:rPr>
              <a:t> </a:t>
            </a:r>
            <a:r>
              <a:rPr lang="fr-FR" sz="2200" dirty="0">
                <a:solidFill>
                  <a:srgbClr val="002060"/>
                </a:solidFill>
                <a:latin typeface="Verdana" pitchFamily="34" charset="0"/>
                <a:cs typeface="+mn-cs"/>
              </a:rPr>
              <a:t>et </a:t>
            </a:r>
            <a:r>
              <a:rPr lang="fr-FR" sz="2200" b="1" dirty="0">
                <a:solidFill>
                  <a:srgbClr val="002060"/>
                </a:solidFill>
                <a:latin typeface="Verdana" pitchFamily="34" charset="0"/>
                <a:cs typeface="+mn-cs"/>
              </a:rPr>
              <a:t>Markus </a:t>
            </a:r>
            <a:r>
              <a:rPr lang="fr-FR" sz="2200" b="1" dirty="0" err="1">
                <a:solidFill>
                  <a:srgbClr val="002060"/>
                </a:solidFill>
                <a:latin typeface="Verdana" pitchFamily="34" charset="0"/>
                <a:cs typeface="+mn-cs"/>
              </a:rPr>
              <a:t>Ingenlath</a:t>
            </a:r>
            <a:endParaRPr lang="fr-FR" sz="2200" b="1" dirty="0">
              <a:solidFill>
                <a:srgbClr val="002060"/>
              </a:solidFill>
              <a:latin typeface="Verdana" pitchFamily="34" charset="0"/>
              <a:cs typeface="+mn-cs"/>
            </a:endParaRPr>
          </a:p>
        </p:txBody>
      </p:sp>
      <p:pic>
        <p:nvPicPr>
          <p:cNvPr id="14" name="Picture 13"/>
          <p:cNvPicPr>
            <a:picLocks noChangeAspect="1"/>
          </p:cNvPicPr>
          <p:nvPr/>
        </p:nvPicPr>
        <p:blipFill>
          <a:blip r:embed="rId6" cstate="print"/>
          <a:stretch>
            <a:fillRect/>
          </a:stretch>
        </p:blipFill>
        <p:spPr>
          <a:xfrm>
            <a:off x="2791944" y="2873012"/>
            <a:ext cx="8941118" cy="498053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TextBox 14"/>
          <p:cNvSpPr txBox="1"/>
          <p:nvPr/>
        </p:nvSpPr>
        <p:spPr>
          <a:xfrm>
            <a:off x="4379640" y="7939905"/>
            <a:ext cx="8520947" cy="1008334"/>
          </a:xfrm>
          <a:prstGeom prst="rect">
            <a:avLst/>
          </a:prstGeom>
          <a:noFill/>
        </p:spPr>
        <p:txBody>
          <a:bodyPr wrap="square" lIns="145143" tIns="72571" rIns="145143" bIns="72571" rtlCol="0">
            <a:spAutoFit/>
          </a:bodyPr>
          <a:lstStyle/>
          <a:p>
            <a:pPr marL="0" lvl="1" indent="0" defTabSz="1451402" fontAlgn="auto">
              <a:spcBef>
                <a:spcPts val="0"/>
              </a:spcBef>
              <a:spcAft>
                <a:spcPts val="0"/>
              </a:spcAft>
            </a:pPr>
            <a:r>
              <a:rPr lang="fr-FR" sz="1400" b="1" dirty="0">
                <a:ln/>
                <a:solidFill>
                  <a:prstClr val="white">
                    <a:lumMod val="9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22 janvier 1963 : signature du Traité de l’Elysée</a:t>
            </a:r>
          </a:p>
          <a:p>
            <a:pPr marL="0" lvl="1" indent="0" defTabSz="1451402" fontAlgn="auto">
              <a:spcBef>
                <a:spcPts val="0"/>
              </a:spcBef>
              <a:spcAft>
                <a:spcPts val="0"/>
              </a:spcAft>
            </a:pP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22.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Januar</a:t>
            </a: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 1963: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Unterzeichnung</a:t>
            </a: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 des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Elysée-Vertrags</a:t>
            </a:r>
            <a:endParaRPr lang="fr-FR" sz="1400" b="1" dirty="0">
              <a:ln/>
              <a:solidFill>
                <a:prstClr val="white">
                  <a:lumMod val="75000"/>
                </a:prstClr>
              </a:solidFill>
              <a:effectLst>
                <a:outerShdw blurRad="38100" dist="19050" dir="2700000" algn="tl" rotWithShape="0">
                  <a:prstClr val="black">
                    <a:lumMod val="50000"/>
                    <a:alpha val="40000"/>
                  </a:prstClr>
                </a:outerShdw>
              </a:effectLst>
              <a:latin typeface="Calibri"/>
              <a:cs typeface="+mn-cs"/>
            </a:endParaRPr>
          </a:p>
          <a:p>
            <a:pPr marL="0" lvl="1" indent="0" defTabSz="1451402" fontAlgn="auto">
              <a:spcBef>
                <a:spcPts val="0"/>
              </a:spcBef>
              <a:spcAft>
                <a:spcPts val="0"/>
              </a:spcAft>
            </a:pPr>
            <a:endParaRPr lang="fr-FR" sz="1400" dirty="0">
              <a:solidFill>
                <a:srgbClr val="002060"/>
              </a:solidFill>
              <a:latin typeface="Verdana" pitchFamily="34" charset="0"/>
              <a:ea typeface="Verdana" pitchFamily="34" charset="0"/>
              <a:cs typeface="Verdana" pitchFamily="34" charset="0"/>
            </a:endParaRPr>
          </a:p>
          <a:p>
            <a:pPr defTabSz="1451402" fontAlgn="auto">
              <a:spcBef>
                <a:spcPts val="0"/>
              </a:spcBef>
              <a:spcAft>
                <a:spcPts val="0"/>
              </a:spcAft>
            </a:pPr>
            <a:endParaRPr lang="fr-FR" sz="1400" dirty="0">
              <a:solidFill>
                <a:prstClr val="black"/>
              </a:solidFill>
              <a:latin typeface="Calibri"/>
              <a:cs typeface="+mn-cs"/>
            </a:endParaRPr>
          </a:p>
        </p:txBody>
      </p:sp>
    </p:spTree>
    <p:extLst>
      <p:ext uri="{BB962C8B-B14F-4D97-AF65-F5344CB8AC3E}">
        <p14:creationId xmlns:p14="http://schemas.microsoft.com/office/powerpoint/2010/main" val="12223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10"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25" y="659594"/>
            <a:ext cx="2430309" cy="1131444"/>
          </a:xfrm>
          <a:prstGeom prst="rect">
            <a:avLst/>
          </a:prstGeom>
          <a:noFill/>
          <a:ln w="9525">
            <a:noFill/>
            <a:miter lim="800000"/>
            <a:headEnd/>
            <a:tailEnd/>
          </a:ln>
        </p:spPr>
        <p:txBody>
          <a:bodyPr wrap="none" lIns="145143" tIns="72571" rIns="145143" bIns="72571" anchor="ctr">
            <a:spAutoFit/>
          </a:bodyPr>
          <a:lstStyle/>
          <a:p>
            <a:pPr defTabSz="1451408" fontAlgn="auto">
              <a:spcBef>
                <a:spcPts val="0"/>
              </a:spcBef>
              <a:spcAft>
                <a:spcPts val="0"/>
              </a:spcAft>
            </a:pPr>
            <a:r>
              <a:rPr lang="fr-FR" sz="3200" dirty="0">
                <a:solidFill>
                  <a:srgbClr val="162A83"/>
                </a:solidFill>
                <a:latin typeface="Verdana" pitchFamily="34" charset="0"/>
                <a:cs typeface="+mn-cs"/>
              </a:rPr>
              <a:t>5 bureaux</a:t>
            </a:r>
          </a:p>
          <a:p>
            <a:pPr defTabSz="1451408" fontAlgn="auto">
              <a:spcBef>
                <a:spcPts val="0"/>
              </a:spcBef>
              <a:spcAft>
                <a:spcPts val="0"/>
              </a:spcAft>
            </a:pPr>
            <a:r>
              <a:rPr lang="fr-FR" sz="3200" dirty="0">
                <a:solidFill>
                  <a:srgbClr val="009EE0"/>
                </a:solidFill>
                <a:latin typeface="Verdana" pitchFamily="34" charset="0"/>
                <a:cs typeface="+mn-cs"/>
              </a:rPr>
              <a:t>5 </a:t>
            </a:r>
            <a:r>
              <a:rPr lang="fr-FR" sz="3200" dirty="0" err="1">
                <a:solidFill>
                  <a:srgbClr val="009EE0"/>
                </a:solidFill>
                <a:latin typeface="Verdana" pitchFamily="34" charset="0"/>
                <a:cs typeface="+mn-cs"/>
              </a:rPr>
              <a:t>Referate</a:t>
            </a:r>
            <a:endParaRPr lang="fr-FR" sz="3200" dirty="0">
              <a:solidFill>
                <a:srgbClr val="009EE0"/>
              </a:solidFill>
              <a:latin typeface="Verdana" pitchFamily="34" charset="0"/>
              <a:cs typeface="+mn-cs"/>
            </a:endParaRP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600626" y="1879663"/>
            <a:ext cx="6659355" cy="8943839"/>
          </a:xfrm>
          <a:prstGeom prst="rect">
            <a:avLst/>
          </a:prstGeom>
        </p:spPr>
        <p:txBody>
          <a:bodyPr wrap="square" lIns="145143" tIns="72571" rIns="145143" bIns="72571" numCol="1">
            <a:spAutoFit/>
          </a:bodyPr>
          <a:lstStyle/>
          <a:p>
            <a:pPr marL="279703" lvl="1" indent="-279703" defTabSz="1451408" fontAlgn="auto">
              <a:spcBef>
                <a:spcPts val="2857"/>
              </a:spcBef>
              <a:spcAft>
                <a:spcPts val="0"/>
              </a:spcAft>
              <a:tabLst>
                <a:tab pos="279703" algn="l"/>
              </a:tabLst>
            </a:pPr>
            <a:endParaRPr lang="en-US"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162A83"/>
                </a:solidFill>
                <a:latin typeface="Verdana" pitchFamily="34" charset="0"/>
                <a:cs typeface="+mn-cs"/>
              </a:rPr>
              <a:t>Bureau I </a:t>
            </a:r>
            <a:r>
              <a:rPr lang="de-DE" sz="2200" dirty="0">
                <a:solidFill>
                  <a:srgbClr val="002060"/>
                </a:solidFill>
                <a:latin typeface="Verdana" pitchFamily="34" charset="0"/>
                <a:cs typeface="+mn-cs"/>
              </a:rPr>
              <a:t>: </a:t>
            </a:r>
            <a:r>
              <a:rPr lang="fr-FR" sz="2200" dirty="0">
                <a:solidFill>
                  <a:srgbClr val="002060"/>
                </a:solidFill>
                <a:latin typeface="Verdana" pitchFamily="34" charset="0"/>
                <a:cs typeface="+mn-cs"/>
              </a:rPr>
              <a:t>Finances, Ressources humaines et Administration</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Bureau II: </a:t>
            </a:r>
            <a:r>
              <a:rPr lang="fr-FR" sz="2200" dirty="0">
                <a:solidFill>
                  <a:srgbClr val="002060"/>
                </a:solidFill>
                <a:latin typeface="Verdana" pitchFamily="34" charset="0"/>
                <a:cs typeface="+mn-cs"/>
              </a:rPr>
              <a:t>Echanges scolaires et extra-scolaires  </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III: </a:t>
            </a:r>
            <a:r>
              <a:rPr lang="fr-FR" sz="2200" dirty="0">
                <a:solidFill>
                  <a:srgbClr val="002060"/>
                </a:solidFill>
                <a:latin typeface="Verdana" pitchFamily="34" charset="0"/>
                <a:cs typeface="+mn-cs"/>
              </a:rPr>
              <a:t>Formation professionnelle, échanges universitaires et Volontariat            </a:t>
            </a: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IV: Formation </a:t>
            </a:r>
            <a:r>
              <a:rPr lang="de-DE" sz="2200" dirty="0" err="1">
                <a:solidFill>
                  <a:srgbClr val="002060"/>
                </a:solidFill>
                <a:latin typeface="Verdana" pitchFamily="34" charset="0"/>
                <a:cs typeface="+mn-cs"/>
              </a:rPr>
              <a:t>interculturelle</a:t>
            </a:r>
            <a:r>
              <a:rPr lang="de-DE" sz="2200" dirty="0">
                <a:solidFill>
                  <a:srgbClr val="002060"/>
                </a:solidFill>
                <a:latin typeface="Verdana" pitchFamily="34" charset="0"/>
                <a:cs typeface="+mn-cs"/>
              </a:rPr>
              <a:t>    </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V:  </a:t>
            </a:r>
            <a:r>
              <a:rPr lang="fr-FR" sz="2200" dirty="0">
                <a:solidFill>
                  <a:srgbClr val="002060"/>
                </a:solidFill>
                <a:latin typeface="Verdana" pitchFamily="34" charset="0"/>
                <a:cs typeface="+mn-cs"/>
              </a:rPr>
              <a:t>Communication et événements</a:t>
            </a:r>
            <a:r>
              <a:rPr lang="en-US" sz="2200" dirty="0">
                <a:solidFill>
                  <a:srgbClr val="002060"/>
                </a:solidFill>
                <a:latin typeface="Verdana" pitchFamily="34" charset="0"/>
                <a:cs typeface="+mn-cs"/>
              </a:rPr>
              <a:t> </a:t>
            </a:r>
            <a:r>
              <a:rPr lang="en-US" sz="2200" dirty="0">
                <a:solidFill>
                  <a:srgbClr val="00B0F0"/>
                </a:solidFill>
                <a:latin typeface="Verdana" pitchFamily="34" charset="0"/>
                <a:cs typeface="+mn-cs"/>
              </a:rPr>
              <a:t>                                               </a:t>
            </a:r>
            <a:r>
              <a:rPr lang="en-US" sz="2200" dirty="0">
                <a:solidFill>
                  <a:srgbClr val="162A83"/>
                </a:solidFill>
                <a:latin typeface="Verdana" pitchFamily="34" charset="0"/>
                <a:cs typeface="+mn-cs"/>
              </a:rPr>
              <a:t>	</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7"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600609" y="9172222"/>
            <a:ext cx="6419328" cy="494954"/>
          </a:xfrm>
          <a:prstGeom prst="rect">
            <a:avLst/>
          </a:prstGeom>
          <a:noFill/>
          <a:ln w="9525">
            <a:noFill/>
            <a:miter lim="800000"/>
            <a:headEnd/>
            <a:tailEnd/>
          </a:ln>
        </p:spPr>
        <p:txBody>
          <a:bodyPr lIns="145143" tIns="72571" rIns="145143" bIns="72571"/>
          <a:lstStyle/>
          <a:p>
            <a:pPr defTabSz="1451408" fontAlgn="auto">
              <a:spcBef>
                <a:spcPct val="20000"/>
              </a:spcBef>
              <a:spcAft>
                <a:spcPts val="0"/>
              </a:spcAft>
            </a:pPr>
            <a:r>
              <a:rPr lang="fr-FR" sz="1400" dirty="0">
                <a:solidFill>
                  <a:srgbClr val="162A83"/>
                </a:solidFill>
                <a:latin typeface="Verdana" pitchFamily="34" charset="0"/>
                <a:cs typeface="+mn-cs"/>
              </a:rPr>
              <a:t>Projet AKI </a:t>
            </a:r>
          </a:p>
          <a:p>
            <a:pPr defTabSz="1451408" fontAlgn="auto">
              <a:spcBef>
                <a:spcPct val="20000"/>
              </a:spcBef>
              <a:spcAft>
                <a:spcPts val="0"/>
              </a:spcAft>
            </a:pPr>
            <a:r>
              <a:rPr lang="fr-FR" sz="1400" dirty="0">
                <a:solidFill>
                  <a:srgbClr val="162A83"/>
                </a:solidFill>
                <a:latin typeface="Verdana" pitchFamily="34" charset="0"/>
                <a:cs typeface="+mn-cs"/>
              </a:rPr>
              <a:t>Conférence E3, Louvain-la-Neuve 10/10/2016</a:t>
            </a:r>
          </a:p>
        </p:txBody>
      </p:sp>
      <p:sp>
        <p:nvSpPr>
          <p:cNvPr id="11" name="Rechteck 4"/>
          <p:cNvSpPr/>
          <p:nvPr/>
        </p:nvSpPr>
        <p:spPr>
          <a:xfrm>
            <a:off x="7259962" y="1879645"/>
            <a:ext cx="7223332" cy="9324490"/>
          </a:xfrm>
          <a:prstGeom prst="rect">
            <a:avLst/>
          </a:prstGeom>
        </p:spPr>
        <p:txBody>
          <a:bodyPr wrap="square" lIns="145143" tIns="72571" rIns="145143" bIns="72571" numCol="1">
            <a:spAutoFit/>
          </a:bodyPr>
          <a:lstStyle/>
          <a:p>
            <a:pPr marL="279703" lvl="1" indent="-279703" defTabSz="1451408" fontAlgn="auto">
              <a:spcBef>
                <a:spcPts val="2857"/>
              </a:spcBef>
              <a:spcAft>
                <a:spcPts val="0"/>
              </a:spcAft>
              <a:tabLst>
                <a:tab pos="279703" algn="l"/>
              </a:tabLst>
            </a:pPr>
            <a:endParaRPr lang="en-US"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 : </a:t>
            </a:r>
            <a:r>
              <a:rPr lang="fr-FR" sz="2200" dirty="0" err="1">
                <a:solidFill>
                  <a:srgbClr val="00B0F0"/>
                </a:solidFill>
                <a:latin typeface="Verdana" pitchFamily="34" charset="0"/>
                <a:cs typeface="+mn-cs"/>
              </a:rPr>
              <a:t>Finanzen</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Personal</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und</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Verwaltung</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II: </a:t>
            </a:r>
            <a:r>
              <a:rPr lang="en-US" sz="2200" dirty="0" err="1">
                <a:solidFill>
                  <a:srgbClr val="00B0F0"/>
                </a:solidFill>
                <a:latin typeface="Verdana" pitchFamily="34" charset="0"/>
                <a:cs typeface="+mn-cs"/>
              </a:rPr>
              <a:t>Schulischer</a:t>
            </a:r>
            <a:r>
              <a:rPr lang="en-US" sz="2200" dirty="0">
                <a:solidFill>
                  <a:srgbClr val="00B0F0"/>
                </a:solidFill>
                <a:latin typeface="Verdana" pitchFamily="34" charset="0"/>
                <a:cs typeface="+mn-cs"/>
              </a:rPr>
              <a:t> und </a:t>
            </a:r>
            <a:r>
              <a:rPr lang="en-US" sz="2200" dirty="0" err="1">
                <a:solidFill>
                  <a:srgbClr val="00B0F0"/>
                </a:solidFill>
                <a:latin typeface="Verdana" pitchFamily="34" charset="0"/>
                <a:cs typeface="+mn-cs"/>
              </a:rPr>
              <a:t>außerschulischer</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Austausch</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III : </a:t>
            </a:r>
            <a:r>
              <a:rPr lang="de-DE" sz="2200" dirty="0">
                <a:solidFill>
                  <a:srgbClr val="00B0F0"/>
                </a:solidFill>
                <a:latin typeface="Verdana" pitchFamily="34" charset="0"/>
                <a:cs typeface="+mn-cs"/>
              </a:rPr>
              <a:t>Berufsausbildung, Hochschulaustausch und Freiwilligendienst</a:t>
            </a: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Referat IV :Interkulturelle Aus- und Fortbildung</a:t>
            </a: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Referat</a:t>
            </a:r>
            <a:r>
              <a:rPr lang="fr-FR" sz="2200" dirty="0">
                <a:solidFill>
                  <a:srgbClr val="00B0F0"/>
                </a:solidFill>
                <a:latin typeface="Verdana" pitchFamily="34" charset="0"/>
                <a:cs typeface="+mn-cs"/>
              </a:rPr>
              <a:t> V : </a:t>
            </a:r>
            <a:r>
              <a:rPr lang="de-DE" sz="2200" dirty="0">
                <a:solidFill>
                  <a:srgbClr val="00B0F0"/>
                </a:solidFill>
                <a:latin typeface="Verdana" pitchFamily="34" charset="0"/>
                <a:cs typeface="+mn-cs"/>
              </a:rPr>
              <a:t>Kommunikation und Veranstaltungen</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1026" name="Picture 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760" y="7272850"/>
            <a:ext cx="3468463" cy="2047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abo und Gabriel lesen die Friedensbotschaft v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9957" y="7245796"/>
            <a:ext cx="3500212" cy="20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additive="base">
                                        <p:cTn id="51"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2281</TotalTime>
  <Words>2194</Words>
  <Application>Microsoft Office PowerPoint</Application>
  <PresentationFormat>Personnalisé</PresentationFormat>
  <Paragraphs>503</Paragraphs>
  <Slides>50</Slides>
  <Notes>11</Notes>
  <HiddenSlides>0</HiddenSlides>
  <MMClips>0</MMClips>
  <ScaleCrop>false</ScaleCrop>
  <HeadingPairs>
    <vt:vector size="4" baseType="variant">
      <vt:variant>
        <vt:lpstr>Thème</vt:lpstr>
      </vt:variant>
      <vt:variant>
        <vt:i4>6</vt:i4>
      </vt:variant>
      <vt:variant>
        <vt:lpstr>Titres des diapositives</vt:lpstr>
      </vt:variant>
      <vt:variant>
        <vt:i4>50</vt:i4>
      </vt:variant>
    </vt:vector>
  </HeadingPairs>
  <TitlesOfParts>
    <vt:vector size="56" baseType="lpstr">
      <vt:lpstr>Thème Office</vt:lpstr>
      <vt:lpstr>1_Thème Office</vt:lpstr>
      <vt:lpstr>2_Thème Office</vt:lpstr>
      <vt:lpstr>3_Thème Office</vt:lpstr>
      <vt:lpstr>4_Thème Office</vt:lpstr>
      <vt:lpstr>5_Thème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Qu’est-ce que l’UWE?</vt:lpstr>
      <vt:lpstr>L’UWE et Eurodyssée </vt:lpstr>
      <vt:lpstr>L’UWE partenaire d’ </vt:lpstr>
      <vt:lpstr>Les compétences transversales </vt:lpstr>
      <vt:lpstr>Présentation PowerPoint</vt:lpstr>
      <vt:lpstr>Le Bureau International Jeunesse (BIJ)</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l’article</dc:title>
  <dc:creator>viktor</dc:creator>
  <cp:lastModifiedBy>Anne LARRAMENDY</cp:lastModifiedBy>
  <cp:revision>181</cp:revision>
  <dcterms:created xsi:type="dcterms:W3CDTF">2014-06-25T07:37:59Z</dcterms:created>
  <dcterms:modified xsi:type="dcterms:W3CDTF">2016-10-21T16:14:02Z</dcterms:modified>
</cp:coreProperties>
</file>