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2" r:id="rId3"/>
    <p:sldMasterId id="2147483734" r:id="rId4"/>
    <p:sldMasterId id="2147483746" r:id="rId5"/>
    <p:sldMasterId id="2147483758" r:id="rId6"/>
  </p:sldMasterIdLst>
  <p:notesMasterIdLst>
    <p:notesMasterId r:id="rId57"/>
  </p:notesMasterIdLst>
  <p:sldIdLst>
    <p:sldId id="256" r:id="rId7"/>
    <p:sldId id="331" r:id="rId8"/>
    <p:sldId id="299" r:id="rId9"/>
    <p:sldId id="300" r:id="rId10"/>
    <p:sldId id="260" r:id="rId11"/>
    <p:sldId id="268" r:id="rId12"/>
    <p:sldId id="332" r:id="rId13"/>
    <p:sldId id="333" r:id="rId14"/>
    <p:sldId id="334" r:id="rId15"/>
    <p:sldId id="335" r:id="rId16"/>
    <p:sldId id="336" r:id="rId17"/>
    <p:sldId id="328" r:id="rId18"/>
    <p:sldId id="292" r:id="rId19"/>
    <p:sldId id="320" r:id="rId20"/>
    <p:sldId id="323" r:id="rId21"/>
    <p:sldId id="324" r:id="rId22"/>
    <p:sldId id="325" r:id="rId23"/>
    <p:sldId id="326" r:id="rId24"/>
    <p:sldId id="274" r:id="rId25"/>
    <p:sldId id="275" r:id="rId26"/>
    <p:sldId id="276" r:id="rId27"/>
    <p:sldId id="327" r:id="rId28"/>
    <p:sldId id="273" r:id="rId29"/>
    <p:sldId id="290" r:id="rId30"/>
    <p:sldId id="261" r:id="rId31"/>
    <p:sldId id="312" r:id="rId32"/>
    <p:sldId id="264" r:id="rId33"/>
    <p:sldId id="298" r:id="rId34"/>
    <p:sldId id="266" r:id="rId35"/>
    <p:sldId id="296" r:id="rId36"/>
    <p:sldId id="313" r:id="rId37"/>
    <p:sldId id="282" r:id="rId38"/>
    <p:sldId id="314" r:id="rId39"/>
    <p:sldId id="285" r:id="rId40"/>
    <p:sldId id="308" r:id="rId41"/>
    <p:sldId id="309" r:id="rId42"/>
    <p:sldId id="329" r:id="rId43"/>
    <p:sldId id="315" r:id="rId44"/>
    <p:sldId id="286" r:id="rId45"/>
    <p:sldId id="330" r:id="rId46"/>
    <p:sldId id="302" r:id="rId47"/>
    <p:sldId id="304" r:id="rId48"/>
    <p:sldId id="288" r:id="rId49"/>
    <p:sldId id="305" r:id="rId50"/>
    <p:sldId id="319" r:id="rId51"/>
    <p:sldId id="287" r:id="rId52"/>
    <p:sldId id="318" r:id="rId53"/>
    <p:sldId id="306" r:id="rId54"/>
    <p:sldId id="307" r:id="rId55"/>
    <p:sldId id="311" r:id="rId56"/>
  </p:sldIdLst>
  <p:sldSz cx="15240000" cy="10160000"/>
  <p:notesSz cx="6858000" cy="9144000"/>
  <p:defaultTextStyle>
    <a:defPPr>
      <a:defRPr lang="fr-FR"/>
    </a:defPPr>
    <a:lvl1pPr algn="l" defTabSz="1450933" rtl="0" fontAlgn="base">
      <a:spcBef>
        <a:spcPct val="0"/>
      </a:spcBef>
      <a:spcAft>
        <a:spcPct val="0"/>
      </a:spcAft>
      <a:defRPr sz="2900" kern="1200">
        <a:solidFill>
          <a:schemeClr val="tx1"/>
        </a:solidFill>
        <a:latin typeface="Arial" charset="0"/>
        <a:ea typeface="+mn-ea"/>
        <a:cs typeface="Arial" charset="0"/>
      </a:defRPr>
    </a:lvl1pPr>
    <a:lvl2pPr marL="725487" indent="-268287" algn="l" defTabSz="1450933" rtl="0" fontAlgn="base">
      <a:spcBef>
        <a:spcPct val="0"/>
      </a:spcBef>
      <a:spcAft>
        <a:spcPct val="0"/>
      </a:spcAft>
      <a:defRPr sz="2900" kern="1200">
        <a:solidFill>
          <a:schemeClr val="tx1"/>
        </a:solidFill>
        <a:latin typeface="Arial" charset="0"/>
        <a:ea typeface="+mn-ea"/>
        <a:cs typeface="Arial" charset="0"/>
      </a:defRPr>
    </a:lvl2pPr>
    <a:lvl3pPr marL="1450933" indent="-536574" algn="l" defTabSz="1450933" rtl="0" fontAlgn="base">
      <a:spcBef>
        <a:spcPct val="0"/>
      </a:spcBef>
      <a:spcAft>
        <a:spcPct val="0"/>
      </a:spcAft>
      <a:defRPr sz="2900" kern="1200">
        <a:solidFill>
          <a:schemeClr val="tx1"/>
        </a:solidFill>
        <a:latin typeface="Arial" charset="0"/>
        <a:ea typeface="+mn-ea"/>
        <a:cs typeface="Arial" charset="0"/>
      </a:defRPr>
    </a:lvl3pPr>
    <a:lvl4pPr marL="2176407" indent="-804863" algn="l" defTabSz="1450933" rtl="0" fontAlgn="base">
      <a:spcBef>
        <a:spcPct val="0"/>
      </a:spcBef>
      <a:spcAft>
        <a:spcPct val="0"/>
      </a:spcAft>
      <a:defRPr sz="2900" kern="1200">
        <a:solidFill>
          <a:schemeClr val="tx1"/>
        </a:solidFill>
        <a:latin typeface="Arial" charset="0"/>
        <a:ea typeface="+mn-ea"/>
        <a:cs typeface="Arial" charset="0"/>
      </a:defRPr>
    </a:lvl4pPr>
    <a:lvl5pPr marL="2901869" indent="-1073150" algn="l" defTabSz="1450933" rtl="0" fontAlgn="base">
      <a:spcBef>
        <a:spcPct val="0"/>
      </a:spcBef>
      <a:spcAft>
        <a:spcPct val="0"/>
      </a:spcAft>
      <a:defRPr sz="2900" kern="1200">
        <a:solidFill>
          <a:schemeClr val="tx1"/>
        </a:solidFill>
        <a:latin typeface="Arial" charset="0"/>
        <a:ea typeface="+mn-ea"/>
        <a:cs typeface="Arial" charset="0"/>
      </a:defRPr>
    </a:lvl5pPr>
    <a:lvl6pPr marL="2285934" algn="l" defTabSz="914393" rtl="0" eaLnBrk="1" latinLnBrk="0" hangingPunct="1">
      <a:defRPr sz="2900" kern="1200">
        <a:solidFill>
          <a:schemeClr val="tx1"/>
        </a:solidFill>
        <a:latin typeface="Arial" charset="0"/>
        <a:ea typeface="+mn-ea"/>
        <a:cs typeface="Arial" charset="0"/>
      </a:defRPr>
    </a:lvl6pPr>
    <a:lvl7pPr marL="2743129" algn="l" defTabSz="914393" rtl="0" eaLnBrk="1" latinLnBrk="0" hangingPunct="1">
      <a:defRPr sz="2900" kern="1200">
        <a:solidFill>
          <a:schemeClr val="tx1"/>
        </a:solidFill>
        <a:latin typeface="Arial" charset="0"/>
        <a:ea typeface="+mn-ea"/>
        <a:cs typeface="Arial" charset="0"/>
      </a:defRPr>
    </a:lvl7pPr>
    <a:lvl8pPr marL="3200317" algn="l" defTabSz="914393" rtl="0" eaLnBrk="1" latinLnBrk="0" hangingPunct="1">
      <a:defRPr sz="2900" kern="1200">
        <a:solidFill>
          <a:schemeClr val="tx1"/>
        </a:solidFill>
        <a:latin typeface="Arial" charset="0"/>
        <a:ea typeface="+mn-ea"/>
        <a:cs typeface="Arial" charset="0"/>
      </a:defRPr>
    </a:lvl8pPr>
    <a:lvl9pPr marL="3657500" algn="l" defTabSz="914393" rtl="0" eaLnBrk="1" latinLnBrk="0" hangingPunct="1">
      <a:defRPr sz="2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200">
          <p15:clr>
            <a:srgbClr val="A4A3A4"/>
          </p15:clr>
        </p15:guide>
        <p15:guide id="2" pos="4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3" autoAdjust="0"/>
    <p:restoredTop sz="94660"/>
  </p:normalViewPr>
  <p:slideViewPr>
    <p:cSldViewPr>
      <p:cViewPr varScale="1">
        <p:scale>
          <a:sx n="48" d="100"/>
          <a:sy n="48" d="100"/>
        </p:scale>
        <p:origin x="966" y="60"/>
      </p:cViewPr>
      <p:guideLst>
        <p:guide orient="horz" pos="3200"/>
        <p:guide pos="4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5142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51427" fontAlgn="auto">
              <a:spcBef>
                <a:spcPts val="0"/>
              </a:spcBef>
              <a:spcAft>
                <a:spcPts val="0"/>
              </a:spcAft>
              <a:defRPr sz="1200" smtClean="0">
                <a:latin typeface="+mn-lt"/>
                <a:cs typeface="+mn-cs"/>
              </a:defRPr>
            </a:lvl1pPr>
          </a:lstStyle>
          <a:p>
            <a:pPr>
              <a:defRPr/>
            </a:pPr>
            <a:fld id="{BE6BABCF-C0FB-4667-B6D9-2047618EA78B}" type="datetimeFigureOut">
              <a:rPr lang="fr-FR"/>
              <a:pPr>
                <a:defRPr/>
              </a:pPr>
              <a:t>24/07/2017</a:t>
            </a:fld>
            <a:endParaRPr lang="fr-FR"/>
          </a:p>
        </p:txBody>
      </p:sp>
      <p:sp>
        <p:nvSpPr>
          <p:cNvPr id="4" name="Espace réservé de l'image des diapositives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5142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51427" fontAlgn="auto">
              <a:spcBef>
                <a:spcPts val="0"/>
              </a:spcBef>
              <a:spcAft>
                <a:spcPts val="0"/>
              </a:spcAft>
              <a:defRPr sz="1200" smtClean="0">
                <a:latin typeface="+mn-lt"/>
                <a:cs typeface="+mn-cs"/>
              </a:defRPr>
            </a:lvl1pPr>
          </a:lstStyle>
          <a:p>
            <a:pPr>
              <a:defRPr/>
            </a:pPr>
            <a:fld id="{BB057DFE-C10B-46D4-BD1A-5C402327B810}" type="slidenum">
              <a:rPr lang="fr-FR"/>
              <a:pPr>
                <a:defRPr/>
              </a:pPr>
              <a:t>‹N°›</a:t>
            </a:fld>
            <a:endParaRPr lang="fr-FR"/>
          </a:p>
        </p:txBody>
      </p:sp>
    </p:spTree>
    <p:extLst>
      <p:ext uri="{BB962C8B-B14F-4D97-AF65-F5344CB8AC3E}">
        <p14:creationId xmlns:p14="http://schemas.microsoft.com/office/powerpoint/2010/main" val="4277661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mn-cs"/>
      </a:defRPr>
    </a:lvl1pPr>
    <a:lvl2pPr marL="457200" algn="l" rtl="0" fontAlgn="base">
      <a:spcBef>
        <a:spcPct val="30000"/>
      </a:spcBef>
      <a:spcAft>
        <a:spcPct val="0"/>
      </a:spcAft>
      <a:defRPr sz="1300" kern="1200">
        <a:solidFill>
          <a:schemeClr val="tx1"/>
        </a:solidFill>
        <a:latin typeface="+mn-lt"/>
        <a:ea typeface="+mn-ea"/>
        <a:cs typeface="+mn-cs"/>
      </a:defRPr>
    </a:lvl2pPr>
    <a:lvl3pPr marL="914393" algn="l" rtl="0" fontAlgn="base">
      <a:spcBef>
        <a:spcPct val="30000"/>
      </a:spcBef>
      <a:spcAft>
        <a:spcPct val="0"/>
      </a:spcAft>
      <a:defRPr sz="1300" kern="1200">
        <a:solidFill>
          <a:schemeClr val="tx1"/>
        </a:solidFill>
        <a:latin typeface="+mn-lt"/>
        <a:ea typeface="+mn-ea"/>
        <a:cs typeface="+mn-cs"/>
      </a:defRPr>
    </a:lvl3pPr>
    <a:lvl4pPr marL="1371559" algn="l" rtl="0" fontAlgn="base">
      <a:spcBef>
        <a:spcPct val="30000"/>
      </a:spcBef>
      <a:spcAft>
        <a:spcPct val="0"/>
      </a:spcAft>
      <a:defRPr sz="1300" kern="1200">
        <a:solidFill>
          <a:schemeClr val="tx1"/>
        </a:solidFill>
        <a:latin typeface="+mn-lt"/>
        <a:ea typeface="+mn-ea"/>
        <a:cs typeface="+mn-cs"/>
      </a:defRPr>
    </a:lvl4pPr>
    <a:lvl5pPr marL="1828758" algn="l" rtl="0" fontAlgn="base">
      <a:spcBef>
        <a:spcPct val="30000"/>
      </a:spcBef>
      <a:spcAft>
        <a:spcPct val="0"/>
      </a:spcAft>
      <a:defRPr sz="1300" kern="1200">
        <a:solidFill>
          <a:schemeClr val="tx1"/>
        </a:solidFill>
        <a:latin typeface="+mn-lt"/>
        <a:ea typeface="+mn-ea"/>
        <a:cs typeface="+mn-cs"/>
      </a:defRPr>
    </a:lvl5pPr>
    <a:lvl6pPr marL="2285934" algn="l" defTabSz="914393" rtl="0" eaLnBrk="1" latinLnBrk="0" hangingPunct="1">
      <a:defRPr sz="1300" kern="1200">
        <a:solidFill>
          <a:schemeClr val="tx1"/>
        </a:solidFill>
        <a:latin typeface="+mn-lt"/>
        <a:ea typeface="+mn-ea"/>
        <a:cs typeface="+mn-cs"/>
      </a:defRPr>
    </a:lvl6pPr>
    <a:lvl7pPr marL="2743129" algn="l" defTabSz="914393" rtl="0" eaLnBrk="1" latinLnBrk="0" hangingPunct="1">
      <a:defRPr sz="1300" kern="1200">
        <a:solidFill>
          <a:schemeClr val="tx1"/>
        </a:solidFill>
        <a:latin typeface="+mn-lt"/>
        <a:ea typeface="+mn-ea"/>
        <a:cs typeface="+mn-cs"/>
      </a:defRPr>
    </a:lvl7pPr>
    <a:lvl8pPr marL="3200317" algn="l" defTabSz="914393" rtl="0" eaLnBrk="1" latinLnBrk="0" hangingPunct="1">
      <a:defRPr sz="1300" kern="1200">
        <a:solidFill>
          <a:schemeClr val="tx1"/>
        </a:solidFill>
        <a:latin typeface="+mn-lt"/>
        <a:ea typeface="+mn-ea"/>
        <a:cs typeface="+mn-cs"/>
      </a:defRPr>
    </a:lvl8pPr>
    <a:lvl9pPr marL="3657500" algn="l" defTabSz="9143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p:cNvSpPr>
            <a:spLocks noGrp="1" noRot="1" noChangeAspect="1"/>
          </p:cNvSpPr>
          <p:nvPr>
            <p:ph type="sldImg"/>
          </p:nvPr>
        </p:nvSpPr>
        <p:spPr bwMode="auto">
          <a:xfrm>
            <a:off x="857250" y="685800"/>
            <a:ext cx="5143500" cy="3429000"/>
          </a:xfrm>
          <a:noFill/>
          <a:ln>
            <a:solidFill>
              <a:srgbClr val="000000"/>
            </a:solidFill>
            <a:miter lim="800000"/>
            <a:headEnd/>
            <a:tailEnd/>
          </a:ln>
        </p:spPr>
      </p:sp>
      <p:sp>
        <p:nvSpPr>
          <p:cNvPr id="51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51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450975" fontAlgn="base">
              <a:spcBef>
                <a:spcPct val="0"/>
              </a:spcBef>
              <a:spcAft>
                <a:spcPct val="0"/>
              </a:spcAft>
            </a:pPr>
            <a:fld id="{AFF54467-D925-4CA8-A7C8-E93B5FB7C6A5}" type="slidenum">
              <a:rPr lang="fr-FR">
                <a:cs typeface="Arial" charset="0"/>
              </a:rPr>
              <a:pPr defTabSz="1450975" fontAlgn="base">
                <a:spcBef>
                  <a:spcPct val="0"/>
                </a:spcBef>
                <a:spcAft>
                  <a:spcPct val="0"/>
                </a:spcAft>
              </a:pPr>
              <a:t>1</a:t>
            </a:fld>
            <a:endParaRPr lang="fr-FR" dirty="0">
              <a:cs typeface="Arial" charset="0"/>
            </a:endParaRPr>
          </a:p>
        </p:txBody>
      </p:sp>
    </p:spTree>
    <p:extLst>
      <p:ext uri="{BB962C8B-B14F-4D97-AF65-F5344CB8AC3E}">
        <p14:creationId xmlns:p14="http://schemas.microsoft.com/office/powerpoint/2010/main" val="356398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19</a:t>
            </a:fld>
            <a:endParaRPr lang="fr-FR"/>
          </a:p>
        </p:txBody>
      </p:sp>
    </p:spTree>
    <p:extLst>
      <p:ext uri="{BB962C8B-B14F-4D97-AF65-F5344CB8AC3E}">
        <p14:creationId xmlns:p14="http://schemas.microsoft.com/office/powerpoint/2010/main" val="122530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36</a:t>
            </a:fld>
            <a:endParaRPr lang="fr-FR"/>
          </a:p>
        </p:txBody>
      </p:sp>
    </p:spTree>
    <p:extLst>
      <p:ext uri="{BB962C8B-B14F-4D97-AF65-F5344CB8AC3E}">
        <p14:creationId xmlns:p14="http://schemas.microsoft.com/office/powerpoint/2010/main" val="427375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40</a:t>
            </a:fld>
            <a:endParaRPr lang="fr-FR"/>
          </a:p>
        </p:txBody>
      </p:sp>
    </p:spTree>
    <p:extLst>
      <p:ext uri="{BB962C8B-B14F-4D97-AF65-F5344CB8AC3E}">
        <p14:creationId xmlns:p14="http://schemas.microsoft.com/office/powerpoint/2010/main" val="364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2</a:t>
            </a:fld>
            <a:endParaRPr lang="fr-FR"/>
          </a:p>
        </p:txBody>
      </p:sp>
    </p:spTree>
    <p:extLst>
      <p:ext uri="{BB962C8B-B14F-4D97-AF65-F5344CB8AC3E}">
        <p14:creationId xmlns:p14="http://schemas.microsoft.com/office/powerpoint/2010/main" val="399467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382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162A83"/>
                </a:solidFill>
                <a:latin typeface="Verdana" pitchFamily="34" charset="0"/>
                <a:ea typeface="Verdana" pitchFamily="34" charset="0"/>
                <a:cs typeface="Verdana" pitchFamily="34" charset="0"/>
              </a:rPr>
              <a:t>Peu</a:t>
            </a:r>
            <a:r>
              <a:rPr lang="en-US" sz="1400" baseline="0" dirty="0" smtClean="0">
                <a:solidFill>
                  <a:srgbClr val="162A83"/>
                </a:solidFill>
                <a:latin typeface="Verdana" pitchFamily="34" charset="0"/>
                <a:ea typeface="Verdana" pitchFamily="34" charset="0"/>
                <a:cs typeface="Verdana" pitchFamily="34" charset="0"/>
              </a:rPr>
              <a:t> après la fin de la </a:t>
            </a:r>
            <a:r>
              <a:rPr lang="en-US" sz="1400" baseline="0" dirty="0" err="1" smtClean="0">
                <a:solidFill>
                  <a:srgbClr val="162A83"/>
                </a:solidFill>
                <a:latin typeface="Verdana" pitchFamily="34" charset="0"/>
                <a:ea typeface="Verdana" pitchFamily="34" charset="0"/>
                <a:cs typeface="Verdana" pitchFamily="34" charset="0"/>
              </a:rPr>
              <a:t>seconde</a:t>
            </a:r>
            <a:r>
              <a:rPr lang="en-US" sz="1400" baseline="0" dirty="0" smtClean="0">
                <a:solidFill>
                  <a:srgbClr val="162A83"/>
                </a:solidFill>
                <a:latin typeface="Verdana" pitchFamily="34" charset="0"/>
                <a:ea typeface="Verdana" pitchFamily="34" charset="0"/>
                <a:cs typeface="Verdana" pitchFamily="34" charset="0"/>
              </a:rPr>
              <a:t> guerre </a:t>
            </a:r>
            <a:r>
              <a:rPr lang="en-US" sz="1400" baseline="0" dirty="0" err="1" smtClean="0">
                <a:solidFill>
                  <a:srgbClr val="162A83"/>
                </a:solidFill>
                <a:latin typeface="Verdana" pitchFamily="34" charset="0"/>
                <a:ea typeface="Verdana" pitchFamily="34" charset="0"/>
                <a:cs typeface="Verdana" pitchFamily="34" charset="0"/>
              </a:rPr>
              <a:t>mondiale</a:t>
            </a:r>
            <a:r>
              <a:rPr lang="en-US" sz="1400" baseline="0" dirty="0" smtClean="0">
                <a:solidFill>
                  <a:srgbClr val="162A83"/>
                </a:solidFill>
                <a:latin typeface="Verdana" pitchFamily="34" charset="0"/>
                <a:ea typeface="Verdana" pitchFamily="34" charset="0"/>
                <a:cs typeface="Verdana" pitchFamily="34" charset="0"/>
              </a:rPr>
              <a:t>, l</a:t>
            </a:r>
            <a:r>
              <a:rPr lang="en-US" sz="1400" dirty="0" smtClean="0">
                <a:solidFill>
                  <a:srgbClr val="162A83"/>
                </a:solidFill>
                <a:latin typeface="Verdana" pitchFamily="34" charset="0"/>
                <a:ea typeface="Verdana" pitchFamily="34" charset="0"/>
                <a:cs typeface="Verdana" pitchFamily="34" charset="0"/>
              </a:rPr>
              <a:t>e 22 </a:t>
            </a:r>
            <a:r>
              <a:rPr lang="en-US" sz="1400" dirty="0" err="1" smtClean="0">
                <a:solidFill>
                  <a:srgbClr val="162A83"/>
                </a:solidFill>
                <a:latin typeface="Verdana" pitchFamily="34" charset="0"/>
                <a:ea typeface="Verdana" pitchFamily="34" charset="0"/>
                <a:cs typeface="Verdana" pitchFamily="34" charset="0"/>
              </a:rPr>
              <a:t>juillet</a:t>
            </a:r>
            <a:r>
              <a:rPr lang="en-US" sz="1400" dirty="0" smtClean="0">
                <a:solidFill>
                  <a:srgbClr val="162A83"/>
                </a:solidFill>
                <a:latin typeface="Verdana" pitchFamily="34" charset="0"/>
                <a:ea typeface="Verdana" pitchFamily="34" charset="0"/>
                <a:cs typeface="Verdana" pitchFamily="34" charset="0"/>
              </a:rPr>
              <a:t> 1963, de</a:t>
            </a:r>
            <a:r>
              <a:rPr lang="en-US" sz="1400" baseline="0" dirty="0" smtClean="0">
                <a:solidFill>
                  <a:srgbClr val="162A83"/>
                </a:solidFill>
                <a:latin typeface="Verdana" pitchFamily="34" charset="0"/>
                <a:ea typeface="Verdana" pitchFamily="34" charset="0"/>
                <a:cs typeface="Verdana" pitchFamily="34" charset="0"/>
              </a:rPr>
              <a:t> Gaulle et Adenauer </a:t>
            </a:r>
            <a:r>
              <a:rPr lang="en-US" sz="1400" baseline="0" dirty="0" err="1" smtClean="0">
                <a:solidFill>
                  <a:srgbClr val="162A83"/>
                </a:solidFill>
                <a:latin typeface="Verdana" pitchFamily="34" charset="0"/>
                <a:ea typeface="Verdana" pitchFamily="34" charset="0"/>
                <a:cs typeface="Verdana" pitchFamily="34" charset="0"/>
              </a:rPr>
              <a:t>en</a:t>
            </a:r>
            <a:r>
              <a:rPr lang="en-US" sz="1400" baseline="0" dirty="0" smtClean="0">
                <a:solidFill>
                  <a:srgbClr val="162A83"/>
                </a:solidFill>
                <a:latin typeface="Verdana" pitchFamily="34" charset="0"/>
                <a:ea typeface="Verdana" pitchFamily="34" charset="0"/>
                <a:cs typeface="Verdana" pitchFamily="34" charset="0"/>
              </a:rPr>
              <a:t> </a:t>
            </a:r>
            <a:r>
              <a:rPr lang="en-US" sz="1400" baseline="0" dirty="0" err="1" smtClean="0">
                <a:solidFill>
                  <a:srgbClr val="162A83"/>
                </a:solidFill>
                <a:latin typeface="Verdana" pitchFamily="34" charset="0"/>
                <a:ea typeface="Verdana" pitchFamily="34" charset="0"/>
                <a:cs typeface="Verdana" pitchFamily="34" charset="0"/>
              </a:rPr>
              <a:t>signant</a:t>
            </a:r>
            <a:r>
              <a:rPr lang="en-US" sz="1400" baseline="0" dirty="0" smtClean="0">
                <a:solidFill>
                  <a:srgbClr val="162A83"/>
                </a:solidFill>
                <a:latin typeface="Verdana" pitchFamily="34" charset="0"/>
                <a:ea typeface="Verdana" pitchFamily="34" charset="0"/>
                <a:cs typeface="Verdana" pitchFamily="34" charset="0"/>
              </a:rPr>
              <a:t> le </a:t>
            </a:r>
            <a:r>
              <a:rPr lang="en-US" sz="1400" baseline="0" dirty="0" err="1" smtClean="0">
                <a:solidFill>
                  <a:srgbClr val="162A83"/>
                </a:solidFill>
                <a:latin typeface="Verdana" pitchFamily="34" charset="0"/>
                <a:ea typeface="Verdana" pitchFamily="34" charset="0"/>
                <a:cs typeface="Verdana" pitchFamily="34" charset="0"/>
              </a:rPr>
              <a:t>Traité</a:t>
            </a:r>
            <a:r>
              <a:rPr lang="en-US" sz="1400" baseline="0" dirty="0" smtClean="0">
                <a:solidFill>
                  <a:srgbClr val="162A83"/>
                </a:solidFill>
                <a:latin typeface="Verdana" pitchFamily="34" charset="0"/>
                <a:ea typeface="Verdana" pitchFamily="34" charset="0"/>
                <a:cs typeface="Verdana" pitchFamily="34" charset="0"/>
              </a:rPr>
              <a:t> de </a:t>
            </a:r>
            <a:r>
              <a:rPr lang="en-US" sz="1400" baseline="0" dirty="0" err="1" smtClean="0">
                <a:solidFill>
                  <a:srgbClr val="162A83"/>
                </a:solidFill>
                <a:latin typeface="Verdana" pitchFamily="34" charset="0"/>
                <a:ea typeface="Verdana" pitchFamily="34" charset="0"/>
                <a:cs typeface="Verdana" pitchFamily="34" charset="0"/>
              </a:rPr>
              <a:t>l’Elysée</a:t>
            </a:r>
            <a:r>
              <a:rPr lang="en-US" sz="1400" baseline="0" dirty="0" smtClean="0">
                <a:solidFill>
                  <a:srgbClr val="162A83"/>
                </a:solidFill>
                <a:latin typeface="Verdana" pitchFamily="34" charset="0"/>
                <a:ea typeface="Verdana" pitchFamily="34" charset="0"/>
                <a:cs typeface="Verdana" pitchFamily="34" charset="0"/>
              </a:rPr>
              <a:t>, </a:t>
            </a:r>
            <a:r>
              <a:rPr lang="en-US" sz="1400" baseline="0" dirty="0" err="1" smtClean="0">
                <a:solidFill>
                  <a:srgbClr val="162A83"/>
                </a:solidFill>
                <a:latin typeface="Verdana" pitchFamily="34" charset="0"/>
                <a:ea typeface="Verdana" pitchFamily="34" charset="0"/>
                <a:cs typeface="Verdana" pitchFamily="34" charset="0"/>
              </a:rPr>
              <a:t>scelle</a:t>
            </a:r>
            <a:r>
              <a:rPr lang="en-US" sz="1400" baseline="0" dirty="0" smtClean="0">
                <a:solidFill>
                  <a:srgbClr val="162A83"/>
                </a:solidFill>
                <a:latin typeface="Verdana" pitchFamily="34" charset="0"/>
                <a:ea typeface="Verdana" pitchFamily="34" charset="0"/>
                <a:cs typeface="Verdana" pitchFamily="34" charset="0"/>
              </a:rPr>
              <a:t> la cooperation </a:t>
            </a:r>
            <a:r>
              <a:rPr lang="en-US" sz="1400" baseline="0" dirty="0" err="1" smtClean="0">
                <a:solidFill>
                  <a:srgbClr val="162A83"/>
                </a:solidFill>
                <a:latin typeface="Verdana" pitchFamily="34" charset="0"/>
                <a:ea typeface="Verdana" pitchFamily="34" charset="0"/>
                <a:cs typeface="Verdana" pitchFamily="34" charset="0"/>
              </a:rPr>
              <a:t>franco</a:t>
            </a:r>
            <a:r>
              <a:rPr lang="en-US" sz="1400" baseline="0" dirty="0" smtClean="0">
                <a:solidFill>
                  <a:srgbClr val="162A83"/>
                </a:solidFill>
                <a:latin typeface="Verdana" pitchFamily="34" charset="0"/>
                <a:ea typeface="Verdana" pitchFamily="34" charset="0"/>
                <a:cs typeface="Verdana" pitchFamily="34" charset="0"/>
              </a:rPr>
              <a:t>-allemande.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Cet accord prévoit la création de l’Office franco*allemand pour la Jeunesse qui voit le jour le</a:t>
            </a:r>
            <a:r>
              <a:rPr lang="fr-FR" baseline="0" dirty="0" smtClean="0"/>
              <a:t> 5 juillet 1963.</a:t>
            </a:r>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97974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fr-FR" dirty="0" smtClean="0"/>
              <a:t>L’OFAJ propose un soutient</a:t>
            </a:r>
            <a:r>
              <a:rPr lang="fr-FR" baseline="0" dirty="0" smtClean="0"/>
              <a:t> </a:t>
            </a:r>
            <a:r>
              <a:rPr lang="fr-FR" dirty="0" smtClean="0"/>
              <a:t>L'OFAJ propose son soutien à</a:t>
            </a:r>
            <a:r>
              <a:rPr lang="fr-FR" baseline="0" dirty="0" smtClean="0"/>
              <a:t> différents types de structure organisant des échanges franco-allemands (associations, écoles, universités, entreprises etc…)</a:t>
            </a:r>
          </a:p>
          <a:p>
            <a:r>
              <a:rPr lang="fr-FR" baseline="0" dirty="0" smtClean="0"/>
              <a:t>L’OFAJ possède 5 bureaux qui ont chacun des champs d’intervention différents: </a:t>
            </a:r>
          </a:p>
          <a:p>
            <a:endParaRPr lang="fr-FR" baseline="0" dirty="0" smtClean="0"/>
          </a:p>
          <a:p>
            <a:r>
              <a:rPr lang="fr-FR" baseline="0" dirty="0" smtClean="0"/>
              <a:t>-Le bureau 1 situé à Paris assure les fonctions supports pour notre office (finances, administration et ressources humaines)</a:t>
            </a:r>
          </a:p>
          <a:p>
            <a:r>
              <a:rPr lang="fr-FR" baseline="0" dirty="0" smtClean="0"/>
              <a:t>-Le bureau 2 situé à Berlin intervient sur les échanges scolaires et extra-scolaires (ex journées découvertes)</a:t>
            </a:r>
          </a:p>
          <a:p>
            <a:r>
              <a:rPr lang="fr-FR" baseline="0" dirty="0" smtClean="0"/>
              <a:t>-Le bureau 3 est chargé de la formation professionnelle, des échanges universitaires et du volontariat (ex bourses pour stages pratiques, rencontres entre établissements de la formation professionnelle)</a:t>
            </a:r>
          </a:p>
          <a:p>
            <a:r>
              <a:rPr lang="fr-FR" baseline="0" dirty="0" smtClean="0"/>
              <a:t>-Le bureau 4 intervient sur la formation interculturelle (formation pour cours de langues intensifs, financement de projets de recherche…)</a:t>
            </a:r>
          </a:p>
          <a:p>
            <a:r>
              <a:rPr lang="fr-FR" baseline="0" dirty="0" smtClean="0"/>
              <a:t>-Le bureau 5 est lui chargé de la communication et des évènement (presse, communication internet, manifestations spécifiques…)</a:t>
            </a:r>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76689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E15192D-AB12-40B5-9DC9-F2C573B5045C}"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1087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fontScale="92500" lnSpcReduction="20000"/>
          </a:bodyPr>
          <a:lstStyle/>
          <a:p>
            <a:r>
              <a:rPr lang="fr-FR" dirty="0" smtClean="0"/>
              <a:t>Lancé en 2013 à l’occasion de la célébration du 50ème anniversaire du traité de l’Elysée, le programme</a:t>
            </a:r>
            <a:r>
              <a:rPr lang="fr-FR" baseline="0" dirty="0" smtClean="0"/>
              <a:t> PRAXES </a:t>
            </a:r>
            <a:r>
              <a:rPr lang="fr-FR" dirty="0" smtClean="0"/>
              <a:t>s’adresse à des jeunes qui souhaitent effectuer un stage volontaire hors cursus scolaire ou universitaire (bacheliers, jeunes entre deux parcours universitaires, demandeurs d’emploi) dans le pays partenaire. Dans le cadre du programme PRAXES, l’OFAJ sécurise le cadre juridique de la mobilité en assurant la fonction de l’organisme de formation. Il établit notamment la convention de stage tripartite avec le stagiaire et l’organisme d’accueil. L’OFAJ opère également un suivi pédagogique des stagiaires par l’intermédiaire d’une autoévaluation couplée à une évaluation du tuteur dans l’organisme d’accueil. Celles-ci sont intégrées à une plateforme de gestion en ligne nommée TCC Praxes à laquelle les stagiaires et tuteurs ont accès.</a:t>
            </a:r>
          </a:p>
          <a:p>
            <a:r>
              <a:rPr lang="fr-FR" dirty="0" smtClean="0"/>
              <a:t>De manière générale, les compétences techniques, spécifiques ou linguistiques peuvent être formalisées à partir d’un référentiel métier ou du cadre européen de référence des langues (CECRL). La tâche est plus difficile en ce qui concerne les compétences transversales comme par exemple la capacité d’adaptation ou la capacité à s’engager dans un groupe.</a:t>
            </a:r>
          </a:p>
          <a:p>
            <a:r>
              <a:rPr lang="fr-FR" dirty="0" smtClean="0"/>
              <a:t>Face à ce constat et dans l’optique d’une amélioration de ses outils d’évaluation, l’OFAJ participe à un projet nommé AKI (financé dans le cadre d’un partenariat stratégique Erasmus+ Jeunesse) de mars 2015 à mars 2017. Ce partenariat qui réunit l’Institut Supérieur de Formation Permanente (INSUP – coordinateur du projet), l’Office </a:t>
            </a:r>
            <a:r>
              <a:rPr lang="fr-FR" dirty="0" err="1" smtClean="0"/>
              <a:t>Franco-Québécois</a:t>
            </a:r>
            <a:r>
              <a:rPr lang="fr-FR" dirty="0" smtClean="0"/>
              <a:t> pour la Jeunesse, l’Union Wallonne des Entreprises et l’OFAJ vise la mise à disposition d’une documentation des compétences transversales acquises par les jeunes en mobilité internationale pour faciliter leur insertion sur le marché du travail et dans la société.</a:t>
            </a:r>
          </a:p>
          <a:p>
            <a:r>
              <a:rPr lang="fr-FR" dirty="0" smtClean="0"/>
              <a:t>Les partenaires AKI, acteurs majeurs de mobilité internationale, ont donc décidé d’élaborer conjointement deux produits intellectuels :</a:t>
            </a:r>
          </a:p>
          <a:p>
            <a:r>
              <a:rPr lang="fr-FR" dirty="0" smtClean="0"/>
              <a:t>un référentiel européen de compétences transversales</a:t>
            </a:r>
          </a:p>
          <a:p>
            <a:r>
              <a:rPr lang="fr-FR" dirty="0" smtClean="0"/>
              <a:t>un kit d’évaluation.</a:t>
            </a:r>
          </a:p>
          <a:p>
            <a:r>
              <a:rPr lang="fr-FR" dirty="0" smtClean="0"/>
              <a:t>Après une phase test sur l’année 2016, l’outil sera progressivement intégré sur la plateforme TCC Praxes dans le but de joindre à l’attestation actuelle de fin de stage un document présentant le niveau d’acquisition des compétences transversales en fin de mobilité.</a:t>
            </a:r>
          </a:p>
          <a:p>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39773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37884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1750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cstate="print"/>
          <a:srcRect/>
          <a:stretch>
            <a:fillRect/>
          </a:stretch>
        </p:blipFill>
        <p:spPr bwMode="auto">
          <a:xfrm>
            <a:off x="449263" y="0"/>
            <a:ext cx="3354387" cy="958850"/>
          </a:xfrm>
          <a:prstGeom prst="rect">
            <a:avLst/>
          </a:prstGeom>
          <a:noFill/>
          <a:ln w="9525">
            <a:noFill/>
            <a:miter lim="800000"/>
            <a:headEnd/>
            <a:tailEnd/>
          </a:ln>
        </p:spPr>
      </p:pic>
      <p:sp>
        <p:nvSpPr>
          <p:cNvPr id="5" name="ZoneTexte 9"/>
          <p:cNvSpPr txBox="1"/>
          <p:nvPr userDrawn="1"/>
        </p:nvSpPr>
        <p:spPr>
          <a:xfrm>
            <a:off x="460375" y="850939"/>
            <a:ext cx="4868640" cy="338556"/>
          </a:xfrm>
          <a:prstGeom prst="rect">
            <a:avLst/>
          </a:prstGeom>
          <a:noFill/>
        </p:spPr>
        <p:txBody>
          <a:bodyPr wrap="none" lIns="91440" tIns="45721" rIns="91440" bIns="45721">
            <a:spAutoFit/>
          </a:bodyPr>
          <a:lstStyle/>
          <a:p>
            <a:pPr defTabSz="1451386" fontAlgn="auto">
              <a:spcBef>
                <a:spcPts val="0"/>
              </a:spcBef>
              <a:spcAft>
                <a:spcPts val="0"/>
              </a:spcAft>
              <a:defRPr/>
            </a:pPr>
            <a:r>
              <a:rPr lang="fr-FR" sz="1600" dirty="0">
                <a:latin typeface="+mn-lt"/>
                <a:cs typeface="+mn-cs"/>
              </a:rPr>
              <a:t>Cette action est cofinancée par l’Union Européenne</a:t>
            </a:r>
          </a:p>
        </p:txBody>
      </p:sp>
      <p:sp>
        <p:nvSpPr>
          <p:cNvPr id="12" name="Espace réservé du numéro de diapositive 5"/>
          <p:cNvSpPr>
            <a:spLocks noGrp="1"/>
          </p:cNvSpPr>
          <p:nvPr>
            <p:ph type="sldNum" sz="quarter" idx="12"/>
          </p:nvPr>
        </p:nvSpPr>
        <p:spPr>
          <a:xfrm>
            <a:off x="10860360" y="9112448"/>
            <a:ext cx="3556000" cy="541338"/>
          </a:xfrm>
          <a:prstGeom prst="rect">
            <a:avLst/>
          </a:prstGeom>
        </p:spPr>
        <p:txBody>
          <a:bodyPr/>
          <a:lstStyle>
            <a:lvl1pPr>
              <a:defRPr sz="2100" b="1">
                <a:solidFill>
                  <a:schemeClr val="tx1">
                    <a:lumMod val="75000"/>
                    <a:lumOff val="25000"/>
                  </a:schemeClr>
                </a:solidFill>
              </a:defRPr>
            </a:lvl1pPr>
          </a:lstStyle>
          <a:p>
            <a:pPr>
              <a:defRPr/>
            </a:pPr>
            <a:fld id="{19DF8857-F8AB-4E87-A3D4-33D444530FFB}" type="slidenum">
              <a:rPr lang="fr-FR" smtClean="0"/>
              <a:pPr>
                <a:defRPr/>
              </a:pPr>
              <a:t>‹N°›</a:t>
            </a:fld>
            <a:endParaRPr lang="fr-FR"/>
          </a:p>
        </p:txBody>
      </p:sp>
      <p:sp>
        <p:nvSpPr>
          <p:cNvPr id="13" name="Espace réservé du pied de page 1"/>
          <p:cNvSpPr>
            <a:spLocks noGrp="1"/>
          </p:cNvSpPr>
          <p:nvPr>
            <p:ph type="ftr" sz="quarter" idx="3"/>
          </p:nvPr>
        </p:nvSpPr>
        <p:spPr>
          <a:xfrm>
            <a:off x="460375" y="9112448"/>
            <a:ext cx="9954073" cy="864096"/>
          </a:xfrm>
          <a:prstGeom prst="rect">
            <a:avLst/>
          </a:prstGeom>
        </p:spPr>
        <p:txBody>
          <a:bodyPr/>
          <a:lstStyle>
            <a:lvl1pPr algn="ctr">
              <a:defRPr b="0">
                <a:solidFill>
                  <a:schemeClr val="tx1">
                    <a:lumMod val="75000"/>
                    <a:lumOff val="25000"/>
                  </a:schemeClr>
                </a:solidFill>
                <a:latin typeface="+mn-lt"/>
              </a:defRPr>
            </a:lvl1pPr>
          </a:lstStyle>
          <a:p>
            <a:pPr algn="l">
              <a:spcBef>
                <a:spcPct val="20000"/>
              </a:spcBef>
            </a:pPr>
            <a:r>
              <a:rPr lang="fr-FR" sz="2100" smtClean="0"/>
              <a:t>Projet AKI Conférence– E3, Louvain-la-Neuve 10/10/2016</a:t>
            </a:r>
            <a:endParaRPr lang="fr-FR" sz="2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165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3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46"/>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31" y="2126101"/>
            <a:ext cx="5013855" cy="6949723"/>
          </a:xfrm>
        </p:spPr>
        <p:txBody>
          <a:bodyPr/>
          <a:lstStyle>
            <a:lvl1pPr marL="0" indent="0">
              <a:buNone/>
              <a:defRPr sz="2200"/>
            </a:lvl1pPr>
            <a:lvl2pPr marL="725714" indent="0">
              <a:buNone/>
              <a:defRPr sz="1900"/>
            </a:lvl2pPr>
            <a:lvl3pPr marL="1451399" indent="0">
              <a:buNone/>
              <a:defRPr sz="1600"/>
            </a:lvl3pPr>
            <a:lvl4pPr marL="2177103" indent="0">
              <a:buNone/>
              <a:defRPr sz="1400"/>
            </a:lvl4pPr>
            <a:lvl5pPr marL="2902797" indent="0">
              <a:buNone/>
              <a:defRPr sz="1400"/>
            </a:lvl5pPr>
            <a:lvl6pPr marL="3628503" indent="0">
              <a:buNone/>
              <a:defRPr sz="1400"/>
            </a:lvl6pPr>
            <a:lvl7pPr marL="4354200" indent="0">
              <a:buNone/>
              <a:defRPr sz="1400"/>
            </a:lvl7pPr>
            <a:lvl8pPr marL="5079908" indent="0">
              <a:buNone/>
              <a:defRPr sz="1400"/>
            </a:lvl8pPr>
            <a:lvl9pPr marL="5805604"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44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399" indent="0">
              <a:buNone/>
              <a:defRPr sz="3800"/>
            </a:lvl3pPr>
            <a:lvl4pPr marL="2177103" indent="0">
              <a:buNone/>
              <a:defRPr sz="3200"/>
            </a:lvl4pPr>
            <a:lvl5pPr marL="2902797" indent="0">
              <a:buNone/>
              <a:defRPr sz="3200"/>
            </a:lvl5pPr>
            <a:lvl6pPr marL="3628503" indent="0">
              <a:buNone/>
              <a:defRPr sz="3200"/>
            </a:lvl6pPr>
            <a:lvl7pPr marL="4354200" indent="0">
              <a:buNone/>
              <a:defRPr sz="3200"/>
            </a:lvl7pPr>
            <a:lvl8pPr marL="5079908" indent="0">
              <a:buNone/>
              <a:defRPr sz="3200"/>
            </a:lvl8pPr>
            <a:lvl9pPr marL="5805604"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399" indent="0">
              <a:buNone/>
              <a:defRPr sz="1600"/>
            </a:lvl3pPr>
            <a:lvl4pPr marL="2177103" indent="0">
              <a:buNone/>
              <a:defRPr sz="1400"/>
            </a:lvl4pPr>
            <a:lvl5pPr marL="2902797" indent="0">
              <a:buNone/>
              <a:defRPr sz="1400"/>
            </a:lvl5pPr>
            <a:lvl6pPr marL="3628503" indent="0">
              <a:buNone/>
              <a:defRPr sz="1400"/>
            </a:lvl6pPr>
            <a:lvl7pPr marL="4354200" indent="0">
              <a:buNone/>
              <a:defRPr sz="1400"/>
            </a:lvl7pPr>
            <a:lvl8pPr marL="5079908" indent="0">
              <a:buNone/>
              <a:defRPr sz="1400"/>
            </a:lvl8pPr>
            <a:lvl9pPr marL="5805604"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808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8170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494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08"/>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03" indent="0" algn="ctr">
              <a:buNone/>
              <a:defRPr>
                <a:solidFill>
                  <a:schemeClr val="tx1">
                    <a:tint val="75000"/>
                  </a:schemeClr>
                </a:solidFill>
              </a:defRPr>
            </a:lvl3pPr>
            <a:lvl4pPr marL="2177109" indent="0" algn="ctr">
              <a:buNone/>
              <a:defRPr>
                <a:solidFill>
                  <a:schemeClr val="tx1">
                    <a:tint val="75000"/>
                  </a:schemeClr>
                </a:solidFill>
              </a:defRPr>
            </a:lvl4pPr>
            <a:lvl5pPr marL="2902807" indent="0" algn="ctr">
              <a:buNone/>
              <a:defRPr>
                <a:solidFill>
                  <a:schemeClr val="tx1">
                    <a:tint val="75000"/>
                  </a:schemeClr>
                </a:solidFill>
              </a:defRPr>
            </a:lvl5pPr>
            <a:lvl6pPr marL="3628515" indent="0" algn="ctr">
              <a:buNone/>
              <a:defRPr>
                <a:solidFill>
                  <a:schemeClr val="tx1">
                    <a:tint val="75000"/>
                  </a:schemeClr>
                </a:solidFill>
              </a:defRPr>
            </a:lvl6pPr>
            <a:lvl7pPr marL="4354213" indent="0" algn="ctr">
              <a:buNone/>
              <a:defRPr>
                <a:solidFill>
                  <a:schemeClr val="tx1">
                    <a:tint val="75000"/>
                  </a:schemeClr>
                </a:solidFill>
              </a:defRPr>
            </a:lvl7pPr>
            <a:lvl8pPr marL="5079923" indent="0" algn="ctr">
              <a:buNone/>
              <a:defRPr>
                <a:solidFill>
                  <a:schemeClr val="tx1">
                    <a:tint val="75000"/>
                  </a:schemeClr>
                </a:solidFill>
              </a:defRPr>
            </a:lvl8pPr>
            <a:lvl9pPr marL="580562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65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615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64"/>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65"/>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03" indent="0">
              <a:buNone/>
              <a:defRPr sz="2500">
                <a:solidFill>
                  <a:schemeClr val="tx1">
                    <a:tint val="75000"/>
                  </a:schemeClr>
                </a:solidFill>
              </a:defRPr>
            </a:lvl3pPr>
            <a:lvl4pPr marL="2177109" indent="0">
              <a:buNone/>
              <a:defRPr sz="2200">
                <a:solidFill>
                  <a:schemeClr val="tx1">
                    <a:tint val="75000"/>
                  </a:schemeClr>
                </a:solidFill>
              </a:defRPr>
            </a:lvl4pPr>
            <a:lvl5pPr marL="2902807" indent="0">
              <a:buNone/>
              <a:defRPr sz="2200">
                <a:solidFill>
                  <a:schemeClr val="tx1">
                    <a:tint val="75000"/>
                  </a:schemeClr>
                </a:solidFill>
              </a:defRPr>
            </a:lvl5pPr>
            <a:lvl6pPr marL="3628515" indent="0">
              <a:buNone/>
              <a:defRPr sz="2200">
                <a:solidFill>
                  <a:schemeClr val="tx1">
                    <a:tint val="75000"/>
                  </a:schemeClr>
                </a:solidFill>
              </a:defRPr>
            </a:lvl6pPr>
            <a:lvl7pPr marL="4354213" indent="0">
              <a:buNone/>
              <a:defRPr sz="2200">
                <a:solidFill>
                  <a:schemeClr val="tx1">
                    <a:tint val="75000"/>
                  </a:schemeClr>
                </a:solidFill>
              </a:defRPr>
            </a:lvl7pPr>
            <a:lvl8pPr marL="5079923" indent="0">
              <a:buNone/>
              <a:defRPr sz="2200">
                <a:solidFill>
                  <a:schemeClr val="tx1">
                    <a:tint val="75000"/>
                  </a:schemeClr>
                </a:solidFill>
              </a:defRPr>
            </a:lvl8pPr>
            <a:lvl9pPr marL="5805623"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83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3260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03" indent="0">
              <a:buNone/>
              <a:defRPr sz="2900" b="1"/>
            </a:lvl3pPr>
            <a:lvl4pPr marL="2177109" indent="0">
              <a:buNone/>
              <a:defRPr sz="2500" b="1"/>
            </a:lvl4pPr>
            <a:lvl5pPr marL="2902807" indent="0">
              <a:buNone/>
              <a:defRPr sz="2500" b="1"/>
            </a:lvl5pPr>
            <a:lvl6pPr marL="3628515" indent="0">
              <a:buNone/>
              <a:defRPr sz="2500" b="1"/>
            </a:lvl6pPr>
            <a:lvl7pPr marL="4354213" indent="0">
              <a:buNone/>
              <a:defRPr sz="2500" b="1"/>
            </a:lvl7pPr>
            <a:lvl8pPr marL="5079923" indent="0">
              <a:buNone/>
              <a:defRPr sz="2500" b="1"/>
            </a:lvl8pPr>
            <a:lvl9pPr marL="5805623"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03" indent="0">
              <a:buNone/>
              <a:defRPr sz="2900" b="1"/>
            </a:lvl3pPr>
            <a:lvl4pPr marL="2177109" indent="0">
              <a:buNone/>
              <a:defRPr sz="2500" b="1"/>
            </a:lvl4pPr>
            <a:lvl5pPr marL="2902807" indent="0">
              <a:buNone/>
              <a:defRPr sz="2500" b="1"/>
            </a:lvl5pPr>
            <a:lvl6pPr marL="3628515" indent="0">
              <a:buNone/>
              <a:defRPr sz="2500" b="1"/>
            </a:lvl6pPr>
            <a:lvl7pPr marL="4354213" indent="0">
              <a:buNone/>
              <a:defRPr sz="2500" b="1"/>
            </a:lvl7pPr>
            <a:lvl8pPr marL="5079923" indent="0">
              <a:buNone/>
              <a:defRPr sz="2500" b="1"/>
            </a:lvl8pPr>
            <a:lvl9pPr marL="5805623"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1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762000" y="9416818"/>
            <a:ext cx="3556000" cy="540926"/>
          </a:xfrm>
          <a:prstGeom prst="rect">
            <a:avLst/>
          </a:prstGeom>
        </p:spPr>
        <p:txBody>
          <a:bodyPr lIns="91440" tIns="45721" rIns="91440" bIns="45721"/>
          <a:lstStyle>
            <a:lvl1pPr>
              <a:defRPr/>
            </a:lvl1pPr>
          </a:lstStyle>
          <a:p>
            <a:pPr>
              <a:defRPr/>
            </a:pPr>
            <a:endParaRPr lang="fr-BE">
              <a:solidFill>
                <a:prstClr val="black">
                  <a:tint val="75000"/>
                </a:prstClr>
              </a:solidFill>
            </a:endParaRPr>
          </a:p>
        </p:txBody>
      </p:sp>
      <p:sp>
        <p:nvSpPr>
          <p:cNvPr id="3" name="Espace réservé du pied de page 4"/>
          <p:cNvSpPr>
            <a:spLocks noGrp="1"/>
          </p:cNvSpPr>
          <p:nvPr>
            <p:ph type="ftr" sz="quarter" idx="11"/>
          </p:nvPr>
        </p:nvSpPr>
        <p:spPr>
          <a:xfrm>
            <a:off x="716384" y="9583938"/>
            <a:ext cx="13960058" cy="576064"/>
          </a:xfrm>
          <a:prstGeom prst="rect">
            <a:avLst/>
          </a:prstGeom>
        </p:spPr>
        <p:txBody>
          <a:bodyPr/>
          <a:lstStyle>
            <a:lvl1pPr>
              <a:defRPr/>
            </a:lvl1pPr>
          </a:lstStyle>
          <a:p>
            <a:pPr>
              <a:defRPr/>
            </a:pPr>
            <a:r>
              <a:rPr lang="fr-FR" smtClean="0">
                <a:solidFill>
                  <a:prstClr val="black">
                    <a:tint val="75000"/>
                  </a:prstClr>
                </a:solidFill>
              </a:rPr>
              <a:t>Projet AKI Conférence– E3, Louvain-la-Neuve 10/10/2016</a:t>
            </a:r>
            <a:endParaRPr lang="fr-BE">
              <a:solidFill>
                <a:prstClr val="black">
                  <a:tint val="75000"/>
                </a:prstClr>
              </a:solidFill>
            </a:endParaRPr>
          </a:p>
        </p:txBody>
      </p:sp>
      <p:sp>
        <p:nvSpPr>
          <p:cNvPr id="4" name="Espace réservé du numéro de diapositive 5"/>
          <p:cNvSpPr>
            <a:spLocks noGrp="1"/>
          </p:cNvSpPr>
          <p:nvPr>
            <p:ph type="sldNum" sz="quarter" idx="12"/>
          </p:nvPr>
        </p:nvSpPr>
        <p:spPr>
          <a:xfrm>
            <a:off x="10922000" y="9416818"/>
            <a:ext cx="3556000" cy="540926"/>
          </a:xfrm>
          <a:prstGeom prst="rect">
            <a:avLst/>
          </a:prstGeom>
        </p:spPr>
        <p:txBody>
          <a:bodyPr/>
          <a:lstStyle>
            <a:lvl1pPr>
              <a:defRPr/>
            </a:lvl1pPr>
          </a:lstStyle>
          <a:p>
            <a:pPr>
              <a:defRPr/>
            </a:pPr>
            <a:fld id="{750AB92D-1626-4A42-BF97-6101AEA99158}"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73662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224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4167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26"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41"/>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26" y="2126097"/>
            <a:ext cx="5013855" cy="6949723"/>
          </a:xfrm>
        </p:spPr>
        <p:txBody>
          <a:bodyPr/>
          <a:lstStyle>
            <a:lvl1pPr marL="0" indent="0">
              <a:buNone/>
              <a:defRPr sz="2200"/>
            </a:lvl1pPr>
            <a:lvl2pPr marL="725714" indent="0">
              <a:buNone/>
              <a:defRPr sz="1900"/>
            </a:lvl2pPr>
            <a:lvl3pPr marL="1451403" indent="0">
              <a:buNone/>
              <a:defRPr sz="1600"/>
            </a:lvl3pPr>
            <a:lvl4pPr marL="2177109" indent="0">
              <a:buNone/>
              <a:defRPr sz="1400"/>
            </a:lvl4pPr>
            <a:lvl5pPr marL="2902807" indent="0">
              <a:buNone/>
              <a:defRPr sz="1400"/>
            </a:lvl5pPr>
            <a:lvl6pPr marL="3628515" indent="0">
              <a:buNone/>
              <a:defRPr sz="1400"/>
            </a:lvl6pPr>
            <a:lvl7pPr marL="4354213" indent="0">
              <a:buNone/>
              <a:defRPr sz="1400"/>
            </a:lvl7pPr>
            <a:lvl8pPr marL="5079923" indent="0">
              <a:buNone/>
              <a:defRPr sz="1400"/>
            </a:lvl8pPr>
            <a:lvl9pPr marL="5805623"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2387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03" indent="0">
              <a:buNone/>
              <a:defRPr sz="3800"/>
            </a:lvl3pPr>
            <a:lvl4pPr marL="2177109" indent="0">
              <a:buNone/>
              <a:defRPr sz="3200"/>
            </a:lvl4pPr>
            <a:lvl5pPr marL="2902807" indent="0">
              <a:buNone/>
              <a:defRPr sz="3200"/>
            </a:lvl5pPr>
            <a:lvl6pPr marL="3628515" indent="0">
              <a:buNone/>
              <a:defRPr sz="3200"/>
            </a:lvl6pPr>
            <a:lvl7pPr marL="4354213" indent="0">
              <a:buNone/>
              <a:defRPr sz="3200"/>
            </a:lvl7pPr>
            <a:lvl8pPr marL="5079923" indent="0">
              <a:buNone/>
              <a:defRPr sz="3200"/>
            </a:lvl8pPr>
            <a:lvl9pPr marL="5805623"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03" indent="0">
              <a:buNone/>
              <a:defRPr sz="1600"/>
            </a:lvl3pPr>
            <a:lvl4pPr marL="2177109" indent="0">
              <a:buNone/>
              <a:defRPr sz="1400"/>
            </a:lvl4pPr>
            <a:lvl5pPr marL="2902807" indent="0">
              <a:buNone/>
              <a:defRPr sz="1400"/>
            </a:lvl5pPr>
            <a:lvl6pPr marL="3628515" indent="0">
              <a:buNone/>
              <a:defRPr sz="1400"/>
            </a:lvl6pPr>
            <a:lvl7pPr marL="4354213" indent="0">
              <a:buNone/>
              <a:defRPr sz="1400"/>
            </a:lvl7pPr>
            <a:lvl8pPr marL="5079923" indent="0">
              <a:buNone/>
              <a:defRPr sz="1400"/>
            </a:lvl8pPr>
            <a:lvl9pPr marL="5805623"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62908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200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53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02"/>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0" indent="0" algn="ctr">
              <a:buNone/>
              <a:defRPr>
                <a:solidFill>
                  <a:schemeClr val="tx1">
                    <a:tint val="75000"/>
                  </a:schemeClr>
                </a:solidFill>
              </a:defRPr>
            </a:lvl3pPr>
            <a:lvl4pPr marL="2177118" indent="0" algn="ctr">
              <a:buNone/>
              <a:defRPr>
                <a:solidFill>
                  <a:schemeClr val="tx1">
                    <a:tint val="75000"/>
                  </a:schemeClr>
                </a:solidFill>
              </a:defRPr>
            </a:lvl4pPr>
            <a:lvl5pPr marL="2902819" indent="0" algn="ctr">
              <a:buNone/>
              <a:defRPr>
                <a:solidFill>
                  <a:schemeClr val="tx1">
                    <a:tint val="75000"/>
                  </a:schemeClr>
                </a:solidFill>
              </a:defRPr>
            </a:lvl5pPr>
            <a:lvl6pPr marL="3628530" indent="0" algn="ctr">
              <a:buNone/>
              <a:defRPr>
                <a:solidFill>
                  <a:schemeClr val="tx1">
                    <a:tint val="75000"/>
                  </a:schemeClr>
                </a:solidFill>
              </a:defRPr>
            </a:lvl6pPr>
            <a:lvl7pPr marL="4354232" indent="0" algn="ctr">
              <a:buNone/>
              <a:defRPr>
                <a:solidFill>
                  <a:schemeClr val="tx1">
                    <a:tint val="75000"/>
                  </a:schemeClr>
                </a:solidFill>
              </a:defRPr>
            </a:lvl7pPr>
            <a:lvl8pPr marL="5079943" indent="0" algn="ctr">
              <a:buNone/>
              <a:defRPr>
                <a:solidFill>
                  <a:schemeClr val="tx1">
                    <a:tint val="75000"/>
                  </a:schemeClr>
                </a:solidFill>
              </a:defRPr>
            </a:lvl8pPr>
            <a:lvl9pPr marL="580564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128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564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8"/>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9"/>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0" indent="0">
              <a:buNone/>
              <a:defRPr sz="2500">
                <a:solidFill>
                  <a:schemeClr val="tx1">
                    <a:tint val="75000"/>
                  </a:schemeClr>
                </a:solidFill>
              </a:defRPr>
            </a:lvl3pPr>
            <a:lvl4pPr marL="2177118" indent="0">
              <a:buNone/>
              <a:defRPr sz="2200">
                <a:solidFill>
                  <a:schemeClr val="tx1">
                    <a:tint val="75000"/>
                  </a:schemeClr>
                </a:solidFill>
              </a:defRPr>
            </a:lvl4pPr>
            <a:lvl5pPr marL="2902819" indent="0">
              <a:buNone/>
              <a:defRPr sz="2200">
                <a:solidFill>
                  <a:schemeClr val="tx1">
                    <a:tint val="75000"/>
                  </a:schemeClr>
                </a:solidFill>
              </a:defRPr>
            </a:lvl5pPr>
            <a:lvl6pPr marL="3628530" indent="0">
              <a:buNone/>
              <a:defRPr sz="2200">
                <a:solidFill>
                  <a:schemeClr val="tx1">
                    <a:tint val="75000"/>
                  </a:schemeClr>
                </a:solidFill>
              </a:defRPr>
            </a:lvl6pPr>
            <a:lvl7pPr marL="4354232" indent="0">
              <a:buNone/>
              <a:defRPr sz="2200">
                <a:solidFill>
                  <a:schemeClr val="tx1">
                    <a:tint val="75000"/>
                  </a:schemeClr>
                </a:solidFill>
              </a:defRPr>
            </a:lvl7pPr>
            <a:lvl8pPr marL="5079943" indent="0">
              <a:buNone/>
              <a:defRPr sz="2200">
                <a:solidFill>
                  <a:schemeClr val="tx1">
                    <a:tint val="75000"/>
                  </a:schemeClr>
                </a:solidFill>
              </a:defRPr>
            </a:lvl8pPr>
            <a:lvl9pPr marL="5805645"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2798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32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406871"/>
            <a:ext cx="13716000" cy="1693333"/>
          </a:xfrm>
          <a:prstGeom prst="rect">
            <a:avLst/>
          </a:prstGeom>
        </p:spPr>
        <p:txBody>
          <a:bodyPr lIns="91440" tIns="45721" rIns="91440" bIns="45721"/>
          <a:lstStyle/>
          <a:p>
            <a:r>
              <a:rPr lang="fr-FR" smtClean="0"/>
              <a:t>Cliquez pour modifier le style du titre</a:t>
            </a:r>
            <a:endParaRPr lang="fr-FR"/>
          </a:p>
        </p:txBody>
      </p:sp>
      <p:sp>
        <p:nvSpPr>
          <p:cNvPr id="3" name="Espace réservé du contenu 2"/>
          <p:cNvSpPr>
            <a:spLocks noGrp="1"/>
          </p:cNvSpPr>
          <p:nvPr>
            <p:ph idx="1"/>
          </p:nvPr>
        </p:nvSpPr>
        <p:spPr>
          <a:xfrm>
            <a:off x="762000" y="2370669"/>
            <a:ext cx="13716000" cy="6705130"/>
          </a:xfrm>
          <a:prstGeom prst="rect">
            <a:avLst/>
          </a:prstGeom>
        </p:spPr>
        <p:txBody>
          <a:bodyPr lIns="91440" tIns="45721" rIns="91440" bIns="45721"/>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762000" y="9416818"/>
            <a:ext cx="3556000" cy="540926"/>
          </a:xfrm>
          <a:prstGeom prst="rect">
            <a:avLst/>
          </a:prstGeom>
        </p:spPr>
        <p:txBody>
          <a:bodyPr lIns="91440" tIns="45721" rIns="91440" bIns="45721"/>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716384" y="9583938"/>
            <a:ext cx="13960058" cy="576064"/>
          </a:xfrm>
          <a:prstGeom prst="rect">
            <a:avLst/>
          </a:prstGeom>
        </p:spPr>
        <p:txBody>
          <a:bodyPr/>
          <a:lstStyle/>
          <a:p>
            <a:r>
              <a:rPr lang="fr-FR" smtClean="0">
                <a:solidFill>
                  <a:prstClr val="black">
                    <a:tint val="75000"/>
                  </a:prstClr>
                </a:solidFill>
              </a:rPr>
              <a:t>Projet AKI Conférence– E3, Louvain-la-Neuve 10/10/2016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922000" y="9416818"/>
            <a:ext cx="3556000" cy="540926"/>
          </a:xfrm>
          <a:prstGeom prst="rect">
            <a:avLst/>
          </a:prstGeom>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016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0" indent="0">
              <a:buNone/>
              <a:defRPr sz="2900" b="1"/>
            </a:lvl3pPr>
            <a:lvl4pPr marL="2177118" indent="0">
              <a:buNone/>
              <a:defRPr sz="2500" b="1"/>
            </a:lvl4pPr>
            <a:lvl5pPr marL="2902819" indent="0">
              <a:buNone/>
              <a:defRPr sz="2500" b="1"/>
            </a:lvl5pPr>
            <a:lvl6pPr marL="3628530" indent="0">
              <a:buNone/>
              <a:defRPr sz="2500" b="1"/>
            </a:lvl6pPr>
            <a:lvl7pPr marL="4354232" indent="0">
              <a:buNone/>
              <a:defRPr sz="2500" b="1"/>
            </a:lvl7pPr>
            <a:lvl8pPr marL="5079943" indent="0">
              <a:buNone/>
              <a:defRPr sz="2500" b="1"/>
            </a:lvl8pPr>
            <a:lvl9pPr marL="5805645"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0" indent="0">
              <a:buNone/>
              <a:defRPr sz="2900" b="1"/>
            </a:lvl3pPr>
            <a:lvl4pPr marL="2177118" indent="0">
              <a:buNone/>
              <a:defRPr sz="2500" b="1"/>
            </a:lvl4pPr>
            <a:lvl5pPr marL="2902819" indent="0">
              <a:buNone/>
              <a:defRPr sz="2500" b="1"/>
            </a:lvl5pPr>
            <a:lvl6pPr marL="3628530" indent="0">
              <a:buNone/>
              <a:defRPr sz="2500" b="1"/>
            </a:lvl6pPr>
            <a:lvl7pPr marL="4354232" indent="0">
              <a:buNone/>
              <a:defRPr sz="2500" b="1"/>
            </a:lvl7pPr>
            <a:lvl8pPr marL="5079943" indent="0">
              <a:buNone/>
              <a:defRPr sz="2500" b="1"/>
            </a:lvl8pPr>
            <a:lvl9pPr marL="5805645"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5810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66334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98812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9"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35"/>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9" y="2126091"/>
            <a:ext cx="5013855" cy="6949723"/>
          </a:xfrm>
        </p:spPr>
        <p:txBody>
          <a:bodyPr/>
          <a:lstStyle>
            <a:lvl1pPr marL="0" indent="0">
              <a:buNone/>
              <a:defRPr sz="2200"/>
            </a:lvl1pPr>
            <a:lvl2pPr marL="725714" indent="0">
              <a:buNone/>
              <a:defRPr sz="1900"/>
            </a:lvl2pPr>
            <a:lvl3pPr marL="1451410" indent="0">
              <a:buNone/>
              <a:defRPr sz="1600"/>
            </a:lvl3pPr>
            <a:lvl4pPr marL="2177118" indent="0">
              <a:buNone/>
              <a:defRPr sz="1400"/>
            </a:lvl4pPr>
            <a:lvl5pPr marL="2902819" indent="0">
              <a:buNone/>
              <a:defRPr sz="1400"/>
            </a:lvl5pPr>
            <a:lvl6pPr marL="3628530" indent="0">
              <a:buNone/>
              <a:defRPr sz="1400"/>
            </a:lvl6pPr>
            <a:lvl7pPr marL="4354232" indent="0">
              <a:buNone/>
              <a:defRPr sz="1400"/>
            </a:lvl7pPr>
            <a:lvl8pPr marL="5079943" indent="0">
              <a:buNone/>
              <a:defRPr sz="1400"/>
            </a:lvl8pPr>
            <a:lvl9pPr marL="5805645"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918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0" indent="0">
              <a:buNone/>
              <a:defRPr sz="3800"/>
            </a:lvl3pPr>
            <a:lvl4pPr marL="2177118" indent="0">
              <a:buNone/>
              <a:defRPr sz="3200"/>
            </a:lvl4pPr>
            <a:lvl5pPr marL="2902819" indent="0">
              <a:buNone/>
              <a:defRPr sz="3200"/>
            </a:lvl5pPr>
            <a:lvl6pPr marL="3628530" indent="0">
              <a:buNone/>
              <a:defRPr sz="3200"/>
            </a:lvl6pPr>
            <a:lvl7pPr marL="4354232" indent="0">
              <a:buNone/>
              <a:defRPr sz="3200"/>
            </a:lvl7pPr>
            <a:lvl8pPr marL="5079943" indent="0">
              <a:buNone/>
              <a:defRPr sz="3200"/>
            </a:lvl8pPr>
            <a:lvl9pPr marL="5805645"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0" indent="0">
              <a:buNone/>
              <a:defRPr sz="1600"/>
            </a:lvl3pPr>
            <a:lvl4pPr marL="2177118" indent="0">
              <a:buNone/>
              <a:defRPr sz="1400"/>
            </a:lvl4pPr>
            <a:lvl5pPr marL="2902819" indent="0">
              <a:buNone/>
              <a:defRPr sz="1400"/>
            </a:lvl5pPr>
            <a:lvl6pPr marL="3628530" indent="0">
              <a:buNone/>
              <a:defRPr sz="1400"/>
            </a:lvl6pPr>
            <a:lvl7pPr marL="4354232" indent="0">
              <a:buNone/>
              <a:defRPr sz="1400"/>
            </a:lvl7pPr>
            <a:lvl8pPr marL="5079943" indent="0">
              <a:buNone/>
              <a:defRPr sz="1400"/>
            </a:lvl8pPr>
            <a:lvl9pPr marL="5805645"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0155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3201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7780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95"/>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8" indent="0" algn="ctr">
              <a:buNone/>
              <a:defRPr>
                <a:solidFill>
                  <a:schemeClr val="tx1">
                    <a:tint val="75000"/>
                  </a:schemeClr>
                </a:solidFill>
              </a:defRPr>
            </a:lvl3pPr>
            <a:lvl4pPr marL="2177130" indent="0" algn="ctr">
              <a:buNone/>
              <a:defRPr>
                <a:solidFill>
                  <a:schemeClr val="tx1">
                    <a:tint val="75000"/>
                  </a:schemeClr>
                </a:solidFill>
              </a:defRPr>
            </a:lvl4pPr>
            <a:lvl5pPr marL="2902835" indent="0" algn="ctr">
              <a:buNone/>
              <a:defRPr>
                <a:solidFill>
                  <a:schemeClr val="tx1">
                    <a:tint val="75000"/>
                  </a:schemeClr>
                </a:solidFill>
              </a:defRPr>
            </a:lvl5pPr>
            <a:lvl6pPr marL="3628547" indent="0" algn="ctr">
              <a:buNone/>
              <a:defRPr>
                <a:solidFill>
                  <a:schemeClr val="tx1">
                    <a:tint val="75000"/>
                  </a:schemeClr>
                </a:solidFill>
              </a:defRPr>
            </a:lvl6pPr>
            <a:lvl7pPr marL="4354254" indent="0" algn="ctr">
              <a:buNone/>
              <a:defRPr>
                <a:solidFill>
                  <a:schemeClr val="tx1">
                    <a:tint val="75000"/>
                  </a:schemeClr>
                </a:solidFill>
              </a:defRPr>
            </a:lvl7pPr>
            <a:lvl8pPr marL="5079966" indent="0" algn="ctr">
              <a:buNone/>
              <a:defRPr>
                <a:solidFill>
                  <a:schemeClr val="tx1">
                    <a:tint val="75000"/>
                  </a:schemeClr>
                </a:solidFill>
              </a:defRPr>
            </a:lvl8pPr>
            <a:lvl9pPr marL="5805672"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181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63984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0"/>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1"/>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8" indent="0">
              <a:buNone/>
              <a:defRPr sz="2500">
                <a:solidFill>
                  <a:schemeClr val="tx1">
                    <a:tint val="75000"/>
                  </a:schemeClr>
                </a:solidFill>
              </a:defRPr>
            </a:lvl3pPr>
            <a:lvl4pPr marL="2177130" indent="0">
              <a:buNone/>
              <a:defRPr sz="2200">
                <a:solidFill>
                  <a:schemeClr val="tx1">
                    <a:tint val="75000"/>
                  </a:schemeClr>
                </a:solidFill>
              </a:defRPr>
            </a:lvl4pPr>
            <a:lvl5pPr marL="2902835" indent="0">
              <a:buNone/>
              <a:defRPr sz="2200">
                <a:solidFill>
                  <a:schemeClr val="tx1">
                    <a:tint val="75000"/>
                  </a:schemeClr>
                </a:solidFill>
              </a:defRPr>
            </a:lvl5pPr>
            <a:lvl6pPr marL="3628547" indent="0">
              <a:buNone/>
              <a:defRPr sz="2200">
                <a:solidFill>
                  <a:schemeClr val="tx1">
                    <a:tint val="75000"/>
                  </a:schemeClr>
                </a:solidFill>
              </a:defRPr>
            </a:lvl6pPr>
            <a:lvl7pPr marL="4354254" indent="0">
              <a:buNone/>
              <a:defRPr sz="2200">
                <a:solidFill>
                  <a:schemeClr val="tx1">
                    <a:tint val="75000"/>
                  </a:schemeClr>
                </a:solidFill>
              </a:defRPr>
            </a:lvl7pPr>
            <a:lvl8pPr marL="5079966" indent="0">
              <a:buNone/>
              <a:defRPr sz="2200">
                <a:solidFill>
                  <a:schemeClr val="tx1">
                    <a:tint val="75000"/>
                  </a:schemeClr>
                </a:solidFill>
              </a:defRPr>
            </a:lvl8pPr>
            <a:lvl9pPr marL="5805672"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407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213"/>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399" indent="0" algn="ctr">
              <a:buNone/>
              <a:defRPr>
                <a:solidFill>
                  <a:schemeClr val="tx1">
                    <a:tint val="75000"/>
                  </a:schemeClr>
                </a:solidFill>
              </a:defRPr>
            </a:lvl3pPr>
            <a:lvl4pPr marL="2177103" indent="0" algn="ctr">
              <a:buNone/>
              <a:defRPr>
                <a:solidFill>
                  <a:schemeClr val="tx1">
                    <a:tint val="75000"/>
                  </a:schemeClr>
                </a:solidFill>
              </a:defRPr>
            </a:lvl4pPr>
            <a:lvl5pPr marL="2902797" indent="0" algn="ctr">
              <a:buNone/>
              <a:defRPr>
                <a:solidFill>
                  <a:schemeClr val="tx1">
                    <a:tint val="75000"/>
                  </a:schemeClr>
                </a:solidFill>
              </a:defRPr>
            </a:lvl5pPr>
            <a:lvl6pPr marL="3628503" indent="0" algn="ctr">
              <a:buNone/>
              <a:defRPr>
                <a:solidFill>
                  <a:schemeClr val="tx1">
                    <a:tint val="75000"/>
                  </a:schemeClr>
                </a:solidFill>
              </a:defRPr>
            </a:lvl6pPr>
            <a:lvl7pPr marL="4354200" indent="0" algn="ctr">
              <a:buNone/>
              <a:defRPr>
                <a:solidFill>
                  <a:schemeClr val="tx1">
                    <a:tint val="75000"/>
                  </a:schemeClr>
                </a:solidFill>
              </a:defRPr>
            </a:lvl7pPr>
            <a:lvl8pPr marL="5079908" indent="0" algn="ctr">
              <a:buNone/>
              <a:defRPr>
                <a:solidFill>
                  <a:schemeClr val="tx1">
                    <a:tint val="75000"/>
                  </a:schemeClr>
                </a:solidFill>
              </a:defRPr>
            </a:lvl8pPr>
            <a:lvl9pPr marL="580560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518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9461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3451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2260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211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28"/>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1" y="2126084"/>
            <a:ext cx="5013855" cy="6949723"/>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816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8" indent="0">
              <a:buNone/>
              <a:defRPr sz="3800"/>
            </a:lvl3pPr>
            <a:lvl4pPr marL="2177130" indent="0">
              <a:buNone/>
              <a:defRPr sz="3200"/>
            </a:lvl4pPr>
            <a:lvl5pPr marL="2902835" indent="0">
              <a:buNone/>
              <a:defRPr sz="3200"/>
            </a:lvl5pPr>
            <a:lvl6pPr marL="3628547" indent="0">
              <a:buNone/>
              <a:defRPr sz="3200"/>
            </a:lvl6pPr>
            <a:lvl7pPr marL="4354254" indent="0">
              <a:buNone/>
              <a:defRPr sz="3200"/>
            </a:lvl7pPr>
            <a:lvl8pPr marL="5079966" indent="0">
              <a:buNone/>
              <a:defRPr sz="3200"/>
            </a:lvl8pPr>
            <a:lvl9pPr marL="5805672"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6245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1006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9591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86"/>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27" indent="0" algn="ctr">
              <a:buNone/>
              <a:defRPr>
                <a:solidFill>
                  <a:schemeClr val="tx1">
                    <a:tint val="75000"/>
                  </a:schemeClr>
                </a:solidFill>
              </a:defRPr>
            </a:lvl3pPr>
            <a:lvl4pPr marL="2177141" indent="0" algn="ctr">
              <a:buNone/>
              <a:defRPr>
                <a:solidFill>
                  <a:schemeClr val="tx1">
                    <a:tint val="75000"/>
                  </a:schemeClr>
                </a:solidFill>
              </a:defRPr>
            </a:lvl4pPr>
            <a:lvl5pPr marL="2902854" indent="0" algn="ctr">
              <a:buNone/>
              <a:defRPr>
                <a:solidFill>
                  <a:schemeClr val="tx1">
                    <a:tint val="75000"/>
                  </a:schemeClr>
                </a:solidFill>
              </a:defRPr>
            </a:lvl5pPr>
            <a:lvl6pPr marL="3628568" indent="0" algn="ctr">
              <a:buNone/>
              <a:defRPr>
                <a:solidFill>
                  <a:schemeClr val="tx1">
                    <a:tint val="75000"/>
                  </a:schemeClr>
                </a:solidFill>
              </a:defRPr>
            </a:lvl6pPr>
            <a:lvl7pPr marL="4354281" indent="0" algn="ctr">
              <a:buNone/>
              <a:defRPr>
                <a:solidFill>
                  <a:schemeClr val="tx1">
                    <a:tint val="75000"/>
                  </a:schemeClr>
                </a:solidFill>
              </a:defRPr>
            </a:lvl7pPr>
            <a:lvl8pPr marL="5079995" indent="0" algn="ctr">
              <a:buNone/>
              <a:defRPr>
                <a:solidFill>
                  <a:schemeClr val="tx1">
                    <a:tint val="75000"/>
                  </a:schemeClr>
                </a:solidFill>
              </a:defRPr>
            </a:lvl8pPr>
            <a:lvl9pPr marL="5805708"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8670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92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6343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41"/>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42"/>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7" indent="0">
              <a:buNone/>
              <a:defRPr sz="2500">
                <a:solidFill>
                  <a:schemeClr val="tx1">
                    <a:tint val="75000"/>
                  </a:schemeClr>
                </a:solidFill>
              </a:defRPr>
            </a:lvl3pPr>
            <a:lvl4pPr marL="2177141" indent="0">
              <a:buNone/>
              <a:defRPr sz="2200">
                <a:solidFill>
                  <a:schemeClr val="tx1">
                    <a:tint val="75000"/>
                  </a:schemeClr>
                </a:solidFill>
              </a:defRPr>
            </a:lvl4pPr>
            <a:lvl5pPr marL="2902854" indent="0">
              <a:buNone/>
              <a:defRPr sz="2200">
                <a:solidFill>
                  <a:schemeClr val="tx1">
                    <a:tint val="75000"/>
                  </a:schemeClr>
                </a:solidFill>
              </a:defRPr>
            </a:lvl5pPr>
            <a:lvl6pPr marL="3628568" indent="0">
              <a:buNone/>
              <a:defRPr sz="2200">
                <a:solidFill>
                  <a:schemeClr val="tx1">
                    <a:tint val="75000"/>
                  </a:schemeClr>
                </a:solidFill>
              </a:defRPr>
            </a:lvl6pPr>
            <a:lvl7pPr marL="4354281" indent="0">
              <a:buNone/>
              <a:defRPr sz="2200">
                <a:solidFill>
                  <a:schemeClr val="tx1">
                    <a:tint val="75000"/>
                  </a:schemeClr>
                </a:solidFill>
              </a:defRPr>
            </a:lvl7pPr>
            <a:lvl8pPr marL="5079995" indent="0">
              <a:buNone/>
              <a:defRPr sz="2200">
                <a:solidFill>
                  <a:schemeClr val="tx1">
                    <a:tint val="75000"/>
                  </a:schemeClr>
                </a:solidFill>
              </a:defRPr>
            </a:lvl8pPr>
            <a:lvl9pPr marL="5805708"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5641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8"/>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8"/>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4006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09" y="2274241"/>
            <a:ext cx="6736292" cy="947796"/>
          </a:xfrm>
        </p:spPr>
        <p:txBody>
          <a:bodyPr anchor="b"/>
          <a:lstStyle>
            <a:lvl1pPr marL="0" indent="0">
              <a:buNone/>
              <a:defRPr sz="38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09"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34694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1148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17228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0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19"/>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01" y="2126075"/>
            <a:ext cx="5013855" cy="6949723"/>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7343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27" indent="0">
              <a:buNone/>
              <a:defRPr sz="3800"/>
            </a:lvl3pPr>
            <a:lvl4pPr marL="2177141" indent="0">
              <a:buNone/>
              <a:defRPr sz="3200"/>
            </a:lvl4pPr>
            <a:lvl5pPr marL="2902854" indent="0">
              <a:buNone/>
              <a:defRPr sz="3200"/>
            </a:lvl5pPr>
            <a:lvl6pPr marL="3628568" indent="0">
              <a:buNone/>
              <a:defRPr sz="3200"/>
            </a:lvl6pPr>
            <a:lvl7pPr marL="4354281" indent="0">
              <a:buNone/>
              <a:defRPr sz="3200"/>
            </a:lvl7pPr>
            <a:lvl8pPr marL="5079995" indent="0">
              <a:buNone/>
              <a:defRPr sz="3200"/>
            </a:lvl8pPr>
            <a:lvl9pPr marL="5805708"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0129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4032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2"/>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2"/>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494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68"/>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69"/>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399" indent="0">
              <a:buNone/>
              <a:defRPr sz="2500">
                <a:solidFill>
                  <a:schemeClr val="tx1">
                    <a:tint val="75000"/>
                  </a:schemeClr>
                </a:solidFill>
              </a:defRPr>
            </a:lvl3pPr>
            <a:lvl4pPr marL="2177103" indent="0">
              <a:buNone/>
              <a:defRPr sz="2200">
                <a:solidFill>
                  <a:schemeClr val="tx1">
                    <a:tint val="75000"/>
                  </a:schemeClr>
                </a:solidFill>
              </a:defRPr>
            </a:lvl4pPr>
            <a:lvl5pPr marL="2902797" indent="0">
              <a:buNone/>
              <a:defRPr sz="2200">
                <a:solidFill>
                  <a:schemeClr val="tx1">
                    <a:tint val="75000"/>
                  </a:schemeClr>
                </a:solidFill>
              </a:defRPr>
            </a:lvl5pPr>
            <a:lvl6pPr marL="3628503" indent="0">
              <a:buNone/>
              <a:defRPr sz="2200">
                <a:solidFill>
                  <a:schemeClr val="tx1">
                    <a:tint val="75000"/>
                  </a:schemeClr>
                </a:solidFill>
              </a:defRPr>
            </a:lvl6pPr>
            <a:lvl7pPr marL="4354200" indent="0">
              <a:buNone/>
              <a:defRPr sz="2200">
                <a:solidFill>
                  <a:schemeClr val="tx1">
                    <a:tint val="75000"/>
                  </a:schemeClr>
                </a:solidFill>
              </a:defRPr>
            </a:lvl7pPr>
            <a:lvl8pPr marL="5079908" indent="0">
              <a:buNone/>
              <a:defRPr sz="2200">
                <a:solidFill>
                  <a:schemeClr val="tx1">
                    <a:tint val="75000"/>
                  </a:schemeClr>
                </a:solidFill>
              </a:defRPr>
            </a:lvl8pPr>
            <a:lvl9pPr marL="5805604"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054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3317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399" indent="0">
              <a:buNone/>
              <a:defRPr sz="2900" b="1"/>
            </a:lvl3pPr>
            <a:lvl4pPr marL="2177103" indent="0">
              <a:buNone/>
              <a:defRPr sz="2500" b="1"/>
            </a:lvl4pPr>
            <a:lvl5pPr marL="2902797" indent="0">
              <a:buNone/>
              <a:defRPr sz="2500" b="1"/>
            </a:lvl5pPr>
            <a:lvl6pPr marL="3628503" indent="0">
              <a:buNone/>
              <a:defRPr sz="2500" b="1"/>
            </a:lvl6pPr>
            <a:lvl7pPr marL="4354200" indent="0">
              <a:buNone/>
              <a:defRPr sz="2500" b="1"/>
            </a:lvl7pPr>
            <a:lvl8pPr marL="5079908" indent="0">
              <a:buNone/>
              <a:defRPr sz="2500" b="1"/>
            </a:lvl8pPr>
            <a:lvl9pPr marL="5805604"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399" indent="0">
              <a:buNone/>
              <a:defRPr sz="2900" b="1"/>
            </a:lvl3pPr>
            <a:lvl4pPr marL="2177103" indent="0">
              <a:buNone/>
              <a:defRPr sz="2500" b="1"/>
            </a:lvl4pPr>
            <a:lvl5pPr marL="2902797" indent="0">
              <a:buNone/>
              <a:defRPr sz="2500" b="1"/>
            </a:lvl5pPr>
            <a:lvl6pPr marL="3628503" indent="0">
              <a:buNone/>
              <a:defRPr sz="2500" b="1"/>
            </a:lvl6pPr>
            <a:lvl7pPr marL="4354200" indent="0">
              <a:buNone/>
              <a:defRPr sz="2500" b="1"/>
            </a:lvl7pPr>
            <a:lvl8pPr marL="5079908" indent="0">
              <a:buNone/>
              <a:defRPr sz="2500" b="1"/>
            </a:lvl8pPr>
            <a:lvl9pPr marL="5805604"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272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E7DE62-CEBD-414E-AF3D-323070B1CDA2}" type="datetimeFigureOut">
              <a:rPr lang="fr-FR" smtClean="0">
                <a:solidFill>
                  <a:prstClr val="black">
                    <a:tint val="75000"/>
                  </a:prstClr>
                </a:solidFill>
              </a:rPr>
              <a:pPr/>
              <a:t>24/07/2017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9681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419100" y="184150"/>
            <a:ext cx="5472113" cy="71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386" fontAlgn="auto">
              <a:spcBef>
                <a:spcPts val="0"/>
              </a:spcBef>
              <a:spcAft>
                <a:spcPts val="0"/>
              </a:spcAft>
              <a:defRPr/>
            </a:pPr>
            <a:endParaRPr lang="fr-FR"/>
          </a:p>
        </p:txBody>
      </p:sp>
      <p:sp>
        <p:nvSpPr>
          <p:cNvPr id="8" name="Ellipse 7"/>
          <p:cNvSpPr/>
          <p:nvPr userDrawn="1"/>
        </p:nvSpPr>
        <p:spPr>
          <a:xfrm>
            <a:off x="13236575" y="542925"/>
            <a:ext cx="1439863" cy="1296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386" fontAlgn="auto">
              <a:spcBef>
                <a:spcPts val="0"/>
              </a:spcBef>
              <a:spcAft>
                <a:spcPts val="0"/>
              </a:spcAft>
              <a:defRPr/>
            </a:pPr>
            <a:endParaRPr lang="fr-FR"/>
          </a:p>
        </p:txBody>
      </p:sp>
      <p:pic>
        <p:nvPicPr>
          <p:cNvPr id="1031" name="Image 8"/>
          <p:cNvPicPr>
            <a:picLocks noChangeAspect="1"/>
          </p:cNvPicPr>
          <p:nvPr userDrawn="1"/>
        </p:nvPicPr>
        <p:blipFill>
          <a:blip r:embed="rId6" cstate="print"/>
          <a:srcRect/>
          <a:stretch>
            <a:fillRect/>
          </a:stretch>
        </p:blipFill>
        <p:spPr bwMode="auto">
          <a:xfrm>
            <a:off x="449263" y="0"/>
            <a:ext cx="3354387" cy="958850"/>
          </a:xfrm>
          <a:prstGeom prst="rect">
            <a:avLst/>
          </a:prstGeom>
          <a:noFill/>
          <a:ln w="9525">
            <a:noFill/>
            <a:miter lim="800000"/>
            <a:headEnd/>
            <a:tailEnd/>
          </a:ln>
        </p:spPr>
      </p:pic>
      <p:sp>
        <p:nvSpPr>
          <p:cNvPr id="10" name="ZoneTexte 9"/>
          <p:cNvSpPr txBox="1"/>
          <p:nvPr userDrawn="1"/>
        </p:nvSpPr>
        <p:spPr>
          <a:xfrm>
            <a:off x="460375" y="850939"/>
            <a:ext cx="4868640" cy="338556"/>
          </a:xfrm>
          <a:prstGeom prst="rect">
            <a:avLst/>
          </a:prstGeom>
          <a:noFill/>
        </p:spPr>
        <p:txBody>
          <a:bodyPr wrap="none" lIns="91440" tIns="45721" rIns="91440" bIns="45721">
            <a:spAutoFit/>
          </a:bodyPr>
          <a:lstStyle/>
          <a:p>
            <a:pPr defTabSz="1451386" fontAlgn="auto">
              <a:spcBef>
                <a:spcPts val="0"/>
              </a:spcBef>
              <a:spcAft>
                <a:spcPts val="0"/>
              </a:spcAft>
              <a:defRPr/>
            </a:pPr>
            <a:r>
              <a:rPr lang="fr-FR" sz="1600" dirty="0">
                <a:latin typeface="+mn-lt"/>
                <a:cs typeface="+mn-cs"/>
              </a:rPr>
              <a:t>Cette action est cofinancée par l’Union Européenne</a:t>
            </a:r>
          </a:p>
        </p:txBody>
      </p:sp>
      <p:pic>
        <p:nvPicPr>
          <p:cNvPr id="16" name="Picture 6" descr="logoAKI"/>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3081693" y="850911"/>
            <a:ext cx="1764117" cy="1602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Espace réservé du numéro de diapositive 5"/>
          <p:cNvSpPr>
            <a:spLocks noGrp="1"/>
          </p:cNvSpPr>
          <p:nvPr>
            <p:ph type="sldNum" sz="quarter" idx="4"/>
          </p:nvPr>
        </p:nvSpPr>
        <p:spPr>
          <a:xfrm>
            <a:off x="10860360" y="9112448"/>
            <a:ext cx="3556000" cy="541338"/>
          </a:xfrm>
          <a:prstGeom prst="rect">
            <a:avLst/>
          </a:prstGeom>
        </p:spPr>
        <p:txBody>
          <a:bodyPr lIns="91440" tIns="45721" rIns="91440" bIns="45721"/>
          <a:lstStyle>
            <a:lvl1pPr>
              <a:defRPr sz="2100" b="1">
                <a:solidFill>
                  <a:schemeClr val="tx1">
                    <a:lumMod val="75000"/>
                    <a:lumOff val="25000"/>
                  </a:schemeClr>
                </a:solidFill>
              </a:defRPr>
            </a:lvl1pPr>
          </a:lstStyle>
          <a:p>
            <a:pPr>
              <a:defRPr/>
            </a:pPr>
            <a:fld id="{19DF8857-F8AB-4E87-A3D4-33D444530FFB}" type="slidenum">
              <a:rPr lang="fr-FR" smtClean="0"/>
              <a:pPr>
                <a:defRPr/>
              </a:pPr>
              <a:t>‹N°›</a:t>
            </a:fld>
            <a:endParaRPr lang="fr-FR"/>
          </a:p>
        </p:txBody>
      </p:sp>
      <p:sp>
        <p:nvSpPr>
          <p:cNvPr id="11" name="Espace réservé du pied de page 1"/>
          <p:cNvSpPr>
            <a:spLocks noGrp="1"/>
          </p:cNvSpPr>
          <p:nvPr>
            <p:ph type="ftr" sz="quarter" idx="3"/>
          </p:nvPr>
        </p:nvSpPr>
        <p:spPr>
          <a:xfrm>
            <a:off x="460375" y="9112448"/>
            <a:ext cx="9954073" cy="864096"/>
          </a:xfrm>
          <a:prstGeom prst="rect">
            <a:avLst/>
          </a:prstGeom>
        </p:spPr>
        <p:txBody>
          <a:bodyPr lIns="91440" tIns="45721" rIns="91440" bIns="45721"/>
          <a:lstStyle>
            <a:lvl1pPr algn="ctr">
              <a:defRPr b="0">
                <a:solidFill>
                  <a:schemeClr val="tx1">
                    <a:lumMod val="75000"/>
                    <a:lumOff val="25000"/>
                  </a:schemeClr>
                </a:solidFill>
                <a:latin typeface="+mn-lt"/>
              </a:defRPr>
            </a:lvl1pPr>
          </a:lstStyle>
          <a:p>
            <a:pPr algn="l">
              <a:spcBef>
                <a:spcPct val="20000"/>
              </a:spcBef>
            </a:pPr>
            <a:r>
              <a:rPr lang="fr-FR" sz="2100" smtClean="0"/>
              <a:t>Projet AKI Conférence– E3, Louvain-la-Neuve 10/10/2016</a:t>
            </a:r>
            <a:endParaRPr lang="fr-FR" sz="2100" dirty="0"/>
          </a:p>
        </p:txBody>
      </p:sp>
    </p:spTree>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Lst>
  <p:timing>
    <p:tnLst>
      <p:par>
        <p:cTn id="1" dur="indefinite" restart="never" nodeType="tmRoot"/>
      </p:par>
    </p:tnLst>
  </p:timing>
  <p:hf hdr="0" dt="0"/>
  <p:txStyles>
    <p:titleStyle>
      <a:lvl1pPr algn="ctr" defTabSz="1450933" rtl="0" fontAlgn="base">
        <a:spcBef>
          <a:spcPct val="0"/>
        </a:spcBef>
        <a:spcAft>
          <a:spcPct val="0"/>
        </a:spcAft>
        <a:defRPr sz="7000" kern="1200">
          <a:solidFill>
            <a:schemeClr val="tx1"/>
          </a:solidFill>
          <a:latin typeface="+mj-lt"/>
          <a:ea typeface="+mj-ea"/>
          <a:cs typeface="+mj-cs"/>
        </a:defRPr>
      </a:lvl1pPr>
      <a:lvl2pPr algn="ctr" defTabSz="1450933" rtl="0" fontAlgn="base">
        <a:spcBef>
          <a:spcPct val="0"/>
        </a:spcBef>
        <a:spcAft>
          <a:spcPct val="0"/>
        </a:spcAft>
        <a:defRPr sz="7000">
          <a:solidFill>
            <a:schemeClr val="tx1"/>
          </a:solidFill>
          <a:latin typeface="Arial" charset="0"/>
        </a:defRPr>
      </a:lvl2pPr>
      <a:lvl3pPr algn="ctr" defTabSz="1450933" rtl="0" fontAlgn="base">
        <a:spcBef>
          <a:spcPct val="0"/>
        </a:spcBef>
        <a:spcAft>
          <a:spcPct val="0"/>
        </a:spcAft>
        <a:defRPr sz="7000">
          <a:solidFill>
            <a:schemeClr val="tx1"/>
          </a:solidFill>
          <a:latin typeface="Arial" charset="0"/>
        </a:defRPr>
      </a:lvl3pPr>
      <a:lvl4pPr algn="ctr" defTabSz="1450933" rtl="0" fontAlgn="base">
        <a:spcBef>
          <a:spcPct val="0"/>
        </a:spcBef>
        <a:spcAft>
          <a:spcPct val="0"/>
        </a:spcAft>
        <a:defRPr sz="7000">
          <a:solidFill>
            <a:schemeClr val="tx1"/>
          </a:solidFill>
          <a:latin typeface="Arial" charset="0"/>
        </a:defRPr>
      </a:lvl4pPr>
      <a:lvl5pPr algn="ctr" defTabSz="1450933" rtl="0" fontAlgn="base">
        <a:spcBef>
          <a:spcPct val="0"/>
        </a:spcBef>
        <a:spcAft>
          <a:spcPct val="0"/>
        </a:spcAft>
        <a:defRPr sz="7000">
          <a:solidFill>
            <a:schemeClr val="tx1"/>
          </a:solidFill>
          <a:latin typeface="Arial" charset="0"/>
        </a:defRPr>
      </a:lvl5pPr>
      <a:lvl6pPr marL="457200" algn="ctr" defTabSz="1450933" rtl="0" fontAlgn="base">
        <a:spcBef>
          <a:spcPct val="0"/>
        </a:spcBef>
        <a:spcAft>
          <a:spcPct val="0"/>
        </a:spcAft>
        <a:defRPr sz="7000">
          <a:solidFill>
            <a:schemeClr val="tx1"/>
          </a:solidFill>
          <a:latin typeface="Arial" charset="0"/>
        </a:defRPr>
      </a:lvl6pPr>
      <a:lvl7pPr marL="914393" algn="ctr" defTabSz="1450933" rtl="0" fontAlgn="base">
        <a:spcBef>
          <a:spcPct val="0"/>
        </a:spcBef>
        <a:spcAft>
          <a:spcPct val="0"/>
        </a:spcAft>
        <a:defRPr sz="7000">
          <a:solidFill>
            <a:schemeClr val="tx1"/>
          </a:solidFill>
          <a:latin typeface="Arial" charset="0"/>
        </a:defRPr>
      </a:lvl7pPr>
      <a:lvl8pPr marL="1371559" algn="ctr" defTabSz="1450933" rtl="0" fontAlgn="base">
        <a:spcBef>
          <a:spcPct val="0"/>
        </a:spcBef>
        <a:spcAft>
          <a:spcPct val="0"/>
        </a:spcAft>
        <a:defRPr sz="7000">
          <a:solidFill>
            <a:schemeClr val="tx1"/>
          </a:solidFill>
          <a:latin typeface="Arial" charset="0"/>
        </a:defRPr>
      </a:lvl8pPr>
      <a:lvl9pPr marL="1828758" algn="ctr" defTabSz="1450933" rtl="0" fontAlgn="base">
        <a:spcBef>
          <a:spcPct val="0"/>
        </a:spcBef>
        <a:spcAft>
          <a:spcPct val="0"/>
        </a:spcAft>
        <a:defRPr sz="7000">
          <a:solidFill>
            <a:schemeClr val="tx1"/>
          </a:solidFill>
          <a:latin typeface="Arial" charset="0"/>
        </a:defRPr>
      </a:lvl9pPr>
    </p:titleStyle>
    <p:bodyStyle>
      <a:lvl1pPr marL="542925" indent="-542925" algn="l" defTabSz="1450933" rtl="0" fontAlgn="base">
        <a:spcBef>
          <a:spcPct val="20000"/>
        </a:spcBef>
        <a:spcAft>
          <a:spcPct val="0"/>
        </a:spcAft>
        <a:buFont typeface="Arial" charset="0"/>
        <a:buChar char="•"/>
        <a:defRPr sz="5100" kern="1200">
          <a:solidFill>
            <a:schemeClr val="tx1"/>
          </a:solidFill>
          <a:latin typeface="+mn-lt"/>
          <a:ea typeface="+mn-ea"/>
          <a:cs typeface="+mn-cs"/>
        </a:defRPr>
      </a:lvl1pPr>
      <a:lvl2pPr marL="1177912" indent="-452438" algn="l" defTabSz="1450933" rtl="0" fontAlgn="base">
        <a:spcBef>
          <a:spcPct val="20000"/>
        </a:spcBef>
        <a:spcAft>
          <a:spcPct val="0"/>
        </a:spcAft>
        <a:buFont typeface="Arial" charset="0"/>
        <a:buChar char="–"/>
        <a:defRPr sz="4400" kern="1200">
          <a:solidFill>
            <a:schemeClr val="tx1"/>
          </a:solidFill>
          <a:latin typeface="+mn-lt"/>
          <a:ea typeface="+mn-ea"/>
          <a:cs typeface="+mn-cs"/>
        </a:defRPr>
      </a:lvl2pPr>
      <a:lvl3pPr marL="1812884" indent="-361950" algn="l" defTabSz="1450933" rtl="0" fontAlgn="base">
        <a:spcBef>
          <a:spcPct val="20000"/>
        </a:spcBef>
        <a:spcAft>
          <a:spcPct val="0"/>
        </a:spcAft>
        <a:buFont typeface="Arial" charset="0"/>
        <a:buChar char="•"/>
        <a:defRPr sz="3800" kern="1200">
          <a:solidFill>
            <a:schemeClr val="tx1"/>
          </a:solidFill>
          <a:latin typeface="+mn-lt"/>
          <a:ea typeface="+mn-ea"/>
          <a:cs typeface="+mn-cs"/>
        </a:defRPr>
      </a:lvl3pPr>
      <a:lvl4pPr marL="2538342" indent="-361950" algn="l" defTabSz="1450933" rtl="0" fontAlgn="base">
        <a:spcBef>
          <a:spcPct val="20000"/>
        </a:spcBef>
        <a:spcAft>
          <a:spcPct val="0"/>
        </a:spcAft>
        <a:buFont typeface="Arial" charset="0"/>
        <a:buChar char="–"/>
        <a:defRPr sz="3200" kern="1200">
          <a:solidFill>
            <a:schemeClr val="tx1"/>
          </a:solidFill>
          <a:latin typeface="+mn-lt"/>
          <a:ea typeface="+mn-ea"/>
          <a:cs typeface="+mn-cs"/>
        </a:defRPr>
      </a:lvl4pPr>
      <a:lvl5pPr marL="3265405" indent="-361950" algn="l" defTabSz="1450933" rtl="0" fontAlgn="base">
        <a:spcBef>
          <a:spcPct val="20000"/>
        </a:spcBef>
        <a:spcAft>
          <a:spcPct val="0"/>
        </a:spcAft>
        <a:buFont typeface="Arial" charset="0"/>
        <a:buChar char="»"/>
        <a:defRPr sz="3200" kern="1200">
          <a:solidFill>
            <a:schemeClr val="tx1"/>
          </a:solidFill>
          <a:latin typeface="+mn-lt"/>
          <a:ea typeface="+mn-ea"/>
          <a:cs typeface="+mn-cs"/>
        </a:defRPr>
      </a:lvl5pPr>
      <a:lvl6pPr marL="3991325"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7014"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2712"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8400" indent="-362857" algn="l" defTabSz="145138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fr-FR"/>
      </a:defPPr>
      <a:lvl1pPr marL="0" algn="l" defTabSz="1451386" rtl="0" eaLnBrk="1" latinLnBrk="0" hangingPunct="1">
        <a:defRPr sz="2900" kern="1200">
          <a:solidFill>
            <a:schemeClr val="tx1"/>
          </a:solidFill>
          <a:latin typeface="+mn-lt"/>
          <a:ea typeface="+mn-ea"/>
          <a:cs typeface="+mn-cs"/>
        </a:defRPr>
      </a:lvl1pPr>
      <a:lvl2pPr marL="725714" algn="l" defTabSz="1451386" rtl="0" eaLnBrk="1" latinLnBrk="0" hangingPunct="1">
        <a:defRPr sz="2900" kern="1200">
          <a:solidFill>
            <a:schemeClr val="tx1"/>
          </a:solidFill>
          <a:latin typeface="+mn-lt"/>
          <a:ea typeface="+mn-ea"/>
          <a:cs typeface="+mn-cs"/>
        </a:defRPr>
      </a:lvl2pPr>
      <a:lvl3pPr marL="1451386" algn="l" defTabSz="1451386" rtl="0" eaLnBrk="1" latinLnBrk="0" hangingPunct="1">
        <a:defRPr sz="2900" kern="1200">
          <a:solidFill>
            <a:schemeClr val="tx1"/>
          </a:solidFill>
          <a:latin typeface="+mn-lt"/>
          <a:ea typeface="+mn-ea"/>
          <a:cs typeface="+mn-cs"/>
        </a:defRPr>
      </a:lvl3pPr>
      <a:lvl4pPr marL="2177084" algn="l" defTabSz="1451386" rtl="0" eaLnBrk="1" latinLnBrk="0" hangingPunct="1">
        <a:defRPr sz="2900" kern="1200">
          <a:solidFill>
            <a:schemeClr val="tx1"/>
          </a:solidFill>
          <a:latin typeface="+mn-lt"/>
          <a:ea typeface="+mn-ea"/>
          <a:cs typeface="+mn-cs"/>
        </a:defRPr>
      </a:lvl4pPr>
      <a:lvl5pPr marL="2902772" algn="l" defTabSz="1451386" rtl="0" eaLnBrk="1" latinLnBrk="0" hangingPunct="1">
        <a:defRPr sz="2900" kern="1200">
          <a:solidFill>
            <a:schemeClr val="tx1"/>
          </a:solidFill>
          <a:latin typeface="+mn-lt"/>
          <a:ea typeface="+mn-ea"/>
          <a:cs typeface="+mn-cs"/>
        </a:defRPr>
      </a:lvl5pPr>
      <a:lvl6pPr marL="3628473" algn="l" defTabSz="1451386" rtl="0" eaLnBrk="1" latinLnBrk="0" hangingPunct="1">
        <a:defRPr sz="2900" kern="1200">
          <a:solidFill>
            <a:schemeClr val="tx1"/>
          </a:solidFill>
          <a:latin typeface="+mn-lt"/>
          <a:ea typeface="+mn-ea"/>
          <a:cs typeface="+mn-cs"/>
        </a:defRPr>
      </a:lvl6pPr>
      <a:lvl7pPr marL="4354164" algn="l" defTabSz="1451386" rtl="0" eaLnBrk="1" latinLnBrk="0" hangingPunct="1">
        <a:defRPr sz="2900" kern="1200">
          <a:solidFill>
            <a:schemeClr val="tx1"/>
          </a:solidFill>
          <a:latin typeface="+mn-lt"/>
          <a:ea typeface="+mn-ea"/>
          <a:cs typeface="+mn-cs"/>
        </a:defRPr>
      </a:lvl7pPr>
      <a:lvl8pPr marL="5079870" algn="l" defTabSz="1451386" rtl="0" eaLnBrk="1" latinLnBrk="0" hangingPunct="1">
        <a:defRPr sz="2900" kern="1200">
          <a:solidFill>
            <a:schemeClr val="tx1"/>
          </a:solidFill>
          <a:latin typeface="+mn-lt"/>
          <a:ea typeface="+mn-ea"/>
          <a:cs typeface="+mn-cs"/>
        </a:defRPr>
      </a:lvl8pPr>
      <a:lvl9pPr marL="5805556" algn="l" defTabSz="14513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399"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399" fontAlgn="auto">
                <a:spcBef>
                  <a:spcPts val="0"/>
                </a:spcBef>
                <a:spcAft>
                  <a:spcPts val="0"/>
                </a:spcAft>
              </a:pPr>
              <a:t>24/07/2017</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399"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399"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399"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14638657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1451399"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3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3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55" indent="-362857" algn="l" defTabSz="14513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48"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54"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56"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52"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55"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51" indent="-362857" algn="l" defTabSz="14513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399" rtl="0" eaLnBrk="1" latinLnBrk="0" hangingPunct="1">
        <a:defRPr sz="2900" kern="1200">
          <a:solidFill>
            <a:schemeClr val="tx1"/>
          </a:solidFill>
          <a:latin typeface="+mn-lt"/>
          <a:ea typeface="+mn-ea"/>
          <a:cs typeface="+mn-cs"/>
        </a:defRPr>
      </a:lvl1pPr>
      <a:lvl2pPr marL="725714" algn="l" defTabSz="1451399" rtl="0" eaLnBrk="1" latinLnBrk="0" hangingPunct="1">
        <a:defRPr sz="2900" kern="1200">
          <a:solidFill>
            <a:schemeClr val="tx1"/>
          </a:solidFill>
          <a:latin typeface="+mn-lt"/>
          <a:ea typeface="+mn-ea"/>
          <a:cs typeface="+mn-cs"/>
        </a:defRPr>
      </a:lvl2pPr>
      <a:lvl3pPr marL="1451399" algn="l" defTabSz="1451399" rtl="0" eaLnBrk="1" latinLnBrk="0" hangingPunct="1">
        <a:defRPr sz="2900" kern="1200">
          <a:solidFill>
            <a:schemeClr val="tx1"/>
          </a:solidFill>
          <a:latin typeface="+mn-lt"/>
          <a:ea typeface="+mn-ea"/>
          <a:cs typeface="+mn-cs"/>
        </a:defRPr>
      </a:lvl3pPr>
      <a:lvl4pPr marL="2177103" algn="l" defTabSz="1451399" rtl="0" eaLnBrk="1" latinLnBrk="0" hangingPunct="1">
        <a:defRPr sz="2900" kern="1200">
          <a:solidFill>
            <a:schemeClr val="tx1"/>
          </a:solidFill>
          <a:latin typeface="+mn-lt"/>
          <a:ea typeface="+mn-ea"/>
          <a:cs typeface="+mn-cs"/>
        </a:defRPr>
      </a:lvl4pPr>
      <a:lvl5pPr marL="2902797" algn="l" defTabSz="1451399" rtl="0" eaLnBrk="1" latinLnBrk="0" hangingPunct="1">
        <a:defRPr sz="2900" kern="1200">
          <a:solidFill>
            <a:schemeClr val="tx1"/>
          </a:solidFill>
          <a:latin typeface="+mn-lt"/>
          <a:ea typeface="+mn-ea"/>
          <a:cs typeface="+mn-cs"/>
        </a:defRPr>
      </a:lvl5pPr>
      <a:lvl6pPr marL="3628503" algn="l" defTabSz="1451399" rtl="0" eaLnBrk="1" latinLnBrk="0" hangingPunct="1">
        <a:defRPr sz="2900" kern="1200">
          <a:solidFill>
            <a:schemeClr val="tx1"/>
          </a:solidFill>
          <a:latin typeface="+mn-lt"/>
          <a:ea typeface="+mn-ea"/>
          <a:cs typeface="+mn-cs"/>
        </a:defRPr>
      </a:lvl6pPr>
      <a:lvl7pPr marL="4354200" algn="l" defTabSz="1451399" rtl="0" eaLnBrk="1" latinLnBrk="0" hangingPunct="1">
        <a:defRPr sz="2900" kern="1200">
          <a:solidFill>
            <a:schemeClr val="tx1"/>
          </a:solidFill>
          <a:latin typeface="+mn-lt"/>
          <a:ea typeface="+mn-ea"/>
          <a:cs typeface="+mn-cs"/>
        </a:defRPr>
      </a:lvl7pPr>
      <a:lvl8pPr marL="5079908" algn="l" defTabSz="1451399" rtl="0" eaLnBrk="1" latinLnBrk="0" hangingPunct="1">
        <a:defRPr sz="2900" kern="1200">
          <a:solidFill>
            <a:schemeClr val="tx1"/>
          </a:solidFill>
          <a:latin typeface="+mn-lt"/>
          <a:ea typeface="+mn-ea"/>
          <a:cs typeface="+mn-cs"/>
        </a:defRPr>
      </a:lvl8pPr>
      <a:lvl9pPr marL="5805604" algn="l" defTabSz="1451399"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03"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03" fontAlgn="auto">
                <a:spcBef>
                  <a:spcPts val="0"/>
                </a:spcBef>
                <a:spcAft>
                  <a:spcPts val="0"/>
                </a:spcAft>
              </a:pPr>
              <a:t>24/07/2017</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03"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03"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03"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13844420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1451403"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03"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03"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60" indent="-362857" algn="l" defTabSz="1451403"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56"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63"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67"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67"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72"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70" indent="-362857" algn="l" defTabSz="1451403"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03" rtl="0" eaLnBrk="1" latinLnBrk="0" hangingPunct="1">
        <a:defRPr sz="2900" kern="1200">
          <a:solidFill>
            <a:schemeClr val="tx1"/>
          </a:solidFill>
          <a:latin typeface="+mn-lt"/>
          <a:ea typeface="+mn-ea"/>
          <a:cs typeface="+mn-cs"/>
        </a:defRPr>
      </a:lvl1pPr>
      <a:lvl2pPr marL="725714" algn="l" defTabSz="1451403" rtl="0" eaLnBrk="1" latinLnBrk="0" hangingPunct="1">
        <a:defRPr sz="2900" kern="1200">
          <a:solidFill>
            <a:schemeClr val="tx1"/>
          </a:solidFill>
          <a:latin typeface="+mn-lt"/>
          <a:ea typeface="+mn-ea"/>
          <a:cs typeface="+mn-cs"/>
        </a:defRPr>
      </a:lvl2pPr>
      <a:lvl3pPr marL="1451403" algn="l" defTabSz="1451403" rtl="0" eaLnBrk="1" latinLnBrk="0" hangingPunct="1">
        <a:defRPr sz="2900" kern="1200">
          <a:solidFill>
            <a:schemeClr val="tx1"/>
          </a:solidFill>
          <a:latin typeface="+mn-lt"/>
          <a:ea typeface="+mn-ea"/>
          <a:cs typeface="+mn-cs"/>
        </a:defRPr>
      </a:lvl3pPr>
      <a:lvl4pPr marL="2177109" algn="l" defTabSz="1451403" rtl="0" eaLnBrk="1" latinLnBrk="0" hangingPunct="1">
        <a:defRPr sz="2900" kern="1200">
          <a:solidFill>
            <a:schemeClr val="tx1"/>
          </a:solidFill>
          <a:latin typeface="+mn-lt"/>
          <a:ea typeface="+mn-ea"/>
          <a:cs typeface="+mn-cs"/>
        </a:defRPr>
      </a:lvl4pPr>
      <a:lvl5pPr marL="2902807" algn="l" defTabSz="1451403" rtl="0" eaLnBrk="1" latinLnBrk="0" hangingPunct="1">
        <a:defRPr sz="2900" kern="1200">
          <a:solidFill>
            <a:schemeClr val="tx1"/>
          </a:solidFill>
          <a:latin typeface="+mn-lt"/>
          <a:ea typeface="+mn-ea"/>
          <a:cs typeface="+mn-cs"/>
        </a:defRPr>
      </a:lvl5pPr>
      <a:lvl6pPr marL="3628515" algn="l" defTabSz="1451403" rtl="0" eaLnBrk="1" latinLnBrk="0" hangingPunct="1">
        <a:defRPr sz="2900" kern="1200">
          <a:solidFill>
            <a:schemeClr val="tx1"/>
          </a:solidFill>
          <a:latin typeface="+mn-lt"/>
          <a:ea typeface="+mn-ea"/>
          <a:cs typeface="+mn-cs"/>
        </a:defRPr>
      </a:lvl6pPr>
      <a:lvl7pPr marL="4354213" algn="l" defTabSz="1451403" rtl="0" eaLnBrk="1" latinLnBrk="0" hangingPunct="1">
        <a:defRPr sz="2900" kern="1200">
          <a:solidFill>
            <a:schemeClr val="tx1"/>
          </a:solidFill>
          <a:latin typeface="+mn-lt"/>
          <a:ea typeface="+mn-ea"/>
          <a:cs typeface="+mn-cs"/>
        </a:defRPr>
      </a:lvl7pPr>
      <a:lvl8pPr marL="5079923" algn="l" defTabSz="1451403" rtl="0" eaLnBrk="1" latinLnBrk="0" hangingPunct="1">
        <a:defRPr sz="2900" kern="1200">
          <a:solidFill>
            <a:schemeClr val="tx1"/>
          </a:solidFill>
          <a:latin typeface="+mn-lt"/>
          <a:ea typeface="+mn-ea"/>
          <a:cs typeface="+mn-cs"/>
        </a:defRPr>
      </a:lvl8pPr>
      <a:lvl9pPr marL="5805623" algn="l" defTabSz="1451403" rtl="0" eaLnBrk="1" latinLnBrk="0" hangingPunct="1">
        <a:defRPr sz="2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0"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10" fontAlgn="auto">
                <a:spcBef>
                  <a:spcPts val="0"/>
                </a:spcBef>
                <a:spcAft>
                  <a:spcPts val="0"/>
                </a:spcAft>
              </a:pPr>
              <a:t>24/07/2017</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0"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0"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0"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41173087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1451410"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66" indent="-362857" algn="l" defTabSz="145141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6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7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82"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086"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793"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495" indent="-362857" algn="l" defTabSz="14514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0" rtl="0" eaLnBrk="1" latinLnBrk="0" hangingPunct="1">
        <a:defRPr sz="2900" kern="1200">
          <a:solidFill>
            <a:schemeClr val="tx1"/>
          </a:solidFill>
          <a:latin typeface="+mn-lt"/>
          <a:ea typeface="+mn-ea"/>
          <a:cs typeface="+mn-cs"/>
        </a:defRPr>
      </a:lvl1pPr>
      <a:lvl2pPr marL="725714" algn="l" defTabSz="1451410" rtl="0" eaLnBrk="1" latinLnBrk="0" hangingPunct="1">
        <a:defRPr sz="2900" kern="1200">
          <a:solidFill>
            <a:schemeClr val="tx1"/>
          </a:solidFill>
          <a:latin typeface="+mn-lt"/>
          <a:ea typeface="+mn-ea"/>
          <a:cs typeface="+mn-cs"/>
        </a:defRPr>
      </a:lvl2pPr>
      <a:lvl3pPr marL="1451410" algn="l" defTabSz="1451410" rtl="0" eaLnBrk="1" latinLnBrk="0" hangingPunct="1">
        <a:defRPr sz="2900" kern="1200">
          <a:solidFill>
            <a:schemeClr val="tx1"/>
          </a:solidFill>
          <a:latin typeface="+mn-lt"/>
          <a:ea typeface="+mn-ea"/>
          <a:cs typeface="+mn-cs"/>
        </a:defRPr>
      </a:lvl3pPr>
      <a:lvl4pPr marL="2177118" algn="l" defTabSz="1451410" rtl="0" eaLnBrk="1" latinLnBrk="0" hangingPunct="1">
        <a:defRPr sz="2900" kern="1200">
          <a:solidFill>
            <a:schemeClr val="tx1"/>
          </a:solidFill>
          <a:latin typeface="+mn-lt"/>
          <a:ea typeface="+mn-ea"/>
          <a:cs typeface="+mn-cs"/>
        </a:defRPr>
      </a:lvl4pPr>
      <a:lvl5pPr marL="2902819" algn="l" defTabSz="1451410" rtl="0" eaLnBrk="1" latinLnBrk="0" hangingPunct="1">
        <a:defRPr sz="2900" kern="1200">
          <a:solidFill>
            <a:schemeClr val="tx1"/>
          </a:solidFill>
          <a:latin typeface="+mn-lt"/>
          <a:ea typeface="+mn-ea"/>
          <a:cs typeface="+mn-cs"/>
        </a:defRPr>
      </a:lvl5pPr>
      <a:lvl6pPr marL="3628530" algn="l" defTabSz="1451410" rtl="0" eaLnBrk="1" latinLnBrk="0" hangingPunct="1">
        <a:defRPr sz="2900" kern="1200">
          <a:solidFill>
            <a:schemeClr val="tx1"/>
          </a:solidFill>
          <a:latin typeface="+mn-lt"/>
          <a:ea typeface="+mn-ea"/>
          <a:cs typeface="+mn-cs"/>
        </a:defRPr>
      </a:lvl6pPr>
      <a:lvl7pPr marL="4354232" algn="l" defTabSz="1451410" rtl="0" eaLnBrk="1" latinLnBrk="0" hangingPunct="1">
        <a:defRPr sz="2900" kern="1200">
          <a:solidFill>
            <a:schemeClr val="tx1"/>
          </a:solidFill>
          <a:latin typeface="+mn-lt"/>
          <a:ea typeface="+mn-ea"/>
          <a:cs typeface="+mn-cs"/>
        </a:defRPr>
      </a:lvl7pPr>
      <a:lvl8pPr marL="5079943" algn="l" defTabSz="1451410" rtl="0" eaLnBrk="1" latinLnBrk="0" hangingPunct="1">
        <a:defRPr sz="2900" kern="1200">
          <a:solidFill>
            <a:schemeClr val="tx1"/>
          </a:solidFill>
          <a:latin typeface="+mn-lt"/>
          <a:ea typeface="+mn-ea"/>
          <a:cs typeface="+mn-cs"/>
        </a:defRPr>
      </a:lvl8pPr>
      <a:lvl9pPr marL="5805645" algn="l" defTabSz="1451410" rtl="0" eaLnBrk="1" latinLnBrk="0" hangingPunct="1">
        <a:defRPr sz="2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8"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18" fontAlgn="auto">
                <a:spcBef>
                  <a:spcPts val="0"/>
                </a:spcBef>
                <a:spcAft>
                  <a:spcPts val="0"/>
                </a:spcAft>
              </a:pPr>
              <a:t>24/07/2017</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8"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8"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8"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37817303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1451418"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8"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74" indent="-362857" algn="l" defTabSz="145141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8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9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0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1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2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27"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8" rtl="0" eaLnBrk="1" latinLnBrk="0" hangingPunct="1">
        <a:defRPr sz="2900" kern="1200">
          <a:solidFill>
            <a:schemeClr val="tx1"/>
          </a:solidFill>
          <a:latin typeface="+mn-lt"/>
          <a:ea typeface="+mn-ea"/>
          <a:cs typeface="+mn-cs"/>
        </a:defRPr>
      </a:lvl1pPr>
      <a:lvl2pPr marL="725714" algn="l" defTabSz="1451418" rtl="0" eaLnBrk="1" latinLnBrk="0" hangingPunct="1">
        <a:defRPr sz="2900" kern="1200">
          <a:solidFill>
            <a:schemeClr val="tx1"/>
          </a:solidFill>
          <a:latin typeface="+mn-lt"/>
          <a:ea typeface="+mn-ea"/>
          <a:cs typeface="+mn-cs"/>
        </a:defRPr>
      </a:lvl2pPr>
      <a:lvl3pPr marL="1451418" algn="l" defTabSz="1451418" rtl="0" eaLnBrk="1" latinLnBrk="0" hangingPunct="1">
        <a:defRPr sz="2900" kern="1200">
          <a:solidFill>
            <a:schemeClr val="tx1"/>
          </a:solidFill>
          <a:latin typeface="+mn-lt"/>
          <a:ea typeface="+mn-ea"/>
          <a:cs typeface="+mn-cs"/>
        </a:defRPr>
      </a:lvl3pPr>
      <a:lvl4pPr marL="2177130" algn="l" defTabSz="1451418" rtl="0" eaLnBrk="1" latinLnBrk="0" hangingPunct="1">
        <a:defRPr sz="2900" kern="1200">
          <a:solidFill>
            <a:schemeClr val="tx1"/>
          </a:solidFill>
          <a:latin typeface="+mn-lt"/>
          <a:ea typeface="+mn-ea"/>
          <a:cs typeface="+mn-cs"/>
        </a:defRPr>
      </a:lvl4pPr>
      <a:lvl5pPr marL="2902835" algn="l" defTabSz="1451418" rtl="0" eaLnBrk="1" latinLnBrk="0" hangingPunct="1">
        <a:defRPr sz="2900" kern="1200">
          <a:solidFill>
            <a:schemeClr val="tx1"/>
          </a:solidFill>
          <a:latin typeface="+mn-lt"/>
          <a:ea typeface="+mn-ea"/>
          <a:cs typeface="+mn-cs"/>
        </a:defRPr>
      </a:lvl5pPr>
      <a:lvl6pPr marL="3628547" algn="l" defTabSz="1451418" rtl="0" eaLnBrk="1" latinLnBrk="0" hangingPunct="1">
        <a:defRPr sz="2900" kern="1200">
          <a:solidFill>
            <a:schemeClr val="tx1"/>
          </a:solidFill>
          <a:latin typeface="+mn-lt"/>
          <a:ea typeface="+mn-ea"/>
          <a:cs typeface="+mn-cs"/>
        </a:defRPr>
      </a:lvl6pPr>
      <a:lvl7pPr marL="4354254" algn="l" defTabSz="1451418" rtl="0" eaLnBrk="1" latinLnBrk="0" hangingPunct="1">
        <a:defRPr sz="2900" kern="1200">
          <a:solidFill>
            <a:schemeClr val="tx1"/>
          </a:solidFill>
          <a:latin typeface="+mn-lt"/>
          <a:ea typeface="+mn-ea"/>
          <a:cs typeface="+mn-cs"/>
        </a:defRPr>
      </a:lvl7pPr>
      <a:lvl8pPr marL="5079966" algn="l" defTabSz="1451418" rtl="0" eaLnBrk="1" latinLnBrk="0" hangingPunct="1">
        <a:defRPr sz="2900" kern="1200">
          <a:solidFill>
            <a:schemeClr val="tx1"/>
          </a:solidFill>
          <a:latin typeface="+mn-lt"/>
          <a:ea typeface="+mn-ea"/>
          <a:cs typeface="+mn-cs"/>
        </a:defRPr>
      </a:lvl8pPr>
      <a:lvl9pPr marL="5805672" algn="l" defTabSz="1451418" rtl="0" eaLnBrk="1" latinLnBrk="0" hangingPunct="1">
        <a:defRPr sz="2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8"/>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6"/>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27" fontAlgn="auto">
              <a:spcBef>
                <a:spcPts val="0"/>
              </a:spcBef>
              <a:spcAft>
                <a:spcPts val="0"/>
              </a:spcAft>
            </a:pPr>
            <a:fld id="{33E7DE62-CEBD-414E-AF3D-323070B1CDA2}" type="datetimeFigureOut">
              <a:rPr lang="fr-FR" smtClean="0">
                <a:solidFill>
                  <a:prstClr val="black">
                    <a:tint val="75000"/>
                  </a:prstClr>
                </a:solidFill>
                <a:latin typeface="Calibri"/>
                <a:cs typeface="+mn-cs"/>
              </a:rPr>
              <a:pPr defTabSz="1451427" fontAlgn="auto">
                <a:spcBef>
                  <a:spcPts val="0"/>
                </a:spcBef>
                <a:spcAft>
                  <a:spcPts val="0"/>
                </a:spcAft>
              </a:pPr>
              <a:t>24/07/2017</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6"/>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27"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6"/>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27"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27"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21038097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1451427"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2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2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84" indent="-362857" algn="l" defTabSz="145142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97"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711"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2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38"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52"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6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27" rtl="0" eaLnBrk="1" latinLnBrk="0" hangingPunct="1">
        <a:defRPr sz="2900" kern="1200">
          <a:solidFill>
            <a:schemeClr val="tx1"/>
          </a:solidFill>
          <a:latin typeface="+mn-lt"/>
          <a:ea typeface="+mn-ea"/>
          <a:cs typeface="+mn-cs"/>
        </a:defRPr>
      </a:lvl1pPr>
      <a:lvl2pPr marL="725714" algn="l" defTabSz="1451427" rtl="0" eaLnBrk="1" latinLnBrk="0" hangingPunct="1">
        <a:defRPr sz="2900" kern="1200">
          <a:solidFill>
            <a:schemeClr val="tx1"/>
          </a:solidFill>
          <a:latin typeface="+mn-lt"/>
          <a:ea typeface="+mn-ea"/>
          <a:cs typeface="+mn-cs"/>
        </a:defRPr>
      </a:lvl2pPr>
      <a:lvl3pPr marL="1451427" algn="l" defTabSz="1451427" rtl="0" eaLnBrk="1" latinLnBrk="0" hangingPunct="1">
        <a:defRPr sz="2900" kern="1200">
          <a:solidFill>
            <a:schemeClr val="tx1"/>
          </a:solidFill>
          <a:latin typeface="+mn-lt"/>
          <a:ea typeface="+mn-ea"/>
          <a:cs typeface="+mn-cs"/>
        </a:defRPr>
      </a:lvl3pPr>
      <a:lvl4pPr marL="2177141" algn="l" defTabSz="1451427" rtl="0" eaLnBrk="1" latinLnBrk="0" hangingPunct="1">
        <a:defRPr sz="2900" kern="1200">
          <a:solidFill>
            <a:schemeClr val="tx1"/>
          </a:solidFill>
          <a:latin typeface="+mn-lt"/>
          <a:ea typeface="+mn-ea"/>
          <a:cs typeface="+mn-cs"/>
        </a:defRPr>
      </a:lvl4pPr>
      <a:lvl5pPr marL="2902854" algn="l" defTabSz="1451427" rtl="0" eaLnBrk="1" latinLnBrk="0" hangingPunct="1">
        <a:defRPr sz="2900" kern="1200">
          <a:solidFill>
            <a:schemeClr val="tx1"/>
          </a:solidFill>
          <a:latin typeface="+mn-lt"/>
          <a:ea typeface="+mn-ea"/>
          <a:cs typeface="+mn-cs"/>
        </a:defRPr>
      </a:lvl5pPr>
      <a:lvl6pPr marL="3628568" algn="l" defTabSz="1451427" rtl="0" eaLnBrk="1" latinLnBrk="0" hangingPunct="1">
        <a:defRPr sz="2900" kern="1200">
          <a:solidFill>
            <a:schemeClr val="tx1"/>
          </a:solidFill>
          <a:latin typeface="+mn-lt"/>
          <a:ea typeface="+mn-ea"/>
          <a:cs typeface="+mn-cs"/>
        </a:defRPr>
      </a:lvl6pPr>
      <a:lvl7pPr marL="4354281" algn="l" defTabSz="1451427" rtl="0" eaLnBrk="1" latinLnBrk="0" hangingPunct="1">
        <a:defRPr sz="2900" kern="1200">
          <a:solidFill>
            <a:schemeClr val="tx1"/>
          </a:solidFill>
          <a:latin typeface="+mn-lt"/>
          <a:ea typeface="+mn-ea"/>
          <a:cs typeface="+mn-cs"/>
        </a:defRPr>
      </a:lvl7pPr>
      <a:lvl8pPr marL="5079995" algn="l" defTabSz="1451427" rtl="0" eaLnBrk="1" latinLnBrk="0" hangingPunct="1">
        <a:defRPr sz="2900" kern="1200">
          <a:solidFill>
            <a:schemeClr val="tx1"/>
          </a:solidFill>
          <a:latin typeface="+mn-lt"/>
          <a:ea typeface="+mn-ea"/>
          <a:cs typeface="+mn-cs"/>
        </a:defRPr>
      </a:lvl8pPr>
      <a:lvl9pPr marL="5805708" algn="l" defTabSz="145142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wmf"/><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28.png"/><Relationship Id="rId5" Type="http://schemas.openxmlformats.org/officeDocument/2006/relationships/image" Target="../media/image33.jpeg"/><Relationship Id="rId10" Type="http://schemas.openxmlformats.org/officeDocument/2006/relationships/image" Target="../media/image27.pn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9.jpeg"/><Relationship Id="rId7"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ous-titre 4"/>
          <p:cNvSpPr txBox="1">
            <a:spLocks/>
          </p:cNvSpPr>
          <p:nvPr/>
        </p:nvSpPr>
        <p:spPr bwMode="auto">
          <a:xfrm>
            <a:off x="4451650" y="5872087"/>
            <a:ext cx="10229073" cy="647701"/>
          </a:xfrm>
          <a:prstGeom prst="rect">
            <a:avLst/>
          </a:prstGeom>
          <a:noFill/>
          <a:ln w="9525">
            <a:noFill/>
            <a:miter lim="800000"/>
            <a:headEnd/>
            <a:tailEnd/>
          </a:ln>
        </p:spPr>
        <p:txBody>
          <a:bodyPr lIns="145143" tIns="72571" rIns="145143" bIns="72571"/>
          <a:lstStyle/>
          <a:p>
            <a:pPr defTabSz="914393"/>
            <a:r>
              <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rPr>
              <a:t>03/2015-03/2017</a:t>
            </a: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descr="logoA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682" y="2703764"/>
            <a:ext cx="2915962" cy="2648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8"/>
          <p:cNvSpPr txBox="1">
            <a:spLocks noChangeArrowheads="1"/>
          </p:cNvSpPr>
          <p:nvPr/>
        </p:nvSpPr>
        <p:spPr bwMode="auto">
          <a:xfrm>
            <a:off x="4586814" y="3351807"/>
            <a:ext cx="9945958" cy="172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93"/>
            <a:r>
              <a:rPr lang="de-DE" alt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Die Entwicklung von sozialen Kompetenzen während einer internationalen Mobilitätserfahrung dokumentieren, mit dem Ziel eine soziale und berufliche Eingliederung zu erleichtern.</a:t>
            </a:r>
            <a:endParaRPr lang="fr-FR" alt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llipse 2"/>
          <p:cNvSpPr/>
          <p:nvPr/>
        </p:nvSpPr>
        <p:spPr>
          <a:xfrm>
            <a:off x="12722644" y="759548"/>
            <a:ext cx="2517358" cy="20882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pPr algn="r">
              <a:defRPr/>
            </a:pPr>
            <a:fld id="{19DF8857-F8AB-4E87-A3D4-33D444530FFB}" type="slidenum">
              <a:rPr lang="fr-FR" smtClean="0"/>
              <a:pPr algn="r">
                <a:defRPr/>
              </a:pPr>
              <a:t>1</a:t>
            </a:fld>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a:t>
            </a:r>
            <a:r>
              <a:rPr lang="fr-FR" sz="2100" dirty="0"/>
              <a:t>Louvain-la-Neuve 10/10/2016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18" y="659594"/>
            <a:ext cx="4894509" cy="1131444"/>
          </a:xfrm>
          <a:prstGeom prst="rect">
            <a:avLst/>
          </a:prstGeom>
          <a:noFill/>
          <a:ln w="9525">
            <a:noFill/>
            <a:miter lim="800000"/>
            <a:headEnd/>
            <a:tailEnd/>
          </a:ln>
        </p:spPr>
        <p:txBody>
          <a:bodyPr wrap="none" lIns="145143" tIns="72571" rIns="145143" bIns="72571" anchor="ctr">
            <a:spAutoFit/>
          </a:bodyPr>
          <a:lstStyle/>
          <a:p>
            <a:pPr defTabSz="1451416" fontAlgn="auto">
              <a:spcBef>
                <a:spcPts val="0"/>
              </a:spcBef>
              <a:spcAft>
                <a:spcPts val="0"/>
              </a:spcAft>
              <a:defRPr/>
            </a:pPr>
            <a:r>
              <a:rPr lang="fr-FR" sz="3200" dirty="0">
                <a:solidFill>
                  <a:srgbClr val="162A83"/>
                </a:solidFill>
                <a:latin typeface="Verdana" pitchFamily="34" charset="0"/>
                <a:cs typeface="+mn-cs"/>
              </a:rPr>
              <a:t>A propos de l’OFAJ</a:t>
            </a:r>
          </a:p>
          <a:p>
            <a:pPr defTabSz="1451416" fontAlgn="auto">
              <a:spcBef>
                <a:spcPts val="0"/>
              </a:spcBef>
              <a:spcAft>
                <a:spcPts val="0"/>
              </a:spcAft>
              <a:defRPr/>
            </a:pPr>
            <a:r>
              <a:rPr lang="fr-FR" sz="3200" dirty="0" err="1">
                <a:solidFill>
                  <a:srgbClr val="009EE0"/>
                </a:solidFill>
                <a:latin typeface="Verdana" pitchFamily="34" charset="0"/>
                <a:cs typeface="+mn-cs"/>
              </a:rPr>
              <a:t>Fakten</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über</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das</a:t>
            </a:r>
            <a:r>
              <a:rPr lang="fr-FR" sz="3200" dirty="0">
                <a:solidFill>
                  <a:srgbClr val="009EE0"/>
                </a:solidFill>
                <a:latin typeface="Verdana" pitchFamily="34" charset="0"/>
                <a:cs typeface="+mn-cs"/>
              </a:rPr>
              <a:t> DFJW</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1499320" y="2093013"/>
            <a:ext cx="6669020" cy="10975165"/>
          </a:xfrm>
          <a:prstGeom prst="rect">
            <a:avLst/>
          </a:prstGeom>
        </p:spPr>
        <p:txBody>
          <a:bodyPr wrap="square" lIns="145143" tIns="72571" rIns="145143" bIns="72571" numCol="1">
            <a:spAutoFit/>
          </a:bodyPr>
          <a:lstStyle/>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8 Mio. de participants</a:t>
            </a:r>
            <a:r>
              <a:rPr lang="en-US" sz="2200" dirty="0">
                <a:solidFill>
                  <a:srgbClr val="002060"/>
                </a:solidFill>
                <a:latin typeface="Verdana" pitchFamily="34" charset="0"/>
                <a:cs typeface="+mn-cs"/>
              </a:rPr>
              <a:t> pour 300.000 </a:t>
            </a:r>
            <a:r>
              <a:rPr lang="en-US" sz="2200" dirty="0" err="1">
                <a:solidFill>
                  <a:srgbClr val="002060"/>
                </a:solidFill>
                <a:latin typeface="Verdana" pitchFamily="34" charset="0"/>
                <a:cs typeface="+mn-cs"/>
              </a:rPr>
              <a:t>programmes</a:t>
            </a: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depuis</a:t>
            </a:r>
            <a:r>
              <a:rPr lang="en-US" sz="2200" b="1" dirty="0">
                <a:solidFill>
                  <a:srgbClr val="002060"/>
                </a:solidFill>
                <a:latin typeface="Verdana" pitchFamily="34" charset="0"/>
                <a:cs typeface="+mn-cs"/>
              </a:rPr>
              <a:t> 1963                    </a:t>
            </a:r>
            <a:r>
              <a:rPr lang="en-US" sz="2200" dirty="0">
                <a:solidFill>
                  <a:srgbClr val="00B0F0"/>
                </a:solidFill>
                <a:latin typeface="Verdana" pitchFamily="34" charset="0"/>
                <a:cs typeface="+mn-cs"/>
              </a:rPr>
              <a:t>8 Mio. </a:t>
            </a:r>
            <a:r>
              <a:rPr lang="en-US" sz="2200" dirty="0" err="1">
                <a:solidFill>
                  <a:srgbClr val="00B0F0"/>
                </a:solidFill>
                <a:latin typeface="Verdana" pitchFamily="34" charset="0"/>
                <a:cs typeface="+mn-cs"/>
              </a:rPr>
              <a:t>Teilnehmer</a:t>
            </a:r>
            <a:r>
              <a:rPr lang="en-US" sz="2200" dirty="0">
                <a:solidFill>
                  <a:srgbClr val="00B0F0"/>
                </a:solidFill>
                <a:latin typeface="Verdana" pitchFamily="34" charset="0"/>
                <a:cs typeface="+mn-cs"/>
              </a:rPr>
              <a:t> in 300.000 </a:t>
            </a:r>
            <a:r>
              <a:rPr lang="en-US" sz="2200" dirty="0" err="1">
                <a:solidFill>
                  <a:srgbClr val="00B0F0"/>
                </a:solidFill>
                <a:latin typeface="Verdana" pitchFamily="34" charset="0"/>
                <a:cs typeface="+mn-cs"/>
              </a:rPr>
              <a:t>Programmen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seit</a:t>
            </a:r>
            <a:r>
              <a:rPr lang="en-US" sz="2200" dirty="0">
                <a:solidFill>
                  <a:srgbClr val="00B0F0"/>
                </a:solidFill>
                <a:latin typeface="Verdana" pitchFamily="34" charset="0"/>
                <a:cs typeface="+mn-cs"/>
              </a:rPr>
              <a:t> 1963</a:t>
            </a: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Chaque</a:t>
            </a:r>
            <a:r>
              <a:rPr lang="en-US" sz="2200" b="1" dirty="0">
                <a:solidFill>
                  <a:srgbClr val="002060"/>
                </a:solidFill>
                <a:latin typeface="Verdana" pitchFamily="34" charset="0"/>
                <a:cs typeface="+mn-cs"/>
              </a:rPr>
              <a:t> </a:t>
            </a:r>
            <a:r>
              <a:rPr lang="en-US" sz="2200" b="1" dirty="0" err="1">
                <a:solidFill>
                  <a:srgbClr val="002060"/>
                </a:solidFill>
                <a:latin typeface="Verdana" pitchFamily="34" charset="0"/>
                <a:cs typeface="+mn-cs"/>
              </a:rPr>
              <a:t>année</a:t>
            </a:r>
            <a:r>
              <a:rPr lang="en-US" sz="2200" b="1" dirty="0">
                <a:solidFill>
                  <a:srgbClr val="002060"/>
                </a:solidFill>
                <a:latin typeface="Verdana" pitchFamily="34" charset="0"/>
                <a:cs typeface="+mn-cs"/>
              </a:rPr>
              <a:t> </a:t>
            </a:r>
            <a:r>
              <a:rPr lang="en-US" sz="2200" dirty="0" err="1">
                <a:solidFill>
                  <a:srgbClr val="002060"/>
                </a:solidFill>
                <a:latin typeface="Verdana" pitchFamily="34" charset="0"/>
                <a:cs typeface="+mn-cs"/>
              </a:rPr>
              <a:t>l’OFAJ</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soutient</a:t>
            </a: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9000 </a:t>
            </a:r>
            <a:r>
              <a:rPr lang="en-US" sz="2200" b="1" dirty="0" err="1">
                <a:solidFill>
                  <a:srgbClr val="002060"/>
                </a:solidFill>
                <a:latin typeface="Verdana" pitchFamily="34" charset="0"/>
                <a:cs typeface="+mn-cs"/>
              </a:rPr>
              <a:t>échanges</a:t>
            </a:r>
            <a:r>
              <a:rPr lang="en-US" sz="2200" b="1" dirty="0">
                <a:solidFill>
                  <a:srgbClr val="002060"/>
                </a:solidFill>
                <a:latin typeface="Verdana" pitchFamily="34" charset="0"/>
                <a:cs typeface="+mn-cs"/>
              </a:rPr>
              <a:t> </a:t>
            </a:r>
            <a:r>
              <a:rPr lang="en-US" sz="2200" dirty="0" err="1">
                <a:solidFill>
                  <a:srgbClr val="002060"/>
                </a:solidFill>
                <a:latin typeface="Verdana" pitchFamily="34" charset="0"/>
                <a:cs typeface="+mn-cs"/>
              </a:rPr>
              <a:t>auxquels</a:t>
            </a:r>
            <a:r>
              <a:rPr lang="en-US" sz="2200" dirty="0">
                <a:solidFill>
                  <a:srgbClr val="002060"/>
                </a:solidFill>
                <a:latin typeface="Verdana" pitchFamily="34" charset="0"/>
                <a:cs typeface="+mn-cs"/>
              </a:rPr>
              <a:t> </a:t>
            </a:r>
            <a:r>
              <a:rPr lang="en-US" sz="2200">
                <a:solidFill>
                  <a:srgbClr val="002060"/>
                </a:solidFill>
                <a:latin typeface="Verdana" pitchFamily="34" charset="0"/>
                <a:cs typeface="+mn-cs"/>
              </a:rPr>
              <a:t>participent</a:t>
            </a:r>
            <a:r>
              <a:rPr lang="en-US" sz="2200" dirty="0">
                <a:solidFill>
                  <a:srgbClr val="002060"/>
                </a:solidFill>
                <a:latin typeface="Verdana" pitchFamily="34" charset="0"/>
                <a:cs typeface="+mn-cs"/>
              </a:rPr>
              <a:t> environ 200 000 </a:t>
            </a:r>
            <a:r>
              <a:rPr lang="en-US" sz="2200" dirty="0" err="1">
                <a:solidFill>
                  <a:srgbClr val="002060"/>
                </a:solidFill>
                <a:latin typeface="Verdana" pitchFamily="34" charset="0"/>
                <a:cs typeface="+mn-cs"/>
              </a:rPr>
              <a:t>jeunes</a:t>
            </a:r>
            <a:r>
              <a:rPr lang="en-US" sz="2200" dirty="0">
                <a:solidFill>
                  <a:srgbClr val="002060"/>
                </a:solidFill>
                <a:latin typeface="Verdana" pitchFamily="34" charset="0"/>
                <a:cs typeface="+mn-cs"/>
              </a:rPr>
              <a:t> :                                                                                        </a:t>
            </a:r>
            <a:r>
              <a:rPr lang="en-US" sz="2200" dirty="0">
                <a:solidFill>
                  <a:srgbClr val="00B0F0"/>
                </a:solidFill>
                <a:latin typeface="Verdana" pitchFamily="34" charset="0"/>
                <a:cs typeface="+mn-cs"/>
              </a:rPr>
              <a:t>Das DFJW </a:t>
            </a:r>
            <a:r>
              <a:rPr lang="en-US" sz="2200" dirty="0" err="1">
                <a:solidFill>
                  <a:srgbClr val="00B0F0"/>
                </a:solidFill>
                <a:latin typeface="Verdana" pitchFamily="34" charset="0"/>
                <a:cs typeface="+mn-cs"/>
              </a:rPr>
              <a:t>fördert</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Jedes</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Jahr</a:t>
            </a:r>
            <a:r>
              <a:rPr lang="en-US" sz="2200" dirty="0">
                <a:solidFill>
                  <a:srgbClr val="00B0F0"/>
                </a:solidFill>
                <a:latin typeface="Verdana" pitchFamily="34" charset="0"/>
                <a:cs typeface="+mn-cs"/>
              </a:rPr>
              <a:t> 9000 </a:t>
            </a:r>
            <a:r>
              <a:rPr lang="en-US" sz="2200" dirty="0" err="1">
                <a:solidFill>
                  <a:srgbClr val="00B0F0"/>
                </a:solidFill>
                <a:latin typeface="Verdana" pitchFamily="34" charset="0"/>
                <a:cs typeface="+mn-cs"/>
              </a:rPr>
              <a:t>Begegnungen</a:t>
            </a:r>
            <a:r>
              <a:rPr lang="en-US" sz="2200" dirty="0">
                <a:solidFill>
                  <a:srgbClr val="00B0F0"/>
                </a:solidFill>
                <a:latin typeface="Verdana" pitchFamily="34" charset="0"/>
                <a:cs typeface="+mn-cs"/>
              </a:rPr>
              <a:t> an </a:t>
            </a:r>
            <a:r>
              <a:rPr lang="en-US" sz="2200" dirty="0" err="1">
                <a:solidFill>
                  <a:srgbClr val="00B0F0"/>
                </a:solidFill>
                <a:latin typeface="Verdana" pitchFamily="34" charset="0"/>
                <a:cs typeface="+mn-cs"/>
              </a:rPr>
              <a:t>denen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mehrl</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als</a:t>
            </a:r>
            <a:r>
              <a:rPr lang="en-US" sz="2200" dirty="0">
                <a:solidFill>
                  <a:srgbClr val="00B0F0"/>
                </a:solidFill>
                <a:latin typeface="Verdana" pitchFamily="34" charset="0"/>
                <a:cs typeface="+mn-cs"/>
              </a:rPr>
              <a:t> 200 000 </a:t>
            </a:r>
            <a:r>
              <a:rPr lang="en-US" sz="2200" dirty="0" err="1">
                <a:solidFill>
                  <a:srgbClr val="00B0F0"/>
                </a:solidFill>
                <a:latin typeface="Verdana" pitchFamily="34" charset="0"/>
                <a:cs typeface="+mn-cs"/>
              </a:rPr>
              <a:t>Jungendlichen</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teilnehmen</a:t>
            </a:r>
            <a:r>
              <a:rPr lang="en-US" sz="2200" dirty="0">
                <a:solidFill>
                  <a:srgbClr val="00B0F0"/>
                </a:solidFill>
                <a:latin typeface="Verdana" pitchFamily="34" charset="0"/>
                <a:cs typeface="+mn-cs"/>
              </a:rPr>
              <a:t> :                                                                          </a:t>
            </a:r>
            <a:endParaRPr lang="en-US" sz="2200" dirty="0">
              <a:solidFill>
                <a:srgbClr val="002060"/>
              </a:solidFill>
              <a:latin typeface="Verdana" pitchFamily="34" charset="0"/>
              <a:cs typeface="+mn-cs"/>
            </a:endParaRP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5300</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échanges</a:t>
            </a:r>
            <a:r>
              <a:rPr lang="en-US" sz="2200" dirty="0">
                <a:solidFill>
                  <a:srgbClr val="002060"/>
                </a:solidFill>
                <a:latin typeface="Verdana" pitchFamily="34" charset="0"/>
                <a:cs typeface="+mn-cs"/>
              </a:rPr>
              <a:t> de </a:t>
            </a:r>
            <a:r>
              <a:rPr lang="en-US" sz="2200" b="1" dirty="0" err="1">
                <a:solidFill>
                  <a:srgbClr val="002060"/>
                </a:solidFill>
                <a:latin typeface="Verdana" pitchFamily="34" charset="0"/>
                <a:cs typeface="+mn-cs"/>
              </a:rPr>
              <a:t>groupe</a:t>
            </a:r>
            <a:r>
              <a:rPr lang="en-US" sz="2200" b="1" dirty="0">
                <a:solidFill>
                  <a:srgbClr val="002060"/>
                </a:solidFill>
                <a:latin typeface="Verdana" pitchFamily="34" charset="0"/>
                <a:cs typeface="+mn-cs"/>
              </a:rPr>
              <a:t>                                                                            </a:t>
            </a:r>
            <a:r>
              <a:rPr lang="en-US" sz="2200" dirty="0">
                <a:solidFill>
                  <a:srgbClr val="00B0F0"/>
                </a:solidFill>
                <a:latin typeface="Verdana" pitchFamily="34" charset="0"/>
                <a:cs typeface="+mn-cs"/>
              </a:rPr>
              <a:t>-5300 </a:t>
            </a:r>
            <a:r>
              <a:rPr lang="en-US" sz="2200" dirty="0" err="1">
                <a:solidFill>
                  <a:srgbClr val="00B0F0"/>
                </a:solidFill>
                <a:latin typeface="Verdana" pitchFamily="34" charset="0"/>
                <a:cs typeface="+mn-cs"/>
              </a:rPr>
              <a:t>Gruppenaustausch</a:t>
            </a:r>
            <a:r>
              <a:rPr lang="en-US" sz="2200" dirty="0">
                <a:solidFill>
                  <a:srgbClr val="00B0F0"/>
                </a:solidFill>
                <a:latin typeface="Verdana" pitchFamily="34" charset="0"/>
                <a:cs typeface="+mn-cs"/>
              </a:rPr>
              <a:t> </a:t>
            </a:r>
            <a:r>
              <a:rPr lang="en-US" sz="2200" dirty="0">
                <a:solidFill>
                  <a:srgbClr val="002060"/>
                </a:solidFill>
                <a:latin typeface="Verdana" pitchFamily="34" charset="0"/>
                <a:cs typeface="+mn-cs"/>
              </a:rPr>
              <a:t>    </a:t>
            </a: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3700</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échanges</a:t>
            </a:r>
            <a:r>
              <a:rPr lang="en-US" sz="2200" dirty="0">
                <a:solidFill>
                  <a:srgbClr val="002060"/>
                </a:solidFill>
                <a:latin typeface="Verdana" pitchFamily="34" charset="0"/>
                <a:cs typeface="+mn-cs"/>
              </a:rPr>
              <a:t> </a:t>
            </a:r>
            <a:r>
              <a:rPr lang="en-US" sz="2200" b="1" dirty="0" err="1">
                <a:solidFill>
                  <a:srgbClr val="002060"/>
                </a:solidFill>
                <a:latin typeface="Verdana" pitchFamily="34" charset="0"/>
                <a:cs typeface="+mn-cs"/>
              </a:rPr>
              <a:t>individuels</a:t>
            </a:r>
            <a:r>
              <a:rPr lang="en-US" sz="2200" dirty="0">
                <a:solidFill>
                  <a:srgbClr val="002060"/>
                </a:solidFill>
                <a:latin typeface="Verdana" pitchFamily="34" charset="0"/>
                <a:cs typeface="+mn-cs"/>
              </a:rPr>
              <a:t>                                                                         </a:t>
            </a:r>
            <a:r>
              <a:rPr lang="en-US" sz="2200" dirty="0">
                <a:solidFill>
                  <a:srgbClr val="00B0F0"/>
                </a:solidFill>
                <a:latin typeface="Verdana" pitchFamily="34" charset="0"/>
                <a:cs typeface="+mn-cs"/>
              </a:rPr>
              <a:t>-3700 </a:t>
            </a:r>
            <a:r>
              <a:rPr lang="en-US" sz="2200" dirty="0" err="1">
                <a:solidFill>
                  <a:srgbClr val="00B0F0"/>
                </a:solidFill>
                <a:latin typeface="Verdana" pitchFamily="34" charset="0"/>
                <a:cs typeface="+mn-cs"/>
              </a:rPr>
              <a:t>Individualaustauschprogramme</a:t>
            </a:r>
            <a:endParaRPr lang="en-US" sz="2200" dirty="0">
              <a:solidFill>
                <a:srgbClr val="00B0F0"/>
              </a:solidFill>
              <a:latin typeface="Verdana" pitchFamily="34" charset="0"/>
              <a:cs typeface="+mn-cs"/>
            </a:endParaRPr>
          </a:p>
          <a:p>
            <a:pPr marL="279703" lvl="1" indent="-279703" defTabSz="1451416" fontAlgn="auto">
              <a:spcBef>
                <a:spcPts val="2857"/>
              </a:spcBef>
              <a:spcAft>
                <a:spcPts val="0"/>
              </a:spcAft>
              <a:tabLst>
                <a:tab pos="279703" algn="l"/>
              </a:tabLst>
            </a:pPr>
            <a:endParaRPr lang="en-US" sz="2200" dirty="0">
              <a:solidFill>
                <a:srgbClr val="002060"/>
              </a:solidFill>
              <a:latin typeface="Verdana" pitchFamily="34" charset="0"/>
              <a:cs typeface="+mn-cs"/>
            </a:endParaRPr>
          </a:p>
          <a:p>
            <a:pPr marL="279703" lvl="1" indent="-279703" defTabSz="1451416" fontAlgn="auto">
              <a:spcBef>
                <a:spcPts val="2857"/>
              </a:spcBef>
              <a:spcAft>
                <a:spcPts val="0"/>
              </a:spcAft>
              <a:tabLst>
                <a:tab pos="279703" algn="l"/>
              </a:tabLst>
            </a:pPr>
            <a:r>
              <a:rPr lang="en-US" sz="2200" dirty="0">
                <a:solidFill>
                  <a:srgbClr val="002060"/>
                </a:solidFill>
                <a:latin typeface="Verdana" pitchFamily="34" charset="0"/>
                <a:cs typeface="+mn-cs"/>
              </a:rPr>
              <a:t>                                                                     </a:t>
            </a:r>
            <a:endParaRPr lang="en-US" sz="2200" dirty="0">
              <a:solidFill>
                <a:srgbClr val="00B0F0"/>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de-DE" sz="2200" dirty="0">
              <a:solidFill>
                <a:srgbClr val="162A83"/>
              </a:solidFill>
              <a:latin typeface="Verdana" pitchFamily="34" charset="0"/>
              <a:cs typeface="+mn-cs"/>
            </a:endParaRPr>
          </a:p>
          <a:p>
            <a:pPr marL="279703" lvl="1" indent="-279703" defTabSz="1451416" fontAlgn="auto">
              <a:spcBef>
                <a:spcPts val="2857"/>
              </a:spcBef>
              <a:spcAft>
                <a:spcPts val="0"/>
              </a:spcAft>
              <a:tabLst>
                <a:tab pos="279703" algn="l"/>
              </a:tabLst>
              <a:defRPr/>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7"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563216" y="9184456"/>
            <a:ext cx="6419328" cy="494954"/>
          </a:xfrm>
          <a:prstGeom prst="rect">
            <a:avLst/>
          </a:prstGeom>
          <a:noFill/>
          <a:ln w="9525">
            <a:noFill/>
            <a:miter lim="800000"/>
            <a:headEnd/>
            <a:tailEnd/>
          </a:ln>
        </p:spPr>
        <p:txBody>
          <a:bodyPr lIns="145143" tIns="72571" rIns="145143" bIns="72571"/>
          <a:lstStyle/>
          <a:p>
            <a:pPr>
              <a:spcBef>
                <a:spcPct val="20000"/>
              </a:spcBef>
            </a:pPr>
            <a:r>
              <a:rPr lang="fr-FR" sz="1400" dirty="0" smtClean="0"/>
              <a:t>AKI </a:t>
            </a:r>
            <a:r>
              <a:rPr lang="fr-FR" sz="1400" dirty="0" err="1" smtClean="0"/>
              <a:t>Konferenz</a:t>
            </a:r>
            <a:r>
              <a:rPr lang="fr-FR" sz="1400" dirty="0" smtClean="0"/>
              <a:t>, Louvain-la-Neuve 10/10/2016</a:t>
            </a:r>
            <a:endParaRPr lang="fr-FR" sz="1400" dirty="0"/>
          </a:p>
        </p:txBody>
      </p:sp>
      <p:pic>
        <p:nvPicPr>
          <p:cNvPr id="2050" name="Picture 2" descr="Jugendliche Teilnehmer des Jugendforums „Der Planet in Deinen Händen“ aus Deutschland, Frankreich und Marokko tauschen Ideen a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8839" y="2258182"/>
            <a:ext cx="3716855" cy="21879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oque la tour Eiffel pour la Fernsehtur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53028">
            <a:off x="11200209" y="6176991"/>
            <a:ext cx="2170048" cy="27264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oque le croissant pour le bretz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5453">
            <a:off x="9358850" y="5013387"/>
            <a:ext cx="2282303" cy="286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6" y="659594"/>
            <a:ext cx="7027721" cy="1131444"/>
          </a:xfrm>
          <a:prstGeom prst="rect">
            <a:avLst/>
          </a:prstGeom>
          <a:noFill/>
          <a:ln w="9525">
            <a:noFill/>
            <a:miter lim="800000"/>
            <a:headEnd/>
            <a:tailEnd/>
          </a:ln>
        </p:spPr>
        <p:txBody>
          <a:bodyPr wrap="none" lIns="145143" tIns="72571" rIns="145143" bIns="72571" anchor="ctr">
            <a:spAutoFit/>
          </a:bodyPr>
          <a:lstStyle/>
          <a:p>
            <a:pPr defTabSz="1451426" fontAlgn="auto">
              <a:spcBef>
                <a:spcPts val="0"/>
              </a:spcBef>
              <a:spcAft>
                <a:spcPts val="0"/>
              </a:spcAft>
            </a:pPr>
            <a:r>
              <a:rPr lang="fr-FR" sz="3200" dirty="0">
                <a:solidFill>
                  <a:srgbClr val="162A83"/>
                </a:solidFill>
                <a:latin typeface="Verdana" pitchFamily="34" charset="0"/>
                <a:cs typeface="+mn-cs"/>
              </a:rPr>
              <a:t>Motivation </a:t>
            </a:r>
            <a:r>
              <a:rPr lang="fr-FR" sz="3200" dirty="0" err="1">
                <a:solidFill>
                  <a:srgbClr val="162A83"/>
                </a:solidFill>
                <a:latin typeface="Verdana" pitchFamily="34" charset="0"/>
                <a:cs typeface="+mn-cs"/>
              </a:rPr>
              <a:t>zur</a:t>
            </a:r>
            <a:r>
              <a:rPr lang="fr-FR" sz="3200" dirty="0">
                <a:solidFill>
                  <a:srgbClr val="162A83"/>
                </a:solidFill>
                <a:latin typeface="Verdana" pitchFamily="34" charset="0"/>
                <a:cs typeface="+mn-cs"/>
              </a:rPr>
              <a:t> </a:t>
            </a:r>
            <a:r>
              <a:rPr lang="fr-FR" sz="3200" dirty="0" err="1">
                <a:solidFill>
                  <a:srgbClr val="162A83"/>
                </a:solidFill>
                <a:latin typeface="Verdana" pitchFamily="34" charset="0"/>
                <a:cs typeface="+mn-cs"/>
              </a:rPr>
              <a:t>Teilnahme</a:t>
            </a:r>
            <a:r>
              <a:rPr lang="fr-FR" sz="3200" dirty="0">
                <a:solidFill>
                  <a:srgbClr val="162A83"/>
                </a:solidFill>
                <a:latin typeface="Verdana" pitchFamily="34" charset="0"/>
                <a:cs typeface="+mn-cs"/>
              </a:rPr>
              <a:t> an AKI</a:t>
            </a:r>
          </a:p>
          <a:p>
            <a:pPr defTabSz="1451426" fontAlgn="auto">
              <a:spcBef>
                <a:spcPts val="0"/>
              </a:spcBef>
              <a:spcAft>
                <a:spcPts val="0"/>
              </a:spcAft>
            </a:pPr>
            <a:r>
              <a:rPr lang="fr-FR" sz="3200" dirty="0">
                <a:solidFill>
                  <a:srgbClr val="009EE0"/>
                </a:solidFill>
                <a:latin typeface="Verdana" pitchFamily="34" charset="0"/>
                <a:cs typeface="+mn-cs"/>
              </a:rPr>
              <a:t>Pourquoi l’OFAJ participe à AKI? </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1499320" y="1986325"/>
            <a:ext cx="12481387" cy="12973148"/>
          </a:xfrm>
          <a:prstGeom prst="rect">
            <a:avLst/>
          </a:prstGeom>
        </p:spPr>
        <p:txBody>
          <a:bodyPr wrap="square" lIns="145143" tIns="72571" rIns="145143" bIns="72571">
            <a:spAutoFit/>
          </a:bodyPr>
          <a:lstStyle/>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Bessere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Anerkennung</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von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sozialen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Kompenzen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im</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Rahmen</a:t>
            </a:r>
            <a:r>
              <a:rPr lang="fr-FR" sz="2200" dirty="0">
                <a:solidFill>
                  <a:srgbClr val="162A83"/>
                </a:solidFill>
                <a:latin typeface="Verdana" pitchFamily="34" charset="0"/>
                <a:cs typeface="+mn-cs"/>
              </a:rPr>
              <a:t> der  </a:t>
            </a:r>
            <a:r>
              <a:rPr lang="fr-FR" sz="2200" dirty="0" err="1">
                <a:solidFill>
                  <a:srgbClr val="162A83"/>
                </a:solidFill>
                <a:latin typeface="Verdana" pitchFamily="34" charset="0"/>
                <a:cs typeface="+mn-cs"/>
              </a:rPr>
              <a:t>berufsorientierten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Austauschprogramme</a:t>
            </a:r>
            <a:r>
              <a:rPr lang="fr-FR" sz="2200" dirty="0">
                <a:solidFill>
                  <a:srgbClr val="162A83"/>
                </a:solidFill>
                <a:latin typeface="Verdana" pitchFamily="34" charset="0"/>
                <a:cs typeface="+mn-cs"/>
              </a:rPr>
              <a:t> des DFJW</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Une meilleure </a:t>
            </a:r>
            <a:r>
              <a:rPr lang="fr-FR" sz="2200" b="1" dirty="0">
                <a:solidFill>
                  <a:srgbClr val="009EE0"/>
                </a:solidFill>
                <a:latin typeface="Verdana" pitchFamily="34" charset="0"/>
                <a:cs typeface="+mn-cs"/>
              </a:rPr>
              <a:t>reconnaissance des compétences transversales </a:t>
            </a:r>
            <a:r>
              <a:rPr lang="fr-FR" sz="2200" dirty="0">
                <a:solidFill>
                  <a:srgbClr val="009EE0"/>
                </a:solidFill>
                <a:latin typeface="Verdana" pitchFamily="34" charset="0"/>
                <a:cs typeface="+mn-cs"/>
              </a:rPr>
              <a:t>acquises dans une mobilité professionnelle</a:t>
            </a:r>
          </a:p>
          <a:p>
            <a:pPr marL="279703" lvl="1" indent="-279703" defTabSz="1451426"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de-DE" sz="2200" dirty="0">
                <a:solidFill>
                  <a:srgbClr val="162A83"/>
                </a:solidFill>
                <a:latin typeface="Verdana" pitchFamily="34" charset="0"/>
                <a:cs typeface="+mn-cs"/>
              </a:rPr>
              <a:t>Entwicklung eines Instruments, das in Deutschland und Frankreich gleichermaßen genutzt wird</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Développer un outil utilisé </a:t>
            </a:r>
            <a:r>
              <a:rPr lang="fr-FR" sz="2200" b="1" dirty="0">
                <a:solidFill>
                  <a:srgbClr val="009EE0"/>
                </a:solidFill>
                <a:latin typeface="Verdana" pitchFamily="34" charset="0"/>
                <a:cs typeface="+mn-cs"/>
              </a:rPr>
              <a:t>aussi bien côté français que côté allemand</a:t>
            </a:r>
          </a:p>
          <a:p>
            <a:pPr marL="279703" lvl="1" indent="-279703" defTabSz="1451426"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Hauptzielgruppe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Teilnehmer</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Programms</a:t>
            </a:r>
            <a:r>
              <a:rPr lang="fr-FR" sz="2200" dirty="0">
                <a:solidFill>
                  <a:srgbClr val="162A83"/>
                </a:solidFill>
                <a:latin typeface="Verdana" pitchFamily="34" charset="0"/>
                <a:cs typeface="+mn-cs"/>
              </a:rPr>
              <a:t> Praxes </a:t>
            </a:r>
          </a:p>
          <a:p>
            <a:pPr marL="1005415" lvl="2" indent="-279703" defTabSz="1451426" fontAlgn="auto">
              <a:spcBef>
                <a:spcPts val="0"/>
              </a:spcBef>
              <a:spcAft>
                <a:spcPts val="0"/>
              </a:spcAft>
              <a:buFont typeface="Courier New" pitchFamily="49" charset="0"/>
              <a:buChar char="o"/>
              <a:tabLst>
                <a:tab pos="279703" algn="l"/>
              </a:tabLst>
            </a:pPr>
            <a:r>
              <a:rPr lang="fr-FR" sz="2200" i="1" dirty="0" err="1">
                <a:solidFill>
                  <a:srgbClr val="162A83"/>
                </a:solidFill>
                <a:latin typeface="Verdana" pitchFamily="34" charset="0"/>
                <a:cs typeface="+mn-cs"/>
              </a:rPr>
              <a:t>Rechtlicher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Rahmen</a:t>
            </a:r>
            <a:r>
              <a:rPr lang="fr-FR" sz="2200" i="1" dirty="0">
                <a:solidFill>
                  <a:srgbClr val="162A83"/>
                </a:solidFill>
                <a:latin typeface="Verdana" pitchFamily="34" charset="0"/>
                <a:cs typeface="+mn-cs"/>
              </a:rPr>
              <a:t> für </a:t>
            </a:r>
            <a:r>
              <a:rPr lang="fr-FR" sz="2200" i="1" dirty="0" err="1">
                <a:solidFill>
                  <a:srgbClr val="162A83"/>
                </a:solidFill>
                <a:latin typeface="Verdana" pitchFamily="34" charset="0"/>
                <a:cs typeface="+mn-cs"/>
              </a:rPr>
              <a:t>freiwillige</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deutsch</a:t>
            </a:r>
            <a:r>
              <a:rPr lang="fr-FR" sz="2200" i="1" dirty="0">
                <a:solidFill>
                  <a:srgbClr val="162A83"/>
                </a:solidFill>
                <a:latin typeface="Verdana" pitchFamily="34" charset="0"/>
                <a:cs typeface="+mn-cs"/>
              </a:rPr>
              <a:t>-</a:t>
            </a:r>
            <a:r>
              <a:rPr lang="fr-FR" sz="2200" i="1" dirty="0" err="1">
                <a:solidFill>
                  <a:srgbClr val="162A83"/>
                </a:solidFill>
                <a:latin typeface="Verdana" pitchFamily="34" charset="0"/>
                <a:cs typeface="+mn-cs"/>
              </a:rPr>
              <a:t>französischer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Praktikantenstatus</a:t>
            </a:r>
            <a:r>
              <a:rPr lang="fr-FR" sz="2200" i="1" dirty="0">
                <a:solidFill>
                  <a:srgbClr val="162A83"/>
                </a:solidFill>
                <a:latin typeface="Verdana" pitchFamily="34" charset="0"/>
                <a:cs typeface="+mn-cs"/>
              </a:rPr>
              <a:t>) und </a:t>
            </a:r>
            <a:r>
              <a:rPr lang="fr-FR" sz="2200" i="1" dirty="0" err="1">
                <a:solidFill>
                  <a:srgbClr val="162A83"/>
                </a:solidFill>
                <a:latin typeface="Verdana" pitchFamily="34" charset="0"/>
                <a:cs typeface="+mn-cs"/>
              </a:rPr>
              <a:t>pädagogisches</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Begleitprogramm</a:t>
            </a:r>
            <a:endParaRPr lang="fr-FR" sz="2200" i="1"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Groupe cible principal: </a:t>
            </a:r>
            <a:r>
              <a:rPr lang="fr-FR" sz="2200" b="1" dirty="0">
                <a:solidFill>
                  <a:srgbClr val="009EE0"/>
                </a:solidFill>
                <a:latin typeface="Verdana" pitchFamily="34" charset="0"/>
                <a:cs typeface="+mn-cs"/>
              </a:rPr>
              <a:t>participants du programme Praxes</a:t>
            </a:r>
          </a:p>
          <a:p>
            <a:pPr marL="1005415" lvl="2" indent="-279703" defTabSz="1451426" fontAlgn="auto">
              <a:spcBef>
                <a:spcPts val="0"/>
              </a:spcBef>
              <a:spcAft>
                <a:spcPts val="0"/>
              </a:spcAft>
              <a:buFont typeface="Courier New" pitchFamily="49" charset="0"/>
              <a:buChar char="o"/>
              <a:tabLst>
                <a:tab pos="279703" algn="l"/>
              </a:tabLst>
            </a:pPr>
            <a:r>
              <a:rPr lang="fr-FR" sz="2200" i="1" dirty="0">
                <a:solidFill>
                  <a:srgbClr val="009EE0"/>
                </a:solidFill>
                <a:latin typeface="Verdana" pitchFamily="34" charset="0"/>
                <a:cs typeface="+mn-cs"/>
              </a:rPr>
              <a:t>Cadre juridique des stages volontaires (statut franco-allemand du stagiaire) et accompagnement pédagogique</a:t>
            </a:r>
            <a:endParaRPr lang="fr-FR"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r>
              <a:rPr lang="fr-FR" sz="2200" dirty="0">
                <a:solidFill>
                  <a:srgbClr val="162A83"/>
                </a:solidFill>
                <a:latin typeface="Verdana" pitchFamily="34" charset="0"/>
                <a:cs typeface="+mn-cs"/>
              </a:rPr>
              <a:t> • </a:t>
            </a:r>
            <a:r>
              <a:rPr lang="fr-FR" sz="2200" dirty="0" err="1">
                <a:solidFill>
                  <a:srgbClr val="162A83"/>
                </a:solidFill>
                <a:latin typeface="Verdana" pitchFamily="34" charset="0"/>
                <a:cs typeface="+mn-cs"/>
              </a:rPr>
              <a:t>Auswertung</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durch</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Selbsteinschätzungen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Einschätzungen</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Tutors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zu</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Beginn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zum</a:t>
            </a:r>
            <a:r>
              <a:rPr lang="fr-FR" sz="2200" dirty="0">
                <a:solidFill>
                  <a:srgbClr val="162A83"/>
                </a:solidFill>
                <a:latin typeface="Verdana" pitchFamily="34" charset="0"/>
                <a:cs typeface="+mn-cs"/>
              </a:rPr>
              <a:t> Ende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Autoévaluation stagiaire couplée à une évaluation tuteur au début et à la fin du stage</a:t>
            </a:r>
          </a:p>
          <a:p>
            <a:pPr marL="279703" lvl="1" indent="-279703" defTabSz="1451426" fontAlgn="auto">
              <a:spcBef>
                <a:spcPts val="2857"/>
              </a:spcBef>
              <a:spcAft>
                <a:spcPts val="0"/>
              </a:spcAft>
              <a:tabLst>
                <a:tab pos="279703" algn="l"/>
              </a:tabLst>
            </a:pPr>
            <a:endParaRPr lang="fr-FR"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r>
              <a:rPr lang="en-US" sz="2200" dirty="0">
                <a:solidFill>
                  <a:srgbClr val="009EE0"/>
                </a:solidFill>
                <a:latin typeface="Verdana" pitchFamily="34" charset="0"/>
                <a:cs typeface="+mn-cs"/>
              </a:rPr>
              <a:t> </a:t>
            </a:r>
          </a:p>
          <a:p>
            <a:pPr marL="279703" lvl="1" indent="-279703" defTabSz="1451426" fontAlgn="auto">
              <a:spcBef>
                <a:spcPts val="2857"/>
              </a:spcBef>
              <a:spcAft>
                <a:spcPts val="0"/>
              </a:spcAft>
              <a:tabLst>
                <a:tab pos="279703" algn="l"/>
              </a:tabLst>
            </a:pPr>
            <a:r>
              <a:rPr lang="en-US" sz="2200" dirty="0">
                <a:solidFill>
                  <a:srgbClr val="162A83"/>
                </a:solidFill>
                <a:latin typeface="Verdana" pitchFamily="34" charset="0"/>
                <a:cs typeface="+mn-cs"/>
              </a:rPr>
              <a:t>	</a:t>
            </a:r>
            <a:endParaRPr lang="en-US" sz="2200" dirty="0">
              <a:solidFill>
                <a:srgbClr val="009EE0"/>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26"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6"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600608" y="9172222"/>
            <a:ext cx="6419328" cy="494954"/>
          </a:xfrm>
          <a:prstGeom prst="rect">
            <a:avLst/>
          </a:prstGeom>
          <a:noFill/>
          <a:ln w="9525">
            <a:noFill/>
            <a:miter lim="800000"/>
            <a:headEnd/>
            <a:tailEnd/>
          </a:ln>
        </p:spPr>
        <p:txBody>
          <a:bodyPr lIns="145143" tIns="72571" rIns="145143" bIns="72571"/>
          <a:lstStyle/>
          <a:p>
            <a:pPr>
              <a:spcBef>
                <a:spcPct val="20000"/>
              </a:spcBef>
            </a:pPr>
            <a:r>
              <a:rPr lang="fr-FR" sz="1400" dirty="0" smtClean="0"/>
              <a:t>AKI </a:t>
            </a:r>
            <a:r>
              <a:rPr lang="fr-FR" sz="1400" dirty="0" err="1" smtClean="0"/>
              <a:t>Konferenz</a:t>
            </a:r>
            <a:r>
              <a:rPr lang="fr-FR" sz="1400" dirty="0" smtClean="0"/>
              <a:t>, Louvain-la-Neuve 10/10/2016</a:t>
            </a:r>
            <a:endParaRPr lang="fr-FR" sz="1400" dirty="0"/>
          </a:p>
        </p:txBody>
      </p:sp>
    </p:spTree>
    <p:extLst>
      <p:ext uri="{BB962C8B-B14F-4D97-AF65-F5344CB8AC3E}">
        <p14:creationId xmlns:p14="http://schemas.microsoft.com/office/powerpoint/2010/main" val="389006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01-COMMUN [GESTION POLE-SITE]\ORGANISATION\RESSOURCES INTERNES\UTILITAIRES IRIS\LOGOS\INSTITUTIONS\OFQJ 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0" y="184151"/>
            <a:ext cx="9525000" cy="9791701"/>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1"/>
          <p:cNvSpPr>
            <a:spLocks noGrp="1"/>
          </p:cNvSpPr>
          <p:nvPr>
            <p:ph type="ftr" sz="quarter" idx="4294967295"/>
          </p:nvPr>
        </p:nvSpPr>
        <p:spPr>
          <a:xfrm>
            <a:off x="460375" y="9546286"/>
            <a:ext cx="9954073" cy="430258"/>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pic>
        <p:nvPicPr>
          <p:cNvPr id="13" name="Picture 3"/>
          <p:cNvPicPr>
            <a:picLocks noChangeAspect="1" noChangeArrowheads="1"/>
          </p:cNvPicPr>
          <p:nvPr/>
        </p:nvPicPr>
        <p:blipFill>
          <a:blip r:embed="rId3"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4"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5"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12</a:t>
            </a:fld>
            <a:endParaRPr lang="fr-FR" dirty="0"/>
          </a:p>
        </p:txBody>
      </p:sp>
    </p:spTree>
    <p:extLst>
      <p:ext uri="{BB962C8B-B14F-4D97-AF65-F5344CB8AC3E}">
        <p14:creationId xmlns:p14="http://schemas.microsoft.com/office/powerpoint/2010/main" val="2197992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863" y="29"/>
            <a:ext cx="15697743" cy="1015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235623" y="9491762"/>
            <a:ext cx="6840760" cy="538611"/>
          </a:xfrm>
          <a:prstGeom prst="rect">
            <a:avLst/>
          </a:prstGeom>
          <a:noFill/>
        </p:spPr>
        <p:txBody>
          <a:bodyPr wrap="square" lIns="91440" tIns="45721" rIns="91440" bIns="45721" rtlCol="0">
            <a:spAutoFit/>
          </a:bodyPr>
          <a:lstStyle/>
          <a:p>
            <a:pPr algn="ctr"/>
            <a:r>
              <a:rPr lang="fr-FR" dirty="0" err="1" smtClean="0">
                <a:solidFill>
                  <a:srgbClr val="002060"/>
                </a:solidFill>
              </a:rPr>
              <a:t>Referent</a:t>
            </a:r>
            <a:r>
              <a:rPr lang="fr-FR" dirty="0" smtClean="0">
                <a:solidFill>
                  <a:srgbClr val="002060"/>
                </a:solidFill>
              </a:rPr>
              <a:t>: </a:t>
            </a:r>
            <a:r>
              <a:rPr lang="fr-FR" dirty="0" smtClean="0"/>
              <a:t>Jonathan THUNIN</a:t>
            </a:r>
            <a:endParaRPr lang="fr-FR" dirty="0"/>
          </a:p>
        </p:txBody>
      </p:sp>
      <p:sp>
        <p:nvSpPr>
          <p:cNvPr id="7" name="Espace réservé du pied de page 1"/>
          <p:cNvSpPr>
            <a:spLocks noGrp="1"/>
          </p:cNvSpPr>
          <p:nvPr>
            <p:ph type="ftr" sz="quarter" idx="4294967295"/>
          </p:nvPr>
        </p:nvSpPr>
        <p:spPr>
          <a:xfrm>
            <a:off x="419202" y="9328993"/>
            <a:ext cx="4783362" cy="864096"/>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62512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01-COMMUN [GESTION POLE-SITE]\ORGANISATION\RESSOURCES INTERNES\UTILITAIRES IRIS\LOGOS\INSTITUTIONS\UWE 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5" y="579439"/>
            <a:ext cx="10799763" cy="900112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1"/>
          <p:cNvSpPr>
            <a:spLocks noGrp="1"/>
          </p:cNvSpPr>
          <p:nvPr>
            <p:ph type="ftr" sz="quarter" idx="4294967295"/>
          </p:nvPr>
        </p:nvSpPr>
        <p:spPr>
          <a:xfrm>
            <a:off x="460375" y="9381660"/>
            <a:ext cx="9954073" cy="594911"/>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pic>
        <p:nvPicPr>
          <p:cNvPr id="12" name="Picture 3"/>
          <p:cNvPicPr>
            <a:picLocks noChangeAspect="1" noChangeArrowheads="1"/>
          </p:cNvPicPr>
          <p:nvPr/>
        </p:nvPicPr>
        <p:blipFill>
          <a:blip r:embed="rId3"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3"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4"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14</a:t>
            </a:fld>
            <a:endParaRPr lang="fr-FR" dirty="0"/>
          </a:p>
        </p:txBody>
      </p:sp>
    </p:spTree>
    <p:extLst>
      <p:ext uri="{BB962C8B-B14F-4D97-AF65-F5344CB8AC3E}">
        <p14:creationId xmlns:p14="http://schemas.microsoft.com/office/powerpoint/2010/main" val="134220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975544"/>
            <a:ext cx="13716000" cy="1440160"/>
          </a:xfrm>
        </p:spPr>
        <p:txBody>
          <a:bodyPr/>
          <a:lstStyle/>
          <a:p>
            <a:r>
              <a:rPr lang="fr-BE" dirty="0" err="1" smtClean="0"/>
              <a:t>Was</a:t>
            </a:r>
            <a:r>
              <a:rPr lang="fr-BE" dirty="0" smtClean="0"/>
              <a:t> </a:t>
            </a:r>
            <a:r>
              <a:rPr lang="fr-BE" dirty="0" err="1" smtClean="0"/>
              <a:t>ist</a:t>
            </a:r>
            <a:r>
              <a:rPr lang="fr-BE" dirty="0" smtClean="0"/>
              <a:t> </a:t>
            </a:r>
            <a:r>
              <a:rPr lang="fr-BE" dirty="0" err="1" smtClean="0"/>
              <a:t>das</a:t>
            </a:r>
            <a:r>
              <a:rPr lang="fr-BE" dirty="0" smtClean="0"/>
              <a:t> UWE?</a:t>
            </a:r>
            <a:endParaRPr lang="fr-BE" dirty="0"/>
          </a:p>
        </p:txBody>
      </p:sp>
      <p:sp>
        <p:nvSpPr>
          <p:cNvPr id="3" name="Espace réservé du contenu 2"/>
          <p:cNvSpPr>
            <a:spLocks noGrp="1"/>
          </p:cNvSpPr>
          <p:nvPr>
            <p:ph idx="1"/>
          </p:nvPr>
        </p:nvSpPr>
        <p:spPr/>
        <p:txBody>
          <a:bodyPr/>
          <a:lstStyle/>
          <a:p>
            <a:r>
              <a:rPr lang="de-DE" dirty="0" smtClean="0"/>
              <a:t>Repräsentierende Organisation der Privatunternehmen mit Sitz in der </a:t>
            </a:r>
            <a:r>
              <a:rPr lang="de-DE" dirty="0" err="1" smtClean="0"/>
              <a:t>Wallonie</a:t>
            </a:r>
            <a:endParaRPr lang="de-DE" dirty="0" smtClean="0"/>
          </a:p>
          <a:p>
            <a:r>
              <a:rPr lang="de-DE" dirty="0" smtClean="0"/>
              <a:t>7000 Mitglieder</a:t>
            </a:r>
          </a:p>
          <a:p>
            <a:r>
              <a:rPr lang="de-DE" dirty="0" smtClean="0"/>
              <a:t>Firmen jeder Größe und jeder Branche </a:t>
            </a:r>
          </a:p>
          <a:p>
            <a:r>
              <a:rPr lang="de-DE" dirty="0" smtClean="0"/>
              <a:t>Vertreter der Unternehmen in verschiedenen offiziellen Instanzen</a:t>
            </a:r>
            <a:endParaRPr lang="de-DE" dirty="0"/>
          </a:p>
        </p:txBody>
      </p:sp>
      <p:sp>
        <p:nvSpPr>
          <p:cNvPr id="7"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8"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15</a:t>
            </a:fld>
            <a:endParaRPr lang="fr-FR" dirty="0"/>
          </a:p>
        </p:txBody>
      </p:sp>
    </p:spTree>
    <p:extLst>
      <p:ext uri="{BB962C8B-B14F-4D97-AF65-F5344CB8AC3E}">
        <p14:creationId xmlns:p14="http://schemas.microsoft.com/office/powerpoint/2010/main" val="314342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240" y="1191568"/>
            <a:ext cx="13716000" cy="1174351"/>
          </a:xfrm>
        </p:spPr>
        <p:txBody>
          <a:bodyPr/>
          <a:lstStyle/>
          <a:p>
            <a:pPr algn="l"/>
            <a:r>
              <a:rPr lang="fr-BE" sz="6000" dirty="0" err="1" smtClean="0"/>
              <a:t>Das</a:t>
            </a:r>
            <a:r>
              <a:rPr lang="fr-BE" sz="6000" dirty="0" smtClean="0"/>
              <a:t> UWE </a:t>
            </a:r>
            <a:r>
              <a:rPr lang="fr-BE" sz="6000" dirty="0" err="1" smtClean="0"/>
              <a:t>und</a:t>
            </a:r>
            <a:r>
              <a:rPr lang="fr-BE" sz="6000" dirty="0" smtClean="0"/>
              <a:t> </a:t>
            </a:r>
            <a:r>
              <a:rPr lang="fr-BE" sz="6000" i="1" dirty="0" err="1" smtClean="0"/>
              <a:t>Eurodyssée</a:t>
            </a:r>
            <a:r>
              <a:rPr lang="fr-BE" sz="6000" dirty="0" smtClean="0"/>
              <a:t> </a:t>
            </a:r>
            <a:endParaRPr lang="fr-BE" sz="6000" dirty="0"/>
          </a:p>
        </p:txBody>
      </p:sp>
      <p:sp>
        <p:nvSpPr>
          <p:cNvPr id="3" name="Espace réservé du contenu 2"/>
          <p:cNvSpPr>
            <a:spLocks noGrp="1"/>
          </p:cNvSpPr>
          <p:nvPr>
            <p:ph idx="1"/>
          </p:nvPr>
        </p:nvSpPr>
        <p:spPr>
          <a:xfrm>
            <a:off x="779240" y="2631728"/>
            <a:ext cx="13716000" cy="6705130"/>
          </a:xfrm>
        </p:spPr>
        <p:txBody>
          <a:bodyPr/>
          <a:lstStyle/>
          <a:p>
            <a:r>
              <a:rPr lang="de-DE" dirty="0" smtClean="0"/>
              <a:t>Austauschprogram, durch Versammlung der Regionen ins Leben gerufen</a:t>
            </a:r>
          </a:p>
          <a:p>
            <a:r>
              <a:rPr lang="de-DE" dirty="0" smtClean="0"/>
              <a:t>Betriebspraktika von 3 bis 7 Monaten, von 18 bis 30 Jahre</a:t>
            </a:r>
          </a:p>
          <a:p>
            <a:r>
              <a:rPr lang="de-DE" dirty="0" smtClean="0"/>
              <a:t>UWE sucht Firmen die zur Aufnahm eines Praktikanten bereit sind</a:t>
            </a:r>
            <a:endParaRPr lang="de-DE"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10284296" y="615504"/>
            <a:ext cx="2675467" cy="1506126"/>
          </a:xfrm>
          <a:prstGeom prst="rect">
            <a:avLst/>
          </a:prstGeom>
        </p:spPr>
      </p:pic>
      <p:sp>
        <p:nvSpPr>
          <p:cNvPr id="8" name="Espace réservé du pied de page 1"/>
          <p:cNvSpPr>
            <a:spLocks noGrp="1"/>
          </p:cNvSpPr>
          <p:nvPr>
            <p:ph type="ftr" sz="quarter" idx="4294967295"/>
          </p:nvPr>
        </p:nvSpPr>
        <p:spPr>
          <a:xfrm>
            <a:off x="460375" y="9616504"/>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16</a:t>
            </a:fld>
            <a:endParaRPr lang="fr-FR" dirty="0"/>
          </a:p>
        </p:txBody>
      </p:sp>
    </p:spTree>
    <p:extLst>
      <p:ext uri="{BB962C8B-B14F-4D97-AF65-F5344CB8AC3E}">
        <p14:creationId xmlns:p14="http://schemas.microsoft.com/office/powerpoint/2010/main" val="43831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368" y="972879"/>
            <a:ext cx="13716000" cy="1127326"/>
          </a:xfrm>
        </p:spPr>
        <p:txBody>
          <a:bodyPr/>
          <a:lstStyle/>
          <a:p>
            <a:pPr algn="l"/>
            <a:r>
              <a:rPr lang="fr-BE" sz="6000" dirty="0" err="1" smtClean="0"/>
              <a:t>Das</a:t>
            </a:r>
            <a:r>
              <a:rPr lang="fr-BE" sz="6000" dirty="0" smtClean="0"/>
              <a:t> UWE </a:t>
            </a:r>
            <a:r>
              <a:rPr lang="fr-BE" sz="6000" dirty="0" err="1" smtClean="0"/>
              <a:t>als</a:t>
            </a:r>
            <a:r>
              <a:rPr lang="fr-BE" sz="6000" dirty="0" smtClean="0"/>
              <a:t>          - Partner </a:t>
            </a:r>
            <a:endParaRPr lang="fr-BE" sz="6000" dirty="0"/>
          </a:p>
        </p:txBody>
      </p:sp>
      <p:sp>
        <p:nvSpPr>
          <p:cNvPr id="3" name="Espace réservé du contenu 2"/>
          <p:cNvSpPr>
            <a:spLocks noGrp="1"/>
          </p:cNvSpPr>
          <p:nvPr>
            <p:ph idx="1"/>
          </p:nvPr>
        </p:nvSpPr>
        <p:spPr/>
        <p:txBody>
          <a:bodyPr/>
          <a:lstStyle/>
          <a:p>
            <a:r>
              <a:rPr lang="de-DE" dirty="0" smtClean="0"/>
              <a:t>Europäisches Projekt, durch Erasmus+ unterstützt</a:t>
            </a:r>
          </a:p>
          <a:p>
            <a:r>
              <a:rPr lang="de-DE" dirty="0" smtClean="0"/>
              <a:t>Kompetenzraster der in internationalen </a:t>
            </a:r>
            <a:r>
              <a:rPr lang="de-DE" dirty="0" err="1" smtClean="0"/>
              <a:t>Mobilitäten</a:t>
            </a:r>
            <a:r>
              <a:rPr lang="de-DE" dirty="0" smtClean="0"/>
              <a:t> entwickelten sozialen Kompetenzen + Auswertungstools</a:t>
            </a:r>
          </a:p>
          <a:p>
            <a:r>
              <a:rPr lang="de-DE" dirty="0" smtClean="0"/>
              <a:t>Werkzeug Personalauswahl für Arbeitgeber</a:t>
            </a:r>
          </a:p>
          <a:p>
            <a:r>
              <a:rPr lang="de-DE" dirty="0" smtClean="0"/>
              <a:t>Gemeinsame Formulierung für Jugendliche und Arbeitgeber</a:t>
            </a:r>
          </a:p>
          <a:p>
            <a:pPr marL="0" indent="0">
              <a:buNone/>
            </a:pPr>
            <a:endParaRPr lang="fr-BE" dirty="0"/>
          </a:p>
        </p:txBody>
      </p:sp>
      <p:pic>
        <p:nvPicPr>
          <p:cNvPr id="6" name="Image 5"/>
          <p:cNvPicPr/>
          <p:nvPr/>
        </p:nvPicPr>
        <p:blipFill>
          <a:blip r:embed="rId2" cstate="print">
            <a:extLst>
              <a:ext uri="{28A0092B-C50C-407E-A947-70E740481C1C}">
                <a14:useLocalDpi xmlns:a14="http://schemas.microsoft.com/office/drawing/2010/main" val="0"/>
              </a:ext>
            </a:extLst>
          </a:blip>
          <a:srcRect t="9004" b="9099"/>
          <a:stretch>
            <a:fillRect/>
          </a:stretch>
        </p:blipFill>
        <p:spPr bwMode="auto">
          <a:xfrm>
            <a:off x="5603776" y="543496"/>
            <a:ext cx="1944217" cy="1386821"/>
          </a:xfrm>
          <a:prstGeom prst="rect">
            <a:avLst/>
          </a:prstGeom>
          <a:noFill/>
          <a:ln>
            <a:noFill/>
          </a:ln>
        </p:spPr>
      </p:pic>
      <p:sp>
        <p:nvSpPr>
          <p:cNvPr id="8"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17</a:t>
            </a:fld>
            <a:endParaRPr lang="fr-FR" dirty="0"/>
          </a:p>
        </p:txBody>
      </p:sp>
    </p:spTree>
    <p:extLst>
      <p:ext uri="{BB962C8B-B14F-4D97-AF65-F5344CB8AC3E}">
        <p14:creationId xmlns:p14="http://schemas.microsoft.com/office/powerpoint/2010/main" val="43476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00" y="831555"/>
            <a:ext cx="14281587" cy="1368153"/>
          </a:xfrm>
        </p:spPr>
        <p:txBody>
          <a:bodyPr/>
          <a:lstStyle/>
          <a:p>
            <a:r>
              <a:rPr lang="fr-BE" sz="6000" dirty="0" smtClean="0"/>
              <a:t>Die </a:t>
            </a:r>
            <a:r>
              <a:rPr lang="fr-BE" sz="6000" dirty="0" err="1" smtClean="0"/>
              <a:t>sozialen</a:t>
            </a:r>
            <a:r>
              <a:rPr lang="fr-BE" sz="6000" dirty="0" smtClean="0"/>
              <a:t> </a:t>
            </a:r>
            <a:r>
              <a:rPr lang="fr-BE" sz="6000" dirty="0" err="1" smtClean="0"/>
              <a:t>Kompetenzen</a:t>
            </a:r>
            <a:r>
              <a:rPr lang="fr-BE" dirty="0" smtClean="0"/>
              <a:t>	</a:t>
            </a:r>
            <a:endParaRPr lang="fr-BE" dirty="0"/>
          </a:p>
        </p:txBody>
      </p:sp>
      <p:sp>
        <p:nvSpPr>
          <p:cNvPr id="3" name="Espace réservé du contenu 2"/>
          <p:cNvSpPr>
            <a:spLocks noGrp="1"/>
          </p:cNvSpPr>
          <p:nvPr>
            <p:ph idx="1"/>
          </p:nvPr>
        </p:nvSpPr>
        <p:spPr>
          <a:xfrm>
            <a:off x="347192" y="2271688"/>
            <a:ext cx="14401600" cy="5541950"/>
          </a:xfrm>
        </p:spPr>
        <p:txBody>
          <a:bodyPr>
            <a:normAutofit/>
          </a:bodyPr>
          <a:lstStyle/>
          <a:p>
            <a:r>
              <a:rPr lang="de-DE" sz="4800" dirty="0" smtClean="0">
                <a:sym typeface="Wingdings" panose="05000000000000000000" pitchFamily="2" charset="2"/>
              </a:rPr>
              <a:t>Entwicklung des Arbeitsmarktes Veränderte Ansprüche der Arbeitgeber</a:t>
            </a:r>
          </a:p>
          <a:p>
            <a:r>
              <a:rPr lang="de-DE" sz="4800" dirty="0" smtClean="0">
                <a:sym typeface="Wingdings" panose="05000000000000000000" pitchFamily="2" charset="2"/>
              </a:rPr>
              <a:t>Zunehmende Bedeutung« soft </a:t>
            </a:r>
            <a:r>
              <a:rPr lang="de-DE" sz="4800" dirty="0" err="1" smtClean="0">
                <a:sym typeface="Wingdings" panose="05000000000000000000" pitchFamily="2" charset="2"/>
              </a:rPr>
              <a:t>skills</a:t>
            </a:r>
            <a:r>
              <a:rPr lang="de-DE" sz="4800" dirty="0" smtClean="0">
                <a:sym typeface="Wingdings" panose="05000000000000000000" pitchFamily="2" charset="2"/>
              </a:rPr>
              <a:t> » (&gt;&lt;</a:t>
            </a:r>
            <a:r>
              <a:rPr lang="de-DE" sz="4800" dirty="0" err="1" smtClean="0">
                <a:sym typeface="Wingdings" panose="05000000000000000000" pitchFamily="2" charset="2"/>
              </a:rPr>
              <a:t>hard</a:t>
            </a:r>
            <a:r>
              <a:rPr lang="de-DE" sz="4800" dirty="0" smtClean="0">
                <a:sym typeface="Wingdings" panose="05000000000000000000" pitchFamily="2" charset="2"/>
              </a:rPr>
              <a:t> </a:t>
            </a:r>
            <a:r>
              <a:rPr lang="de-DE" sz="4800" dirty="0" err="1" smtClean="0">
                <a:sym typeface="Wingdings" panose="05000000000000000000" pitchFamily="2" charset="2"/>
              </a:rPr>
              <a:t>skills</a:t>
            </a:r>
            <a:r>
              <a:rPr lang="de-DE" sz="4800" dirty="0" smtClean="0">
                <a:sym typeface="Wingdings" panose="05000000000000000000" pitchFamily="2" charset="2"/>
              </a:rPr>
              <a:t>) im Vergleich zu Abschlüssen</a:t>
            </a:r>
          </a:p>
          <a:p>
            <a:r>
              <a:rPr lang="de-DE" sz="4800" dirty="0" smtClean="0">
                <a:sym typeface="Wingdings" panose="05000000000000000000" pitchFamily="2" charset="2"/>
              </a:rPr>
              <a:t>Motivation, Selbstständigkeit, «das Lernen </a:t>
            </a:r>
            <a:r>
              <a:rPr lang="de-DE" sz="4800" dirty="0" err="1" smtClean="0">
                <a:sym typeface="Wingdings" panose="05000000000000000000" pitchFamily="2" charset="2"/>
              </a:rPr>
              <a:t>lernen</a:t>
            </a:r>
            <a:r>
              <a:rPr lang="de-DE" sz="4800" dirty="0" smtClean="0">
                <a:sym typeface="Wingdings" panose="05000000000000000000" pitchFamily="2" charset="2"/>
              </a:rPr>
              <a:t>», sprachliche Fähigkeiten</a:t>
            </a:r>
          </a:p>
        </p:txBody>
      </p:sp>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5819800" y="7456264"/>
            <a:ext cx="3360373" cy="2104234"/>
          </a:xfrm>
          <a:prstGeom prst="rect">
            <a:avLst/>
          </a:prstGeom>
        </p:spPr>
      </p:pic>
      <p:sp>
        <p:nvSpPr>
          <p:cNvPr id="7" name="ZoneTexte 6"/>
          <p:cNvSpPr txBox="1"/>
          <p:nvPr/>
        </p:nvSpPr>
        <p:spPr>
          <a:xfrm>
            <a:off x="491210" y="7780836"/>
            <a:ext cx="4536503" cy="538611"/>
          </a:xfrm>
          <a:prstGeom prst="rect">
            <a:avLst/>
          </a:prstGeom>
          <a:noFill/>
        </p:spPr>
        <p:txBody>
          <a:bodyPr wrap="square" lIns="91440" tIns="45721" rIns="91440" bIns="45721" rtlCol="0">
            <a:spAutoFit/>
          </a:bodyPr>
          <a:lstStyle/>
          <a:p>
            <a:r>
              <a:rPr lang="fr-FR" dirty="0" err="1" smtClean="0">
                <a:solidFill>
                  <a:srgbClr val="002060"/>
                </a:solidFill>
              </a:rPr>
              <a:t>Referent</a:t>
            </a:r>
            <a:r>
              <a:rPr lang="fr-FR" dirty="0" smtClean="0">
                <a:solidFill>
                  <a:srgbClr val="002060"/>
                </a:solidFill>
              </a:rPr>
              <a:t>: </a:t>
            </a:r>
            <a:r>
              <a:rPr lang="fr-FR" dirty="0" smtClean="0"/>
              <a:t>Lila JORIS</a:t>
            </a:r>
            <a:endParaRPr lang="fr-FR" dirty="0"/>
          </a:p>
        </p:txBody>
      </p:sp>
      <p:sp>
        <p:nvSpPr>
          <p:cNvPr id="9"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10"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18</a:t>
            </a:fld>
            <a:endParaRPr lang="fr-FR" dirty="0"/>
          </a:p>
        </p:txBody>
      </p:sp>
    </p:spTree>
    <p:extLst>
      <p:ext uri="{BB962C8B-B14F-4D97-AF65-F5344CB8AC3E}">
        <p14:creationId xmlns:p14="http://schemas.microsoft.com/office/powerpoint/2010/main" val="272979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051" name="Picture 5" descr="service-volontaire-europ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292" y="362185"/>
            <a:ext cx="13200063"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417" y="599723"/>
            <a:ext cx="2254250" cy="13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1738313" y="74553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700" b="1" dirty="0" err="1" smtClean="0">
                <a:solidFill>
                  <a:prstClr val="black"/>
                </a:solidFill>
                <a:latin typeface="Constantia" pitchFamily="18" charset="0"/>
                <a:cs typeface="Arial" pitchFamily="34" charset="0"/>
              </a:rPr>
              <a:t>Kommunika-tionspartner</a:t>
            </a:r>
            <a:r>
              <a:rPr lang="de-DE" altLang="fr-FR" sz="1700" b="1" dirty="0" smtClean="0">
                <a:solidFill>
                  <a:prstClr val="black"/>
                </a:solidFill>
                <a:latin typeface="Constantia" pitchFamily="18" charset="0"/>
                <a:cs typeface="Arial" pitchFamily="34" charset="0"/>
              </a:rPr>
              <a:t> in Québec treffen</a:t>
            </a:r>
            <a:endParaRPr lang="de-DE" altLang="fr-FR" sz="1700" b="1" dirty="0">
              <a:solidFill>
                <a:prstClr val="black"/>
              </a:solidFill>
              <a:latin typeface="Constantia" pitchFamily="18" charset="0"/>
              <a:cs typeface="Arial" pitchFamily="34" charset="0"/>
            </a:endParaRPr>
          </a:p>
        </p:txBody>
      </p:sp>
      <p:pic>
        <p:nvPicPr>
          <p:cNvPr id="2054" name="Picture 8"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897" y="1879130"/>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3587553" y="1839641"/>
            <a:ext cx="1584176" cy="1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600" b="1" dirty="0" smtClean="0">
                <a:solidFill>
                  <a:prstClr val="black"/>
                </a:solidFill>
                <a:latin typeface="Constantia" pitchFamily="18" charset="0"/>
                <a:cs typeface="Arial" pitchFamily="34" charset="0"/>
              </a:rPr>
              <a:t>Einen Freiwilligen-dienst in einer Organisation machen</a:t>
            </a:r>
            <a:endParaRPr lang="de-DE" altLang="fr-FR" sz="1600" b="1" dirty="0">
              <a:solidFill>
                <a:prstClr val="black"/>
              </a:solidFill>
              <a:latin typeface="Constantia" pitchFamily="18" charset="0"/>
              <a:cs typeface="Arial" pitchFamily="34" charset="0"/>
            </a:endParaRPr>
          </a:p>
        </p:txBody>
      </p:sp>
      <p:pic>
        <p:nvPicPr>
          <p:cNvPr id="2056" name="Picture 10"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625" y="1582797"/>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11"/>
          <p:cNvSpPr txBox="1">
            <a:spLocks noChangeArrowheads="1"/>
          </p:cNvSpPr>
          <p:nvPr/>
        </p:nvSpPr>
        <p:spPr bwMode="auto">
          <a:xfrm>
            <a:off x="6659563" y="1883835"/>
            <a:ext cx="1799167" cy="9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700" b="1" dirty="0" smtClean="0">
                <a:solidFill>
                  <a:prstClr val="black"/>
                </a:solidFill>
                <a:latin typeface="Constantia" pitchFamily="18" charset="0"/>
                <a:cs typeface="Arial" pitchFamily="34" charset="0"/>
              </a:rPr>
              <a:t>Eine andere Sprache lernen</a:t>
            </a:r>
            <a:endParaRPr lang="de-DE" altLang="fr-FR" sz="1700" b="1" dirty="0">
              <a:solidFill>
                <a:prstClr val="black"/>
              </a:solidFill>
              <a:latin typeface="Constantia" pitchFamily="18" charset="0"/>
              <a:cs typeface="Arial" pitchFamily="34" charset="0"/>
            </a:endParaRPr>
          </a:p>
        </p:txBody>
      </p:sp>
      <p:pic>
        <p:nvPicPr>
          <p:cNvPr id="2058" name="Picture 12" descr="philave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0272" y="729074"/>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13"/>
          <p:cNvSpPr txBox="1">
            <a:spLocks noChangeArrowheads="1"/>
          </p:cNvSpPr>
          <p:nvPr/>
        </p:nvSpPr>
        <p:spPr bwMode="auto">
          <a:xfrm>
            <a:off x="8772128" y="1263576"/>
            <a:ext cx="1799167" cy="14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700" b="1" dirty="0" smtClean="0">
                <a:solidFill>
                  <a:prstClr val="black"/>
                </a:solidFill>
                <a:latin typeface="Constantia" pitchFamily="18" charset="0"/>
                <a:cs typeface="Arial" pitchFamily="34" charset="0"/>
              </a:rPr>
              <a:t>Sich mit anderen jungen Europäern austauschen</a:t>
            </a:r>
            <a:endParaRPr lang="de-DE" altLang="fr-FR" sz="1700" b="1" dirty="0">
              <a:solidFill>
                <a:prstClr val="black"/>
              </a:solidFill>
              <a:latin typeface="Constantia" pitchFamily="18" charset="0"/>
              <a:cs typeface="Arial" pitchFamily="34" charset="0"/>
            </a:endParaRPr>
          </a:p>
        </p:txBody>
      </p:sp>
      <p:pic>
        <p:nvPicPr>
          <p:cNvPr id="2060" name="Picture 14"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8917" y="6467592"/>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5"/>
          <p:cNvSpPr txBox="1">
            <a:spLocks noChangeArrowheads="1"/>
          </p:cNvSpPr>
          <p:nvPr/>
        </p:nvSpPr>
        <p:spPr bwMode="auto">
          <a:xfrm>
            <a:off x="2219855" y="661340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700" b="1" dirty="0" smtClean="0">
                <a:solidFill>
                  <a:prstClr val="black"/>
                </a:solidFill>
                <a:latin typeface="Constantia" pitchFamily="18" charset="0"/>
                <a:cs typeface="Arial" pitchFamily="34" charset="0"/>
              </a:rPr>
              <a:t>Ein Projekt mit jungen Afrikanern starten</a:t>
            </a:r>
            <a:endParaRPr lang="de-DE" altLang="fr-FR" sz="1700" b="1" dirty="0">
              <a:solidFill>
                <a:prstClr val="black"/>
              </a:solidFill>
              <a:latin typeface="Constantia" pitchFamily="18" charset="0"/>
              <a:cs typeface="Arial" pitchFamily="34" charset="0"/>
            </a:endParaRPr>
          </a:p>
        </p:txBody>
      </p:sp>
      <p:pic>
        <p:nvPicPr>
          <p:cNvPr id="2062" name="Picture 16"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4376" y="2055664"/>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7"/>
          <p:cNvSpPr txBox="1">
            <a:spLocks noChangeArrowheads="1"/>
          </p:cNvSpPr>
          <p:nvPr/>
        </p:nvSpPr>
        <p:spPr bwMode="auto">
          <a:xfrm>
            <a:off x="10860360" y="2199680"/>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de-DE" altLang="fr-FR" sz="1700" b="1" dirty="0" smtClean="0">
                <a:solidFill>
                  <a:prstClr val="black"/>
                </a:solidFill>
                <a:latin typeface="Constantia" pitchFamily="18" charset="0"/>
                <a:cs typeface="Arial" pitchFamily="34" charset="0"/>
              </a:rPr>
              <a:t>Ein Praktikum in einem Unternehmen machen</a:t>
            </a:r>
            <a:endParaRPr lang="de-DE" altLang="fr-FR" sz="1700" b="1" dirty="0">
              <a:solidFill>
                <a:prstClr val="black"/>
              </a:solidFill>
              <a:latin typeface="Constantia" pitchFamily="18" charset="0"/>
              <a:cs typeface="Arial" pitchFamily="34" charset="0"/>
            </a:endParaRPr>
          </a:p>
        </p:txBody>
      </p:sp>
      <p:pic>
        <p:nvPicPr>
          <p:cNvPr id="2064" name="Picture 18" descr="bijhori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0208" y="6006631"/>
            <a:ext cx="2701397"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Espace réservé du contenu 2"/>
          <p:cNvSpPr txBox="1">
            <a:spLocks/>
          </p:cNvSpPr>
          <p:nvPr/>
        </p:nvSpPr>
        <p:spPr bwMode="auto">
          <a:xfrm>
            <a:off x="5699129" y="7318998"/>
            <a:ext cx="8040688" cy="747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spcBef>
                <a:spcPct val="20000"/>
              </a:spcBef>
            </a:pPr>
            <a:r>
              <a:rPr lang="fr-BE" altLang="fr-FR" sz="3800" b="1" dirty="0">
                <a:solidFill>
                  <a:srgbClr val="FF0000"/>
                </a:solidFill>
                <a:latin typeface="Constantia" pitchFamily="18" charset="0"/>
                <a:cs typeface="Arial" pitchFamily="34" charset="0"/>
              </a:rPr>
              <a:t>Bureau International Jeunesse</a:t>
            </a:r>
          </a:p>
          <a:p>
            <a:pPr algn="ctr" defTabSz="1451392">
              <a:spcBef>
                <a:spcPct val="20000"/>
              </a:spcBef>
            </a:pPr>
            <a:endParaRPr lang="fr-BE" altLang="fr-FR" sz="3800" dirty="0">
              <a:solidFill>
                <a:srgbClr val="2C6596"/>
              </a:solidFill>
              <a:latin typeface="Arial Rounded MT Bold" pitchFamily="34" charset="0"/>
              <a:cs typeface="Arial" pitchFamily="34" charset="0"/>
            </a:endParaRPr>
          </a:p>
        </p:txBody>
      </p:sp>
      <p:pic>
        <p:nvPicPr>
          <p:cNvPr id="2066" name="Picture 20" descr="bijhori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1" descr="logoerasmusje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pied de page 1"/>
          <p:cNvSpPr>
            <a:spLocks noGrp="1"/>
          </p:cNvSpPr>
          <p:nvPr>
            <p:ph type="ftr" sz="quarter" idx="4294967295"/>
          </p:nvPr>
        </p:nvSpPr>
        <p:spPr>
          <a:xfrm>
            <a:off x="2579440" y="9184456"/>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39774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9DF8857-F8AB-4E87-A3D4-33D444530FFB}" type="slidenum">
              <a:rPr lang="fr-FR" smtClean="0"/>
              <a:pPr>
                <a:defRPr/>
              </a:pPr>
              <a:t>2</a:t>
            </a:fld>
            <a:endParaRPr lang="fr-FR"/>
          </a:p>
        </p:txBody>
      </p:sp>
      <p:sp>
        <p:nvSpPr>
          <p:cNvPr id="3" name="Espace réservé du pied de page 2"/>
          <p:cNvSpPr>
            <a:spLocks noGrp="1"/>
          </p:cNvSpPr>
          <p:nvPr>
            <p:ph type="ftr" sz="quarter" idx="3"/>
          </p:nvPr>
        </p:nvSpPr>
        <p:spPr/>
        <p:txBody>
          <a:bodyPr/>
          <a:lstStyle/>
          <a:p>
            <a:pPr algn="l">
              <a:spcBef>
                <a:spcPct val="20000"/>
              </a:spcBef>
            </a:pPr>
            <a:r>
              <a:rPr lang="fr-FR" sz="2100" b="1">
                <a:solidFill>
                  <a:srgbClr val="162A83"/>
                </a:solidFill>
                <a:latin typeface="Verdana" pitchFamily="34" charset="0"/>
              </a:rPr>
              <a:t>Projet AKI Conférence– E3, Louvain-la-Neuve 10/10/2016</a:t>
            </a:r>
            <a:endParaRPr lang="fr-FR" sz="2100" b="1" dirty="0">
              <a:solidFill>
                <a:srgbClr val="162A83"/>
              </a:solidFill>
              <a:latin typeface="Verdana" pitchFamily="34" charset="0"/>
            </a:endParaRPr>
          </a:p>
        </p:txBody>
      </p:sp>
      <p:sp>
        <p:nvSpPr>
          <p:cNvPr id="5" name="Rectangle 4"/>
          <p:cNvSpPr/>
          <p:nvPr/>
        </p:nvSpPr>
        <p:spPr>
          <a:xfrm>
            <a:off x="67733" y="26902"/>
            <a:ext cx="15240000" cy="10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016" y="1407593"/>
            <a:ext cx="7108035" cy="6801652"/>
          </a:xfrm>
          <a:prstGeom prst="rect">
            <a:avLst/>
          </a:prstGeom>
        </p:spPr>
      </p:pic>
      <p:sp>
        <p:nvSpPr>
          <p:cNvPr id="12" name="Espace réservé du pied de page 1"/>
          <p:cNvSpPr txBox="1">
            <a:spLocks/>
          </p:cNvSpPr>
          <p:nvPr/>
        </p:nvSpPr>
        <p:spPr>
          <a:xfrm>
            <a:off x="612775" y="9264848"/>
            <a:ext cx="9954073" cy="864096"/>
          </a:xfrm>
          <a:prstGeom prst="rect">
            <a:avLst/>
          </a:prstGeom>
        </p:spPr>
        <p:txBody>
          <a:bodyPr lIns="91440" tIns="45721" rIns="91440" bIns="45721"/>
          <a:lstStyle>
            <a:defPPr>
              <a:defRPr lang="fr-FR"/>
            </a:defPPr>
            <a:lvl1pPr algn="ctr" defTabSz="1450964" rtl="0" fontAlgn="base">
              <a:spcBef>
                <a:spcPct val="0"/>
              </a:spcBef>
              <a:spcAft>
                <a:spcPct val="0"/>
              </a:spcAft>
              <a:defRPr sz="2900" b="0" kern="1200">
                <a:solidFill>
                  <a:schemeClr val="tx1">
                    <a:lumMod val="75000"/>
                    <a:lumOff val="25000"/>
                  </a:schemeClr>
                </a:solidFill>
                <a:latin typeface="+mn-lt"/>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pic>
        <p:nvPicPr>
          <p:cNvPr id="14" name="Picture 3"/>
          <p:cNvPicPr>
            <a:picLocks noChangeAspect="1" noChangeArrowheads="1"/>
          </p:cNvPicPr>
          <p:nvPr/>
        </p:nvPicPr>
        <p:blipFill>
          <a:blip r:embed="rId4"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5" name="Picture 2" descr="Afficher l'image d'origin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6"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defRPr/>
            </a:pPr>
            <a:fld id="{19DF8857-F8AB-4E87-A3D4-33D444530FFB}" type="slidenum">
              <a:rPr lang="fr-FR" smtClean="0"/>
              <a:pPr algn="r">
                <a:defRPr/>
              </a:pPr>
              <a:t>2</a:t>
            </a:fld>
            <a:endParaRPr lang="fr-FR" dirty="0"/>
          </a:p>
        </p:txBody>
      </p:sp>
    </p:spTree>
    <p:extLst>
      <p:ext uri="{BB962C8B-B14F-4D97-AF65-F5344CB8AC3E}">
        <p14:creationId xmlns:p14="http://schemas.microsoft.com/office/powerpoint/2010/main" val="37266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75184" y="1047552"/>
            <a:ext cx="13716000" cy="1693333"/>
          </a:xfrm>
        </p:spPr>
        <p:txBody>
          <a:bodyPr rtlCol="0">
            <a:normAutofit fontScale="90000"/>
          </a:bodyPr>
          <a:lstStyle/>
          <a:p>
            <a:pPr fontAlgn="auto">
              <a:spcAft>
                <a:spcPts val="0"/>
              </a:spcAft>
              <a:defRPr/>
            </a:pPr>
            <a:r>
              <a:rPr lang="fr-BE" dirty="0" err="1" smtClean="0">
                <a:latin typeface="+mn-lt"/>
              </a:rPr>
              <a:t>Das</a:t>
            </a:r>
            <a:r>
              <a:rPr lang="fr-BE" dirty="0" smtClean="0">
                <a:latin typeface="+mn-lt"/>
              </a:rPr>
              <a:t> </a:t>
            </a:r>
            <a:r>
              <a:rPr lang="fr-BE" i="1" dirty="0" smtClean="0">
                <a:latin typeface="+mn-lt"/>
              </a:rPr>
              <a:t>Bureau International Jeunesse </a:t>
            </a:r>
            <a:r>
              <a:rPr lang="fr-BE" dirty="0" smtClean="0">
                <a:latin typeface="+mn-lt"/>
              </a:rPr>
              <a:t>(BIJ)</a:t>
            </a:r>
            <a:endParaRPr lang="fr-BE" dirty="0">
              <a:latin typeface="+mn-lt"/>
            </a:endParaRPr>
          </a:p>
        </p:txBody>
      </p:sp>
      <p:sp>
        <p:nvSpPr>
          <p:cNvPr id="3075" name="Espace réservé du contenu 4"/>
          <p:cNvSpPr>
            <a:spLocks noGrp="1"/>
          </p:cNvSpPr>
          <p:nvPr>
            <p:ph idx="1"/>
          </p:nvPr>
        </p:nvSpPr>
        <p:spPr>
          <a:xfrm>
            <a:off x="779240" y="3135784"/>
            <a:ext cx="13716000" cy="6705130"/>
          </a:xfrm>
        </p:spPr>
        <p:txBody>
          <a:bodyPr/>
          <a:lstStyle/>
          <a:p>
            <a:r>
              <a:rPr lang="de-DE" altLang="fr-FR" sz="2800" dirty="0" smtClean="0"/>
              <a:t>Bestrebungen der Minister für Jugend und internationale Beziehungen zur Gründung eine </a:t>
            </a:r>
            <a:r>
              <a:rPr lang="de-DE" altLang="fr-FR" sz="2800" b="1" dirty="0" smtClean="0"/>
              <a:t>Schnittstelle für Mobilitätsprogramme</a:t>
            </a:r>
          </a:p>
          <a:p>
            <a:r>
              <a:rPr lang="de-DE" altLang="fr-FR" sz="2800" dirty="0" smtClean="0"/>
              <a:t>Ausschließlich für Jugendliche der </a:t>
            </a:r>
            <a:r>
              <a:rPr lang="de-DE" altLang="fr-FR" sz="2800" b="1" dirty="0" smtClean="0"/>
              <a:t>Regionen </a:t>
            </a:r>
            <a:r>
              <a:rPr lang="de-DE" altLang="fr-FR" sz="2800" b="1" dirty="0" err="1" smtClean="0"/>
              <a:t>Wallonie</a:t>
            </a:r>
            <a:r>
              <a:rPr lang="de-DE" altLang="fr-FR" sz="2800" b="1" dirty="0" smtClean="0"/>
              <a:t> und Brüssel </a:t>
            </a:r>
            <a:r>
              <a:rPr lang="de-DE" altLang="fr-FR" sz="2800" dirty="0" smtClean="0"/>
              <a:t>unabhängig von schulischer/ universitärer  Ausbildung</a:t>
            </a:r>
          </a:p>
          <a:p>
            <a:pPr>
              <a:buFont typeface="Wingdings 2" pitchFamily="18" charset="2"/>
              <a:buNone/>
            </a:pPr>
            <a:endParaRPr lang="de-DE" altLang="fr-FR" sz="2800" dirty="0" smtClean="0"/>
          </a:p>
          <a:p>
            <a:r>
              <a:rPr lang="de-DE" altLang="fr-FR" sz="2800" dirty="0" smtClean="0"/>
              <a:t>Wege des Austauschs : </a:t>
            </a:r>
          </a:p>
          <a:p>
            <a:pPr>
              <a:buFont typeface="Wingdings" pitchFamily="2" charset="2"/>
              <a:buChar char="ü"/>
            </a:pPr>
            <a:r>
              <a:rPr lang="de-DE" altLang="fr-FR" sz="2800" dirty="0" smtClean="0"/>
              <a:t>Austausch von Jugendlichen</a:t>
            </a:r>
          </a:p>
          <a:p>
            <a:pPr>
              <a:buFont typeface="Wingdings" pitchFamily="2" charset="2"/>
              <a:buChar char="ü"/>
            </a:pPr>
            <a:r>
              <a:rPr lang="de-DE" altLang="fr-FR" sz="2800" dirty="0" smtClean="0"/>
              <a:t>Europäischer Freiwilligendienst</a:t>
            </a:r>
            <a:endParaRPr lang="de-DE" altLang="fr-FR" sz="2800" dirty="0"/>
          </a:p>
        </p:txBody>
      </p:sp>
      <p:sp>
        <p:nvSpPr>
          <p:cNvPr id="3" name="Espace réservé du numéro de diapositive 2"/>
          <p:cNvSpPr>
            <a:spLocks noGrp="1"/>
          </p:cNvSpPr>
          <p:nvPr>
            <p:ph type="sldNum" sz="quarter" idx="12"/>
          </p:nvPr>
        </p:nvSpPr>
        <p:spPr/>
        <p:txBody>
          <a:bodyPr/>
          <a:lstStyle/>
          <a:p>
            <a:pPr>
              <a:defRPr/>
            </a:pPr>
            <a:fld id="{DEE642DD-7FE6-4ECB-9E1C-462CE8C8CCAC}" type="slidenum">
              <a:rPr lang="fr-BE" smtClean="0">
                <a:solidFill>
                  <a:prstClr val="black">
                    <a:tint val="75000"/>
                  </a:prstClr>
                </a:solidFill>
              </a:rPr>
              <a:pPr>
                <a:defRPr/>
              </a:pPr>
              <a:t>20</a:t>
            </a:fld>
            <a:endParaRPr lang="fr-BE">
              <a:solidFill>
                <a:prstClr val="black">
                  <a:tint val="75000"/>
                </a:prstClr>
              </a:solidFill>
            </a:endParaRPr>
          </a:p>
        </p:txBody>
      </p:sp>
      <p:pic>
        <p:nvPicPr>
          <p:cNvPr id="3076" name="Picture 7" descr="espace-infos-mobilite-bij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0712" y="6999111"/>
            <a:ext cx="4799542"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54144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099" name="Text Box 2"/>
          <p:cNvSpPr txBox="1">
            <a:spLocks noChangeArrowheads="1"/>
          </p:cNvSpPr>
          <p:nvPr/>
        </p:nvSpPr>
        <p:spPr bwMode="auto">
          <a:xfrm>
            <a:off x="0" y="2483590"/>
            <a:ext cx="15240000" cy="73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392"/>
            <a:r>
              <a:rPr lang="fr-BE" altLang="fr-FR" sz="3800" b="1">
                <a:solidFill>
                  <a:prstClr val="white"/>
                </a:solidFill>
                <a:latin typeface="Constantia" pitchFamily="18" charset="0"/>
                <a:cs typeface="Arial" pitchFamily="34" charset="0"/>
              </a:rPr>
              <a:t>Autres programmes d’éducation non formelle</a:t>
            </a:r>
            <a:endParaRPr lang="fr-FR" altLang="fr-FR" sz="5100" b="1">
              <a:solidFill>
                <a:srgbClr val="FF0000"/>
              </a:solidFill>
              <a:latin typeface="Constantia" pitchFamily="18" charset="0"/>
              <a:cs typeface="Arial" pitchFamily="34" charset="0"/>
            </a:endParaRPr>
          </a:p>
        </p:txBody>
      </p:sp>
      <p:sp>
        <p:nvSpPr>
          <p:cNvPr id="18436" name="Text Box 2"/>
          <p:cNvSpPr txBox="1">
            <a:spLocks noChangeArrowheads="1"/>
          </p:cNvSpPr>
          <p:nvPr/>
        </p:nvSpPr>
        <p:spPr bwMode="auto">
          <a:xfrm>
            <a:off x="707232" y="687512"/>
            <a:ext cx="13260917" cy="1177611"/>
          </a:xfrm>
          <a:prstGeom prst="rect">
            <a:avLst/>
          </a:prstGeom>
          <a:noFill/>
          <a:ln w="9525">
            <a:noFill/>
            <a:miter lim="800000"/>
            <a:headEnd/>
            <a:tailEnd/>
          </a:ln>
        </p:spPr>
        <p:txBody>
          <a:bodyPr lIns="145143" tIns="72571" rIns="145143" bIns="72571">
            <a:spAutoFit/>
          </a:bodyPr>
          <a:lstStyle/>
          <a:p>
            <a:pPr algn="ctr" defTabSz="1451392" fontAlgn="auto">
              <a:spcBef>
                <a:spcPts val="0"/>
              </a:spcBef>
              <a:spcAft>
                <a:spcPts val="0"/>
              </a:spcAft>
              <a:defRPr/>
            </a:pPr>
            <a:r>
              <a:rPr lang="fr-BE" sz="4800" dirty="0" smtClean="0">
                <a:solidFill>
                  <a:srgbClr val="1F497D"/>
                </a:solidFill>
                <a:latin typeface="Calibri"/>
                <a:cs typeface="Arial" pitchFamily="34" charset="0"/>
              </a:rPr>
              <a:t>                         8 </a:t>
            </a:r>
            <a:r>
              <a:rPr lang="fr-BE" sz="4800" dirty="0" err="1" smtClean="0">
                <a:solidFill>
                  <a:srgbClr val="1F497D"/>
                </a:solidFill>
                <a:latin typeface="Calibri"/>
                <a:cs typeface="Arial" pitchFamily="34" charset="0"/>
              </a:rPr>
              <a:t>Jugendmobilitätsprgramme</a:t>
            </a:r>
            <a:r>
              <a:rPr lang="fr-BE" sz="4800" dirty="0" smtClean="0">
                <a:solidFill>
                  <a:srgbClr val="1F497D"/>
                </a:solidFill>
                <a:latin typeface="Calibri"/>
                <a:cs typeface="Arial" pitchFamily="34" charset="0"/>
              </a:rPr>
              <a:t> </a:t>
            </a:r>
            <a:endParaRPr lang="fr-BE" sz="4800" dirty="0">
              <a:solidFill>
                <a:srgbClr val="1F497D"/>
              </a:solidFill>
              <a:latin typeface="Calibri"/>
              <a:cs typeface="Arial" pitchFamily="34" charset="0"/>
            </a:endParaRPr>
          </a:p>
          <a:p>
            <a:pPr algn="just" defTabSz="1451392" fontAlgn="auto">
              <a:spcBef>
                <a:spcPts val="0"/>
              </a:spcBef>
              <a:spcAft>
                <a:spcPts val="0"/>
              </a:spcAft>
              <a:defRPr/>
            </a:pPr>
            <a:r>
              <a:rPr lang="de-DE" sz="1900" b="1" dirty="0" smtClean="0">
                <a:solidFill>
                  <a:prstClr val="black"/>
                </a:solidFill>
                <a:latin typeface="Calibri"/>
                <a:cs typeface="Arial" pitchFamily="34" charset="0"/>
              </a:rPr>
              <a:t>                   Zielgruppe: Jugendliche mit Wohnsitz in </a:t>
            </a:r>
            <a:r>
              <a:rPr lang="de-DE" sz="1900" b="1" dirty="0" err="1" smtClean="0">
                <a:solidFill>
                  <a:prstClr val="black"/>
                </a:solidFill>
                <a:latin typeface="Calibri"/>
                <a:cs typeface="Arial" pitchFamily="34" charset="0"/>
              </a:rPr>
              <a:t>Wallonie</a:t>
            </a:r>
            <a:r>
              <a:rPr lang="de-DE" sz="1900" b="1" dirty="0" smtClean="0">
                <a:solidFill>
                  <a:prstClr val="black"/>
                </a:solidFill>
                <a:latin typeface="Calibri"/>
                <a:cs typeface="Arial" pitchFamily="34" charset="0"/>
              </a:rPr>
              <a:t> oder Bruxelles (keine Anforderungen an Ausbildung)</a:t>
            </a:r>
            <a:endParaRPr lang="de-DE" sz="1900" b="1" dirty="0">
              <a:solidFill>
                <a:prstClr val="black"/>
              </a:solidFill>
              <a:latin typeface="Calibri"/>
              <a:cs typeface="Arial" pitchFamily="34" charset="0"/>
            </a:endParaRPr>
          </a:p>
        </p:txBody>
      </p:sp>
      <p:pic>
        <p:nvPicPr>
          <p:cNvPr id="4101" name="Picture 7" descr="quebec-ti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22"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axes-s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732" y="2093148"/>
            <a:ext cx="3148542"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erasm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40" y="2093148"/>
            <a:ext cx="3153833" cy="1865019"/>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10" descr="bel-j-tit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1147"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tremplins-jeunes-tit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522"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articho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732" y="5613873"/>
            <a:ext cx="3148542"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3" descr="entrech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0940" y="5613873"/>
            <a:ext cx="3153833"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eurodyssee-tit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61147"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5"/>
          <p:cNvSpPr txBox="1">
            <a:spLocks noChangeArrowheads="1"/>
          </p:cNvSpPr>
          <p:nvPr/>
        </p:nvSpPr>
        <p:spPr bwMode="auto">
          <a:xfrm>
            <a:off x="658813" y="3906427"/>
            <a:ext cx="3238500" cy="11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Individual- oder Gruppenprojekte in Québec – Erfahrungen im Beruflichen Umfeld (16-35 Jahre)</a:t>
            </a:r>
            <a:endParaRPr lang="de-DE" altLang="fr-FR" sz="1600" dirty="0">
              <a:solidFill>
                <a:prstClr val="black"/>
              </a:solidFill>
              <a:latin typeface="Constantia" pitchFamily="18" charset="0"/>
              <a:cs typeface="Arial" pitchFamily="34" charset="0"/>
            </a:endParaRPr>
          </a:p>
        </p:txBody>
      </p:sp>
      <p:sp>
        <p:nvSpPr>
          <p:cNvPr id="4110" name="Text Box 16"/>
          <p:cNvSpPr txBox="1">
            <a:spLocks noChangeArrowheads="1"/>
          </p:cNvSpPr>
          <p:nvPr/>
        </p:nvSpPr>
        <p:spPr bwMode="auto">
          <a:xfrm>
            <a:off x="4019022" y="3906427"/>
            <a:ext cx="3238500" cy="11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Individual- oder Gruppenprojekte mit vorwiegend afrikanischen Jugendlichen (16-30 Jahre)</a:t>
            </a:r>
            <a:endParaRPr lang="de-DE" altLang="fr-FR" sz="1600" dirty="0">
              <a:solidFill>
                <a:prstClr val="black"/>
              </a:solidFill>
              <a:latin typeface="Constantia" pitchFamily="18" charset="0"/>
              <a:cs typeface="Arial" pitchFamily="34" charset="0"/>
            </a:endParaRPr>
          </a:p>
        </p:txBody>
      </p:sp>
      <p:sp>
        <p:nvSpPr>
          <p:cNvPr id="4111" name="Text Box 17"/>
          <p:cNvSpPr txBox="1">
            <a:spLocks noChangeArrowheads="1"/>
          </p:cNvSpPr>
          <p:nvPr/>
        </p:nvSpPr>
        <p:spPr bwMode="auto">
          <a:xfrm>
            <a:off x="7381877" y="3906427"/>
            <a:ext cx="3479272" cy="1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i="1" dirty="0" err="1" smtClean="0">
                <a:solidFill>
                  <a:prstClr val="black"/>
                </a:solidFill>
                <a:latin typeface="Constantia" pitchFamily="18" charset="0"/>
                <a:cs typeface="Arial" pitchFamily="34" charset="0"/>
              </a:rPr>
              <a:t>Volet</a:t>
            </a:r>
            <a:r>
              <a:rPr lang="de-DE" altLang="fr-FR" sz="1600" i="1" dirty="0" smtClean="0">
                <a:solidFill>
                  <a:prstClr val="black"/>
                </a:solidFill>
                <a:latin typeface="Constantia" pitchFamily="18" charset="0"/>
                <a:cs typeface="Arial" pitchFamily="34" charset="0"/>
              </a:rPr>
              <a:t> </a:t>
            </a:r>
            <a:r>
              <a:rPr lang="de-DE" altLang="fr-FR" sz="1600" i="1" dirty="0" err="1" smtClean="0">
                <a:solidFill>
                  <a:prstClr val="black"/>
                </a:solidFill>
                <a:latin typeface="Constantia" pitchFamily="18" charset="0"/>
                <a:cs typeface="Arial" pitchFamily="34" charset="0"/>
              </a:rPr>
              <a:t>Jeunesse</a:t>
            </a:r>
            <a:r>
              <a:rPr lang="de-DE" altLang="fr-FR" sz="1600" dirty="0" smtClean="0">
                <a:solidFill>
                  <a:prstClr val="black"/>
                </a:solidFill>
                <a:latin typeface="Constantia" pitchFamily="18" charset="0"/>
                <a:cs typeface="Arial" pitchFamily="34" charset="0"/>
              </a:rPr>
              <a:t>:</a:t>
            </a:r>
          </a:p>
          <a:p>
            <a:pPr defTabSz="1451392"/>
            <a:r>
              <a:rPr lang="de-DE" altLang="fr-FR" sz="1600" dirty="0" smtClean="0">
                <a:solidFill>
                  <a:prstClr val="black"/>
                </a:solidFill>
                <a:latin typeface="Constantia" pitchFamily="18" charset="0"/>
                <a:cs typeface="Arial" pitchFamily="34" charset="0"/>
              </a:rPr>
              <a:t>Austausch von Jugendlichen, Europäischer Freiwilligendienst, Mobilität in Jugendorganisationen, strategische Partnerschaften, Jugendseminare (13-30 Jahre)</a:t>
            </a:r>
            <a:endParaRPr lang="de-DE" altLang="fr-FR" sz="1600" dirty="0">
              <a:solidFill>
                <a:prstClr val="black"/>
              </a:solidFill>
              <a:latin typeface="Constantia" pitchFamily="18" charset="0"/>
              <a:cs typeface="Arial" pitchFamily="34" charset="0"/>
            </a:endParaRPr>
          </a:p>
        </p:txBody>
      </p:sp>
      <p:sp>
        <p:nvSpPr>
          <p:cNvPr id="4112" name="Text Box 18"/>
          <p:cNvSpPr txBox="1">
            <a:spLocks noChangeArrowheads="1"/>
          </p:cNvSpPr>
          <p:nvPr/>
        </p:nvSpPr>
        <p:spPr bwMode="auto">
          <a:xfrm>
            <a:off x="10739438" y="3906427"/>
            <a:ext cx="3481917" cy="11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Staatsbürgerlicher oder kreativer Freiwilligendienst in einer anderen belgischen Gemeinde</a:t>
            </a:r>
          </a:p>
          <a:p>
            <a:pPr defTabSz="1451392"/>
            <a:r>
              <a:rPr lang="de-DE" altLang="fr-FR" sz="1600" dirty="0" smtClean="0">
                <a:solidFill>
                  <a:prstClr val="black"/>
                </a:solidFill>
                <a:latin typeface="Constantia" pitchFamily="18" charset="0"/>
                <a:cs typeface="Arial" pitchFamily="34" charset="0"/>
              </a:rPr>
              <a:t>(16-25 Jahre)</a:t>
            </a:r>
            <a:endParaRPr lang="de-DE" altLang="fr-FR" sz="1600" dirty="0">
              <a:solidFill>
                <a:prstClr val="black"/>
              </a:solidFill>
              <a:latin typeface="Constantia" pitchFamily="18" charset="0"/>
              <a:cs typeface="Arial" pitchFamily="34" charset="0"/>
            </a:endParaRPr>
          </a:p>
        </p:txBody>
      </p:sp>
      <p:sp>
        <p:nvSpPr>
          <p:cNvPr id="4113" name="Text Box 19"/>
          <p:cNvSpPr txBox="1">
            <a:spLocks noChangeArrowheads="1"/>
          </p:cNvSpPr>
          <p:nvPr/>
        </p:nvSpPr>
        <p:spPr bwMode="auto">
          <a:xfrm>
            <a:off x="658813"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Sprachliches oder berufliches Eintauchen in ein anderes Land</a:t>
            </a:r>
          </a:p>
          <a:p>
            <a:pPr defTabSz="1451392"/>
            <a:r>
              <a:rPr lang="de-DE" altLang="fr-FR" sz="1600" dirty="0" smtClean="0">
                <a:solidFill>
                  <a:prstClr val="black"/>
                </a:solidFill>
                <a:latin typeface="Constantia" pitchFamily="18" charset="0"/>
                <a:cs typeface="Arial" pitchFamily="34" charset="0"/>
              </a:rPr>
              <a:t>(18-35 Jahre)</a:t>
            </a:r>
            <a:endParaRPr lang="de-DE" altLang="fr-FR" sz="1600" dirty="0">
              <a:solidFill>
                <a:prstClr val="black"/>
              </a:solidFill>
              <a:latin typeface="Constantia" pitchFamily="18" charset="0"/>
              <a:cs typeface="Arial" pitchFamily="34" charset="0"/>
            </a:endParaRPr>
          </a:p>
        </p:txBody>
      </p:sp>
      <p:sp>
        <p:nvSpPr>
          <p:cNvPr id="4114" name="Text Box 20"/>
          <p:cNvSpPr txBox="1">
            <a:spLocks noChangeArrowheads="1"/>
          </p:cNvSpPr>
          <p:nvPr/>
        </p:nvSpPr>
        <p:spPr bwMode="auto">
          <a:xfrm>
            <a:off x="4019022" y="7427149"/>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Mobilitätsprogramme für junge Künstler</a:t>
            </a:r>
          </a:p>
          <a:p>
            <a:pPr defTabSz="1451392"/>
            <a:r>
              <a:rPr lang="de-DE" altLang="fr-FR" sz="1600" dirty="0" smtClean="0">
                <a:solidFill>
                  <a:prstClr val="black"/>
                </a:solidFill>
                <a:latin typeface="Constantia" pitchFamily="18" charset="0"/>
                <a:cs typeface="Arial" pitchFamily="34" charset="0"/>
              </a:rPr>
              <a:t>(20-25 Jahre)</a:t>
            </a:r>
            <a:endParaRPr lang="de-DE" altLang="fr-FR" sz="1600" dirty="0">
              <a:solidFill>
                <a:prstClr val="black"/>
              </a:solidFill>
              <a:latin typeface="Constantia" pitchFamily="18" charset="0"/>
              <a:cs typeface="Arial" pitchFamily="34" charset="0"/>
            </a:endParaRPr>
          </a:p>
        </p:txBody>
      </p:sp>
      <p:sp>
        <p:nvSpPr>
          <p:cNvPr id="4115" name="Text Box 21"/>
          <p:cNvSpPr txBox="1">
            <a:spLocks noChangeArrowheads="1"/>
          </p:cNvSpPr>
          <p:nvPr/>
        </p:nvSpPr>
        <p:spPr bwMode="auto">
          <a:xfrm>
            <a:off x="7379230"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Mobilitätsprogramme für Jungunternehmer</a:t>
            </a:r>
          </a:p>
          <a:p>
            <a:pPr defTabSz="1451392"/>
            <a:r>
              <a:rPr lang="de-DE" altLang="fr-FR" sz="1600" dirty="0" smtClean="0">
                <a:solidFill>
                  <a:prstClr val="black"/>
                </a:solidFill>
                <a:latin typeface="Constantia" pitchFamily="18" charset="0"/>
                <a:cs typeface="Arial" pitchFamily="34" charset="0"/>
              </a:rPr>
              <a:t>(20-25 Jahre)</a:t>
            </a:r>
            <a:endParaRPr lang="de-DE" altLang="fr-FR" sz="1600" dirty="0">
              <a:solidFill>
                <a:prstClr val="black"/>
              </a:solidFill>
              <a:latin typeface="Constantia" pitchFamily="18" charset="0"/>
              <a:cs typeface="Arial" pitchFamily="34" charset="0"/>
            </a:endParaRPr>
          </a:p>
        </p:txBody>
      </p:sp>
      <p:sp>
        <p:nvSpPr>
          <p:cNvPr id="4116" name="Text Box 22"/>
          <p:cNvSpPr txBox="1">
            <a:spLocks noChangeArrowheads="1"/>
          </p:cNvSpPr>
          <p:nvPr/>
        </p:nvSpPr>
        <p:spPr bwMode="auto">
          <a:xfrm>
            <a:off x="10739438" y="7427150"/>
            <a:ext cx="3238500" cy="8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392"/>
            <a:r>
              <a:rPr lang="de-DE" altLang="fr-FR" sz="1600" dirty="0" smtClean="0">
                <a:solidFill>
                  <a:prstClr val="black"/>
                </a:solidFill>
                <a:latin typeface="Constantia" pitchFamily="18" charset="0"/>
                <a:cs typeface="Arial" pitchFamily="34" charset="0"/>
              </a:rPr>
              <a:t>Praktika in europäischen Unternehmen </a:t>
            </a:r>
            <a:endParaRPr lang="de-DE" altLang="fr-FR" sz="1400" dirty="0" smtClean="0">
              <a:solidFill>
                <a:prstClr val="black"/>
              </a:solidFill>
              <a:latin typeface="Constantia" pitchFamily="18" charset="0"/>
              <a:cs typeface="Arial" pitchFamily="34" charset="0"/>
            </a:endParaRPr>
          </a:p>
          <a:p>
            <a:pPr defTabSz="1451392"/>
            <a:r>
              <a:rPr lang="de-DE" altLang="fr-FR" sz="1400" dirty="0" smtClean="0">
                <a:solidFill>
                  <a:prstClr val="black"/>
                </a:solidFill>
                <a:latin typeface="Constantia" pitchFamily="18" charset="0"/>
                <a:cs typeface="Arial" pitchFamily="34" charset="0"/>
              </a:rPr>
              <a:t>(18-30 Jahre)</a:t>
            </a:r>
            <a:endParaRPr lang="de-DE" altLang="fr-FR" sz="1400" dirty="0">
              <a:solidFill>
                <a:prstClr val="black"/>
              </a:solidFill>
              <a:latin typeface="Constantia" pitchFamily="18" charset="0"/>
              <a:cs typeface="Arial" pitchFamily="34" charset="0"/>
            </a:endParaRPr>
          </a:p>
        </p:txBody>
      </p:sp>
      <p:pic>
        <p:nvPicPr>
          <p:cNvPr id="4117" name="Picture 23" descr="bijhori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4" descr="logoerasmusje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p:nvPr/>
        </p:nvSpPr>
        <p:spPr>
          <a:xfrm>
            <a:off x="3588767" y="8706489"/>
            <a:ext cx="7943413" cy="538611"/>
          </a:xfrm>
          <a:prstGeom prst="rect">
            <a:avLst/>
          </a:prstGeom>
          <a:noFill/>
        </p:spPr>
        <p:txBody>
          <a:bodyPr wrap="square" lIns="91440" tIns="45721" rIns="91440" bIns="45721" rtlCol="0">
            <a:spAutoFit/>
          </a:bodyPr>
          <a:lstStyle/>
          <a:p>
            <a:pPr algn="ctr"/>
            <a:r>
              <a:rPr lang="fr-FR" dirty="0" err="1" smtClean="0">
                <a:solidFill>
                  <a:srgbClr val="002060"/>
                </a:solidFill>
              </a:rPr>
              <a:t>Redner</a:t>
            </a:r>
            <a:r>
              <a:rPr lang="fr-FR" dirty="0" smtClean="0">
                <a:solidFill>
                  <a:srgbClr val="002060"/>
                </a:solidFill>
              </a:rPr>
              <a:t>: </a:t>
            </a:r>
            <a:r>
              <a:rPr lang="fr-FR" dirty="0" smtClean="0"/>
              <a:t>Alexandre GOFFLOT</a:t>
            </a:r>
            <a:endParaRPr lang="fr-FR" dirty="0"/>
          </a:p>
        </p:txBody>
      </p:sp>
      <p:sp>
        <p:nvSpPr>
          <p:cNvPr id="27" name="Espace réservé du pied de page 1"/>
          <p:cNvSpPr>
            <a:spLocks noGrp="1"/>
          </p:cNvSpPr>
          <p:nvPr>
            <p:ph type="ftr" sz="quarter" idx="4294967295"/>
          </p:nvPr>
        </p:nvSpPr>
        <p:spPr>
          <a:xfrm>
            <a:off x="2642965" y="9487720"/>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29" name="Espace réservé du numéro de diapositive 2"/>
          <p:cNvSpPr txBox="1">
            <a:spLocks/>
          </p:cNvSpPr>
          <p:nvPr/>
        </p:nvSpPr>
        <p:spPr>
          <a:xfrm>
            <a:off x="10932368" y="9472488"/>
            <a:ext cx="3556000" cy="541338"/>
          </a:xfrm>
          <a:prstGeom prst="rect">
            <a:avLst/>
          </a:prstGeom>
        </p:spPr>
        <p:txBody>
          <a:bodyPr lIns="91440" tIns="45721" rIns="91440" bIns="45721"/>
          <a:lstStyle>
            <a:defPPr>
              <a:defRPr lang="fr-FR"/>
            </a:defPPr>
            <a:lvl1pPr algn="l" defTabSz="1450964" rtl="0" fontAlgn="base">
              <a:spcBef>
                <a:spcPct val="0"/>
              </a:spcBef>
              <a:spcAft>
                <a:spcPct val="0"/>
              </a:spcAft>
              <a:defRPr sz="2000" b="1" kern="1200">
                <a:solidFill>
                  <a:schemeClr val="tx1">
                    <a:lumMod val="75000"/>
                    <a:lumOff val="2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defRPr/>
            </a:pPr>
            <a:fld id="{19DF8857-F8AB-4E87-A3D4-33D444530FFB}" type="slidenum">
              <a:rPr lang="fr-FR" smtClean="0"/>
              <a:pPr>
                <a:defRPr/>
              </a:pPr>
              <a:t>21</a:t>
            </a:fld>
            <a:endParaRPr lang="fr-FR" dirty="0"/>
          </a:p>
        </p:txBody>
      </p:sp>
    </p:spTree>
    <p:extLst>
      <p:ext uri="{BB962C8B-B14F-4D97-AF65-F5344CB8AC3E}">
        <p14:creationId xmlns:p14="http://schemas.microsoft.com/office/powerpoint/2010/main" val="4113914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24" y="1340817"/>
            <a:ext cx="5396865" cy="1660524"/>
          </a:xfrm>
          <a:prstGeom prst="rect">
            <a:avLst/>
          </a:prstGeom>
          <a:noFill/>
          <a:ln>
            <a:noFill/>
          </a:ln>
        </p:spPr>
      </p:pic>
      <p:pic>
        <p:nvPicPr>
          <p:cNvPr id="5" name="Image 4" descr="Communication:OFQJ:Papeterie_OFQJ:Logos:logoOFQJcoul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234" y="3639840"/>
            <a:ext cx="2232248" cy="2426341"/>
          </a:xfrm>
          <a:prstGeom prst="rect">
            <a:avLst/>
          </a:prstGeom>
          <a:noFill/>
          <a:ln>
            <a:noFill/>
          </a:ln>
        </p:spPr>
      </p:pic>
      <p:pic>
        <p:nvPicPr>
          <p:cNvPr id="6" name="Image 5" descr="Communication:OQWBJ:Papeterie_OQWBJ:Logo:logo_oqwbj.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9251" y="1340815"/>
            <a:ext cx="5398135" cy="1463676"/>
          </a:xfrm>
          <a:prstGeom prst="rect">
            <a:avLst/>
          </a:prstGeom>
          <a:noFill/>
          <a:ln>
            <a:noFill/>
          </a:ln>
        </p:spPr>
      </p:pic>
      <p:pic>
        <p:nvPicPr>
          <p:cNvPr id="7" name="Image 6" descr="Macintosh HD:Users:jleibel:Desktop:Logo-OQMJ_CMY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918" y="6541565"/>
            <a:ext cx="5399405" cy="2157730"/>
          </a:xfrm>
          <a:prstGeom prst="rect">
            <a:avLst/>
          </a:prstGeom>
          <a:noFill/>
          <a:ln>
            <a:noFill/>
          </a:ln>
        </p:spPr>
      </p:pic>
      <p:pic>
        <p:nvPicPr>
          <p:cNvPr id="8" name="Image 7" descr="Communication:OQAJ:Papeterie_OQAJ:Logos:OQAJ1_PMS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8450" y="6263806"/>
            <a:ext cx="4610327" cy="2183679"/>
          </a:xfrm>
          <a:prstGeom prst="rect">
            <a:avLst/>
          </a:prstGeom>
          <a:noFill/>
          <a:ln>
            <a:noFill/>
          </a:ln>
        </p:spPr>
      </p:pic>
      <p:pic>
        <p:nvPicPr>
          <p:cNvPr id="10" name="Picture 3"/>
          <p:cNvPicPr>
            <a:picLocks noChangeAspect="1" noChangeArrowheads="1"/>
          </p:cNvPicPr>
          <p:nvPr/>
        </p:nvPicPr>
        <p:blipFill>
          <a:blip r:embed="rId7" cstate="print"/>
          <a:srcRect/>
          <a:stretch>
            <a:fillRect/>
          </a:stretch>
        </p:blipFill>
        <p:spPr bwMode="auto">
          <a:xfrm>
            <a:off x="9294322" y="9304511"/>
            <a:ext cx="1006870" cy="812859"/>
          </a:xfrm>
          <a:prstGeom prst="rect">
            <a:avLst/>
          </a:prstGeom>
          <a:noFill/>
          <a:ln w="9525">
            <a:noFill/>
            <a:miter lim="800000"/>
            <a:headEnd/>
            <a:tailEnd/>
          </a:ln>
          <a:effectLst/>
        </p:spPr>
      </p:pic>
      <p:pic>
        <p:nvPicPr>
          <p:cNvPr id="12" name="Picture 2" descr="Afficher l'image d'origin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301192" y="9304510"/>
            <a:ext cx="2552962" cy="648206"/>
          </a:xfrm>
          <a:prstGeom prst="rect">
            <a:avLst/>
          </a:prstGeom>
          <a:noFill/>
        </p:spPr>
      </p:pic>
      <p:sp>
        <p:nvSpPr>
          <p:cNvPr id="14"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15"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22</a:t>
            </a:fld>
            <a:endParaRPr lang="fr-FR" dirty="0"/>
          </a:p>
        </p:txBody>
      </p:sp>
    </p:spTree>
    <p:extLst>
      <p:ext uri="{BB962C8B-B14F-4D97-AF65-F5344CB8AC3E}">
        <p14:creationId xmlns:p14="http://schemas.microsoft.com/office/powerpoint/2010/main" val="304776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3200" b="1" dirty="0">
                <a:latin typeface="Verdana" panose="020B0604030504040204" pitchFamily="34" charset="0"/>
                <a:ea typeface="Verdana" panose="020B0604030504040204" pitchFamily="34" charset="0"/>
                <a:cs typeface="Verdana" panose="020B0604030504040204" pitchFamily="34" charset="0"/>
              </a:rPr>
              <a:t/>
            </a:r>
            <a:br>
              <a:rPr lang="fr-FR" sz="3200" b="1" dirty="0">
                <a:latin typeface="Verdana" panose="020B0604030504040204" pitchFamily="34" charset="0"/>
                <a:ea typeface="Verdana" panose="020B0604030504040204" pitchFamily="34" charset="0"/>
                <a:cs typeface="Verdana" panose="020B0604030504040204" pitchFamily="34" charset="0"/>
              </a:rPr>
            </a:br>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p:txBody>
          <a:bodyPr>
            <a:normAutofit/>
          </a:bodyPr>
          <a:lstStyle/>
          <a:p>
            <a:endParaRPr lang="de-DE" sz="2900" dirty="0" smtClean="0">
              <a:latin typeface="Verdana" panose="020B0604030504040204" pitchFamily="34" charset="0"/>
              <a:ea typeface="Verdana" panose="020B0604030504040204" pitchFamily="34" charset="0"/>
              <a:cs typeface="Verdana" panose="020B0604030504040204" pitchFamily="34" charset="0"/>
            </a:endParaRPr>
          </a:p>
          <a:p>
            <a:r>
              <a:rPr lang="de-DE" sz="2900" dirty="0" smtClean="0">
                <a:latin typeface="Verdana" panose="020B0604030504040204" pitchFamily="34" charset="0"/>
                <a:ea typeface="Verdana" panose="020B0604030504040204" pitchFamily="34" charset="0"/>
                <a:cs typeface="Verdana" panose="020B0604030504040204" pitchFamily="34" charset="0"/>
              </a:rPr>
              <a:t>LOJIQ : Schnittstelle der internationalen Mobilität für junge Quebecer</a:t>
            </a:r>
          </a:p>
          <a:p>
            <a:endParaRPr lang="de-DE" sz="2900" dirty="0" smtClean="0">
              <a:latin typeface="Verdana" panose="020B0604030504040204" pitchFamily="34" charset="0"/>
              <a:ea typeface="Verdana" panose="020B0604030504040204" pitchFamily="34" charset="0"/>
              <a:cs typeface="Verdana" panose="020B0604030504040204" pitchFamily="34" charset="0"/>
            </a:endParaRPr>
          </a:p>
          <a:p>
            <a:r>
              <a:rPr lang="de-DE" sz="2900" dirty="0" smtClean="0">
                <a:latin typeface="Verdana" panose="020B0604030504040204" pitchFamily="34" charset="0"/>
                <a:ea typeface="Verdana" panose="020B0604030504040204" pitchFamily="34" charset="0"/>
                <a:cs typeface="Verdana" panose="020B0604030504040204" pitchFamily="34" charset="0"/>
              </a:rPr>
              <a:t>Ministerium für internationale Beziehungen und die Frankofonie</a:t>
            </a:r>
          </a:p>
          <a:p>
            <a:endParaRPr lang="de-DE" sz="2900" dirty="0" smtClean="0">
              <a:latin typeface="Verdana" panose="020B0604030504040204" pitchFamily="34" charset="0"/>
              <a:ea typeface="Verdana" panose="020B0604030504040204" pitchFamily="34" charset="0"/>
              <a:cs typeface="Verdana" panose="020B0604030504040204" pitchFamily="34" charset="0"/>
            </a:endParaRPr>
          </a:p>
          <a:p>
            <a:r>
              <a:rPr lang="de-DE" sz="2900" dirty="0" smtClean="0">
                <a:latin typeface="Verdana" panose="020B0604030504040204" pitchFamily="34" charset="0"/>
                <a:ea typeface="Verdana" panose="020B0604030504040204" pitchFamily="34" charset="0"/>
                <a:cs typeface="Verdana" panose="020B0604030504040204" pitchFamily="34" charset="0"/>
              </a:rPr>
              <a:t>Internationale Politik Quebecs</a:t>
            </a:r>
          </a:p>
          <a:p>
            <a:endParaRPr lang="de-DE" sz="2900" dirty="0" smtClean="0">
              <a:latin typeface="Verdana" panose="020B0604030504040204" pitchFamily="34" charset="0"/>
              <a:ea typeface="Verdana" panose="020B0604030504040204" pitchFamily="34" charset="0"/>
              <a:cs typeface="Verdana" panose="020B0604030504040204" pitchFamily="34" charset="0"/>
            </a:endParaRPr>
          </a:p>
          <a:p>
            <a:r>
              <a:rPr lang="de-DE" sz="2900" dirty="0" smtClean="0">
                <a:latin typeface="Verdana" panose="020B0604030504040204" pitchFamily="34" charset="0"/>
                <a:ea typeface="Verdana" panose="020B0604030504040204" pitchFamily="34" charset="0"/>
                <a:cs typeface="Verdana" panose="020B0604030504040204" pitchFamily="34" charset="0"/>
              </a:rPr>
              <a:t>Jugendpolitik Quebecs</a:t>
            </a:r>
          </a:p>
          <a:p>
            <a:endParaRPr lang="de-DE" sz="2900" dirty="0" smtClean="0">
              <a:latin typeface="Verdana" panose="020B0604030504040204" pitchFamily="34" charset="0"/>
              <a:ea typeface="Verdana" panose="020B0604030504040204" pitchFamily="34" charset="0"/>
              <a:cs typeface="Verdana" panose="020B0604030504040204" pitchFamily="34" charset="0"/>
            </a:endParaRPr>
          </a:p>
          <a:p>
            <a:r>
              <a:rPr lang="de-DE" sz="2900" dirty="0" smtClean="0">
                <a:latin typeface="Verdana" panose="020B0604030504040204" pitchFamily="34" charset="0"/>
                <a:ea typeface="Verdana" panose="020B0604030504040204" pitchFamily="34" charset="0"/>
                <a:cs typeface="Verdana" panose="020B0604030504040204" pitchFamily="34" charset="0"/>
              </a:rPr>
              <a:t>Strategischer Aktionsplan für die Jugend</a:t>
            </a:r>
          </a:p>
          <a:p>
            <a:endParaRPr lang="fr-FR" sz="29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3200" dirty="0"/>
          </a:p>
          <a:p>
            <a:endParaRPr lang="fr-FR" sz="3200" dirty="0"/>
          </a:p>
          <a:p>
            <a:endParaRPr lang="fr-FR" sz="3200" dirty="0"/>
          </a:p>
          <a:p>
            <a:endParaRPr lang="fr-FR" sz="32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2900" dirty="0"/>
          </a:p>
          <a:p>
            <a:endParaRPr lang="fr-FR" sz="2900" dirty="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752" y="615504"/>
            <a:ext cx="5396865" cy="1660524"/>
          </a:xfrm>
          <a:prstGeom prst="rect">
            <a:avLst/>
          </a:prstGeom>
          <a:noFill/>
          <a:ln>
            <a:noFill/>
          </a:ln>
        </p:spPr>
      </p:pic>
      <p:sp>
        <p:nvSpPr>
          <p:cNvPr id="8"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10" name="Espace réservé du numéro de diapositive 2"/>
          <p:cNvSpPr>
            <a:spLocks noGrp="1"/>
          </p:cNvSpPr>
          <p:nvPr>
            <p:ph type="sldNum" sz="quarter" idx="12"/>
          </p:nvPr>
        </p:nvSpPr>
        <p:spPr>
          <a:xfrm>
            <a:off x="10932368" y="9472488"/>
            <a:ext cx="3556000" cy="541338"/>
          </a:xfrm>
        </p:spPr>
        <p:txBody>
          <a:bodyPr/>
          <a:lstStyle/>
          <a:p>
            <a:pPr algn="r">
              <a:defRPr/>
            </a:pPr>
            <a:fld id="{19DF8857-F8AB-4E87-A3D4-33D444530FFB}" type="slidenum">
              <a:rPr lang="fr-FR" smtClean="0"/>
              <a:pPr algn="r">
                <a:defRPr/>
              </a:pPr>
              <a:t>23</a:t>
            </a:fld>
            <a:endParaRPr lang="fr-FR" dirty="0"/>
          </a:p>
        </p:txBody>
      </p:sp>
    </p:spTree>
    <p:extLst>
      <p:ext uri="{BB962C8B-B14F-4D97-AF65-F5344CB8AC3E}">
        <p14:creationId xmlns:p14="http://schemas.microsoft.com/office/powerpoint/2010/main" val="157575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a:xfrm>
            <a:off x="762000" y="2370697"/>
            <a:ext cx="13716000" cy="5733667"/>
          </a:xfrm>
        </p:spPr>
        <p:txBody>
          <a:bodyPr>
            <a:normAutofit/>
          </a:bodyPr>
          <a:lstStyle/>
          <a:p>
            <a:r>
              <a:rPr lang="de-DE" sz="3200" dirty="0" smtClean="0">
                <a:latin typeface="Verdana" panose="020B0604030504040204" pitchFamily="34" charset="0"/>
                <a:ea typeface="Verdana" panose="020B0604030504040204" pitchFamily="34" charset="0"/>
                <a:cs typeface="Verdana" panose="020B0604030504040204" pitchFamily="34" charset="0"/>
              </a:rPr>
              <a:t>4 000 junge Quebecer machen ein Projekt im Ausland</a:t>
            </a:r>
          </a:p>
          <a:p>
            <a:pPr marL="0" indent="0">
              <a:buNone/>
            </a:pPr>
            <a:endParaRPr lang="de-DE" sz="1700" dirty="0" smtClean="0">
              <a:latin typeface="Verdana" panose="020B0604030504040204" pitchFamily="34" charset="0"/>
              <a:ea typeface="Verdana" panose="020B0604030504040204" pitchFamily="34" charset="0"/>
              <a:cs typeface="Verdana" panose="020B0604030504040204" pitchFamily="34" charset="0"/>
            </a:endParaRPr>
          </a:p>
          <a:p>
            <a:r>
              <a:rPr lang="de-DE" sz="3200" dirty="0" smtClean="0">
                <a:latin typeface="Verdana" panose="020B0604030504040204" pitchFamily="34" charset="0"/>
                <a:ea typeface="Verdana" panose="020B0604030504040204" pitchFamily="34" charset="0"/>
                <a:cs typeface="Verdana" panose="020B0604030504040204" pitchFamily="34" charset="0"/>
              </a:rPr>
              <a:t>2 600 Jugendliche kommen nach Québec</a:t>
            </a:r>
          </a:p>
          <a:p>
            <a:endParaRPr lang="de-DE" sz="1700" dirty="0" smtClean="0">
              <a:latin typeface="Verdana" panose="020B0604030504040204" pitchFamily="34" charset="0"/>
              <a:ea typeface="Verdana" panose="020B0604030504040204" pitchFamily="34" charset="0"/>
              <a:cs typeface="Verdana" panose="020B0604030504040204" pitchFamily="34" charset="0"/>
            </a:endParaRPr>
          </a:p>
          <a:p>
            <a:r>
              <a:rPr lang="de-DE" sz="3200" dirty="0" smtClean="0">
                <a:latin typeface="Verdana" panose="020B0604030504040204" pitchFamily="34" charset="0"/>
                <a:ea typeface="Verdana" panose="020B0604030504040204" pitchFamily="34" charset="0"/>
                <a:cs typeface="Verdana" panose="020B0604030504040204" pitchFamily="34" charset="0"/>
              </a:rPr>
              <a:t>5 Programme</a:t>
            </a:r>
          </a:p>
          <a:p>
            <a:endParaRPr lang="de-DE" sz="1700" dirty="0" smtClean="0">
              <a:latin typeface="Verdana" panose="020B0604030504040204" pitchFamily="34" charset="0"/>
              <a:ea typeface="Verdana" panose="020B0604030504040204" pitchFamily="34" charset="0"/>
              <a:cs typeface="Verdana" panose="020B0604030504040204" pitchFamily="34" charset="0"/>
            </a:endParaRPr>
          </a:p>
          <a:p>
            <a:r>
              <a:rPr lang="de-DE" sz="3200" dirty="0" smtClean="0">
                <a:latin typeface="Verdana" panose="020B0604030504040204" pitchFamily="34" charset="0"/>
                <a:ea typeface="Verdana" panose="020B0604030504040204" pitchFamily="34" charset="0"/>
                <a:cs typeface="Verdana" panose="020B0604030504040204" pitchFamily="34" charset="0"/>
              </a:rPr>
              <a:t>Projekttypen </a:t>
            </a:r>
          </a:p>
          <a:p>
            <a:endParaRPr lang="de-DE" sz="1700" dirty="0" smtClean="0">
              <a:latin typeface="Verdana" panose="020B0604030504040204" pitchFamily="34" charset="0"/>
              <a:ea typeface="Verdana" panose="020B0604030504040204" pitchFamily="34" charset="0"/>
              <a:cs typeface="Verdana" panose="020B0604030504040204" pitchFamily="34" charset="0"/>
            </a:endParaRPr>
          </a:p>
          <a:p>
            <a:r>
              <a:rPr lang="de-DE" sz="3200" dirty="0" smtClean="0">
                <a:latin typeface="Verdana" panose="020B0604030504040204" pitchFamily="34" charset="0"/>
                <a:ea typeface="Verdana" panose="020B0604030504040204" pitchFamily="34" charset="0"/>
                <a:cs typeface="Verdana" panose="020B0604030504040204" pitchFamily="34" charset="0"/>
              </a:rPr>
              <a:t>Dauer der Aufenthalte  </a:t>
            </a:r>
          </a:p>
          <a:p>
            <a:endParaRPr lang="de-DE" sz="1700" dirty="0" smtClean="0">
              <a:latin typeface="Verdana" panose="020B0604030504040204" pitchFamily="34" charset="0"/>
              <a:ea typeface="Verdana" panose="020B0604030504040204" pitchFamily="34" charset="0"/>
              <a:cs typeface="Verdana" panose="020B0604030504040204" pitchFamily="34" charset="0"/>
            </a:endParaRPr>
          </a:p>
          <a:p>
            <a:r>
              <a:rPr lang="de-DE" sz="3200" dirty="0" smtClean="0">
                <a:latin typeface="Verdana" panose="020B0604030504040204" pitchFamily="34" charset="0"/>
                <a:ea typeface="Verdana" panose="020B0604030504040204" pitchFamily="34" charset="0"/>
                <a:cs typeface="Verdana" panose="020B0604030504040204" pitchFamily="34" charset="0"/>
              </a:rPr>
              <a:t>Zwei Arten der Teilnahme an Programme des LOJIQ</a:t>
            </a:r>
            <a:endParaRPr lang="de-DE" sz="5400" dirty="0" smtClean="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711" y="470523"/>
            <a:ext cx="5396865" cy="1660524"/>
          </a:xfrm>
          <a:prstGeom prst="rect">
            <a:avLst/>
          </a:prstGeom>
          <a:noFill/>
          <a:ln>
            <a:noFill/>
          </a:ln>
        </p:spPr>
      </p:pic>
      <p:sp>
        <p:nvSpPr>
          <p:cNvPr id="9" name="ZoneTexte 8"/>
          <p:cNvSpPr txBox="1"/>
          <p:nvPr/>
        </p:nvSpPr>
        <p:spPr>
          <a:xfrm>
            <a:off x="995265" y="8032356"/>
            <a:ext cx="7943413" cy="538611"/>
          </a:xfrm>
          <a:prstGeom prst="rect">
            <a:avLst/>
          </a:prstGeom>
          <a:noFill/>
        </p:spPr>
        <p:txBody>
          <a:bodyPr wrap="square" lIns="91440" tIns="45721" rIns="91440" bIns="45721" rtlCol="0">
            <a:spAutoFit/>
          </a:bodyPr>
          <a:lstStyle/>
          <a:p>
            <a:r>
              <a:rPr lang="fr-FR" dirty="0" err="1" smtClean="0">
                <a:solidFill>
                  <a:srgbClr val="002060"/>
                </a:solidFill>
              </a:rPr>
              <a:t>Redner</a:t>
            </a:r>
            <a:r>
              <a:rPr lang="fr-FR" dirty="0" smtClean="0">
                <a:solidFill>
                  <a:srgbClr val="002060"/>
                </a:solidFill>
              </a:rPr>
              <a:t> : </a:t>
            </a:r>
            <a:r>
              <a:rPr lang="fr-FR" dirty="0" smtClean="0"/>
              <a:t>Geneviève LAMBERT</a:t>
            </a:r>
            <a:endParaRPr lang="fr-FR" dirty="0"/>
          </a:p>
        </p:txBody>
      </p:sp>
      <p:sp>
        <p:nvSpPr>
          <p:cNvPr id="10" name="Espace réservé du pied de page 1"/>
          <p:cNvSpPr>
            <a:spLocks noGrp="1"/>
          </p:cNvSpPr>
          <p:nvPr>
            <p:ph type="ftr" sz="quarter" idx="4294967295"/>
          </p:nvPr>
        </p:nvSpPr>
        <p:spPr>
          <a:xfrm>
            <a:off x="460375" y="9544498"/>
            <a:ext cx="9954073" cy="432047"/>
          </a:xfrm>
          <a:prstGeom prst="rect">
            <a:avLst/>
          </a:prstGeo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11" name="Espace réservé du numéro de diapositive 2"/>
          <p:cNvSpPr>
            <a:spLocks noGrp="1"/>
          </p:cNvSpPr>
          <p:nvPr>
            <p:ph type="sldNum" sz="quarter" idx="12"/>
          </p:nvPr>
        </p:nvSpPr>
        <p:spPr>
          <a:xfrm>
            <a:off x="10932368" y="9328473"/>
            <a:ext cx="3556000" cy="541338"/>
          </a:xfrm>
        </p:spPr>
        <p:txBody>
          <a:bodyPr/>
          <a:lstStyle/>
          <a:p>
            <a:pPr algn="r">
              <a:defRPr/>
            </a:pPr>
            <a:fld id="{19DF8857-F8AB-4E87-A3D4-33D444530FFB}" type="slidenum">
              <a:rPr lang="fr-FR" smtClean="0"/>
              <a:pPr algn="r">
                <a:defRPr/>
              </a:pPr>
              <a:t>24</a:t>
            </a:fld>
            <a:endParaRPr lang="fr-FR" dirty="0"/>
          </a:p>
        </p:txBody>
      </p:sp>
    </p:spTree>
    <p:extLst>
      <p:ext uri="{BB962C8B-B14F-4D97-AF65-F5344CB8AC3E}">
        <p14:creationId xmlns:p14="http://schemas.microsoft.com/office/powerpoint/2010/main" val="977105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82951BB1-6B7B-4B9F-A181-DC975A221AB4}" type="slidenum">
              <a:rPr lang="fr-FR"/>
              <a:pPr algn="r">
                <a:defRPr/>
              </a:pPr>
              <a:t>25</a:t>
            </a:fld>
            <a:endParaRPr lang="fr-FR" dirty="0"/>
          </a:p>
        </p:txBody>
      </p:sp>
      <p:sp>
        <p:nvSpPr>
          <p:cNvPr id="3" name="Rectangle 2"/>
          <p:cNvSpPr/>
          <p:nvPr/>
        </p:nvSpPr>
        <p:spPr>
          <a:xfrm>
            <a:off x="563217" y="4810696"/>
            <a:ext cx="14257583" cy="1015665"/>
          </a:xfrm>
          <a:prstGeom prst="rect">
            <a:avLst/>
          </a:prstGeom>
        </p:spPr>
        <p:txBody>
          <a:bodyPr wrap="square" lIns="91440" tIns="45721" rIns="91440" bIns="45721">
            <a:spAutoFit/>
          </a:bodyPr>
          <a:lstStyle/>
          <a:p>
            <a:pPr algn="ct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Präsentation</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des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Projekts</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AKI</a:t>
            </a: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26</a:t>
            </a:fld>
            <a:endParaRPr lang="fr-FR" dirty="0"/>
          </a:p>
        </p:txBody>
      </p:sp>
      <p:sp>
        <p:nvSpPr>
          <p:cNvPr id="4" name="Rectangle 3"/>
          <p:cNvSpPr/>
          <p:nvPr/>
        </p:nvSpPr>
        <p:spPr>
          <a:xfrm>
            <a:off x="491209" y="4810696"/>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Hintergrund</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815193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09E0F0BA-D894-43CF-A1CF-7F0817849F14}" type="slidenum">
              <a:rPr lang="fr-FR"/>
              <a:pPr algn="r">
                <a:defRPr/>
              </a:pPr>
              <a:t>27</a:t>
            </a:fld>
            <a:endParaRPr lang="fr-FR" dirty="0"/>
          </a:p>
        </p:txBody>
      </p:sp>
      <p:sp>
        <p:nvSpPr>
          <p:cNvPr id="3" name="ZoneTexte 2"/>
          <p:cNvSpPr txBox="1"/>
          <p:nvPr/>
        </p:nvSpPr>
        <p:spPr>
          <a:xfrm>
            <a:off x="491208" y="2055665"/>
            <a:ext cx="14185577" cy="6340199"/>
          </a:xfrm>
          <a:prstGeom prst="rect">
            <a:avLst/>
          </a:prstGeom>
          <a:noFill/>
        </p:spPr>
        <p:txBody>
          <a:bodyPr wrap="square" lIns="91440" tIns="45721" rIns="91440" bIns="45721" rtlCol="0">
            <a:spAutoFit/>
          </a:bodyPr>
          <a:lstStyle/>
          <a:p>
            <a:endParaRPr lang="fr-FR" dirty="0">
              <a:latin typeface="Verdana" panose="020B0604030504040204" pitchFamily="34" charset="0"/>
              <a:ea typeface="Verdana" panose="020B0604030504040204" pitchFamily="34" charset="0"/>
              <a:cs typeface="Verdana" panose="020B0604030504040204" pitchFamily="34" charset="0"/>
            </a:endParaRPr>
          </a:p>
          <a:p>
            <a:endParaRPr lang="de-DE" dirty="0" smtClean="0"/>
          </a:p>
          <a:p>
            <a:pPr marL="457200" indent="-457200">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internationale Mobilität, </a:t>
            </a:r>
            <a:r>
              <a:rPr lang="de-DE" b="1" dirty="0" smtClean="0">
                <a:latin typeface="Verdana" panose="020B0604030504040204" pitchFamily="34" charset="0"/>
                <a:ea typeface="Verdana" panose="020B0604030504040204" pitchFamily="34" charset="0"/>
                <a:cs typeface="Verdana" panose="020B0604030504040204" pitchFamily="34" charset="0"/>
              </a:rPr>
              <a:t>unabhängig von universitärer oder schulischer Ausbildung</a:t>
            </a:r>
            <a:r>
              <a:rPr lang="de-DE" dirty="0" smtClean="0">
                <a:latin typeface="Verdana" panose="020B0604030504040204" pitchFamily="34" charset="0"/>
                <a:ea typeface="Verdana" panose="020B0604030504040204" pitchFamily="34" charset="0"/>
                <a:cs typeface="Verdana" panose="020B0604030504040204" pitchFamily="34" charset="0"/>
              </a:rPr>
              <a:t>, ist nützlich für die Teilnehmer  (gesteigertes Selbstvertrauen, Offenheit für andere, Anpassungsfähigkeit etc.…)</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Erfahrung im Bereich des Bürgerengagements, des Gemeinschaftslebens</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Entwicklung der </a:t>
            </a:r>
            <a:r>
              <a:rPr lang="de-DE" b="1" dirty="0" smtClean="0">
                <a:latin typeface="Verdana" panose="020B0604030504040204" pitchFamily="34" charset="0"/>
                <a:ea typeface="Verdana" panose="020B0604030504040204" pitchFamily="34" charset="0"/>
                <a:cs typeface="Verdana" panose="020B0604030504040204" pitchFamily="34" charset="0"/>
              </a:rPr>
              <a:t>sozialen Kompetenzen</a:t>
            </a:r>
          </a:p>
          <a:p>
            <a:pPr marL="457200" indent="-457200">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Kompetenzen schwer in Worte zu fassen≠ berufliche und sprachliche Kompetenzen (gemeinsame Referenzrahmen)</a:t>
            </a:r>
          </a:p>
          <a:p>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28</a:t>
            </a:fld>
            <a:endParaRPr lang="fr-FR" dirty="0"/>
          </a:p>
        </p:txBody>
      </p:sp>
      <p:sp>
        <p:nvSpPr>
          <p:cNvPr id="4" name="Rectangle 3"/>
          <p:cNvSpPr/>
          <p:nvPr/>
        </p:nvSpPr>
        <p:spPr>
          <a:xfrm>
            <a:off x="491210" y="3351809"/>
            <a:ext cx="14257583" cy="2323715"/>
          </a:xfrm>
          <a:prstGeom prst="rect">
            <a:avLst/>
          </a:prstGeom>
        </p:spPr>
        <p:txBody>
          <a:bodyPr wrap="square" lIns="91440" tIns="45721" rIns="91440" bIns="45721">
            <a:spAutoFit/>
          </a:bodyPr>
          <a:lstStyle/>
          <a:p>
            <a:pPr algn="just"/>
            <a:endParaRPr lang="de-DE" dirty="0" smtClean="0"/>
          </a:p>
          <a:p>
            <a:pPr marL="457200" indent="-457200" algn="just">
              <a:buFont typeface="Wingdings" panose="05000000000000000000" pitchFamily="2" charset="2"/>
              <a:buChar char="Ø"/>
            </a:pPr>
            <a:r>
              <a:rPr lang="de-DE" b="1" dirty="0" smtClean="0">
                <a:latin typeface="Verdana" panose="020B0604030504040204" pitchFamily="34" charset="0"/>
                <a:ea typeface="Verdana" panose="020B0604030504040204" pitchFamily="34" charset="0"/>
                <a:cs typeface="Verdana" panose="020B0604030504040204" pitchFamily="34" charset="0"/>
              </a:rPr>
              <a:t>Übereinstimmende Erkenntnis</a:t>
            </a:r>
            <a:r>
              <a:rPr lang="de-DE" dirty="0" smtClean="0">
                <a:latin typeface="Verdana" panose="020B0604030504040204" pitchFamily="34" charset="0"/>
                <a:ea typeface="Verdana" panose="020B0604030504040204" pitchFamily="34" charset="0"/>
                <a:cs typeface="Verdana" panose="020B0604030504040204" pitchFamily="34" charset="0"/>
              </a:rPr>
              <a:t> der AKI-Partner</a:t>
            </a:r>
          </a:p>
          <a:p>
            <a:pPr marL="457200" indent="-457200" algn="just">
              <a:buFont typeface="Wingdings" panose="05000000000000000000" pitchFamily="2" charset="2"/>
              <a:buChar char="Ø"/>
            </a:pPr>
            <a:endParaRPr lang="de-DE" b="1"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Wille zur Schaffung einer </a:t>
            </a:r>
            <a:r>
              <a:rPr lang="de-DE" b="1" dirty="0" smtClean="0">
                <a:latin typeface="Verdana" panose="020B0604030504040204" pitchFamily="34" charset="0"/>
                <a:ea typeface="Verdana" panose="020B0604030504040204" pitchFamily="34" charset="0"/>
                <a:cs typeface="Verdana" panose="020B0604030504040204" pitchFamily="34" charset="0"/>
              </a:rPr>
              <a:t>Identifikation und Anerkennung von sozialen Kompetenzen</a:t>
            </a:r>
            <a:endParaRPr lang="de-DE" b="1"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846683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B038A22B-5465-4E35-97EC-2BC4E25EE86C}" type="slidenum">
              <a:rPr lang="fr-FR"/>
              <a:pPr algn="r">
                <a:defRPr/>
              </a:pPr>
              <a:t>29</a:t>
            </a:fld>
            <a:endParaRPr lang="fr-FR" dirty="0"/>
          </a:p>
        </p:txBody>
      </p:sp>
      <p:sp>
        <p:nvSpPr>
          <p:cNvPr id="3" name="Rectangle 2"/>
          <p:cNvSpPr/>
          <p:nvPr/>
        </p:nvSpPr>
        <p:spPr>
          <a:xfrm>
            <a:off x="563219" y="3063876"/>
            <a:ext cx="14113568" cy="3662543"/>
          </a:xfrm>
          <a:prstGeom prst="rect">
            <a:avLst/>
          </a:prstGeom>
        </p:spPr>
        <p:txBody>
          <a:bodyPr wrap="square" lIns="91440" tIns="45721" rIns="91440" bIns="45721">
            <a:spAutoFit/>
          </a:bodyPr>
          <a:lstStyle/>
          <a:p>
            <a:r>
              <a:rPr lang="de-DE" b="1" dirty="0" smtClean="0">
                <a:latin typeface="Verdana" panose="020B0604030504040204" pitchFamily="34" charset="0"/>
                <a:ea typeface="Verdana" panose="020B0604030504040204" pitchFamily="34" charset="0"/>
                <a:cs typeface="Verdana" panose="020B0604030504040204" pitchFamily="34" charset="0"/>
              </a:rPr>
              <a:t>Die Arbeiten </a:t>
            </a:r>
            <a:r>
              <a:rPr lang="de-DE" dirty="0" smtClean="0">
                <a:latin typeface="Verdana" panose="020B0604030504040204" pitchFamily="34" charset="0"/>
                <a:ea typeface="Verdana" panose="020B0604030504040204" pitchFamily="34" charset="0"/>
                <a:cs typeface="Verdana" panose="020B0604030504040204" pitchFamily="34" charset="0"/>
              </a:rPr>
              <a:t>führten zu: </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965290"/>
            <a:r>
              <a:rPr lang="de-DE" dirty="0" smtClean="0">
                <a:latin typeface="Verdana" panose="020B0604030504040204" pitchFamily="34" charset="0"/>
                <a:ea typeface="Verdana" panose="020B0604030504040204" pitchFamily="34" charset="0"/>
                <a:cs typeface="Verdana" panose="020B0604030504040204" pitchFamily="34" charset="0"/>
              </a:rPr>
              <a:t>Einem </a:t>
            </a:r>
            <a:r>
              <a:rPr lang="de-DE" b="1" dirty="0" smtClean="0">
                <a:latin typeface="Verdana" panose="020B0604030504040204" pitchFamily="34" charset="0"/>
                <a:ea typeface="Verdana" panose="020B0604030504040204" pitchFamily="34" charset="0"/>
                <a:cs typeface="Verdana" panose="020B0604030504040204" pitchFamily="34" charset="0"/>
              </a:rPr>
              <a:t>Handbuch über 5 sozialen Kompetenzen</a:t>
            </a:r>
            <a:r>
              <a:rPr lang="de-DE" dirty="0" smtClean="0">
                <a:latin typeface="Verdana" panose="020B0604030504040204" pitchFamily="34" charset="0"/>
                <a:ea typeface="Verdana" panose="020B0604030504040204" pitchFamily="34" charset="0"/>
                <a:cs typeface="Verdana" panose="020B0604030504040204" pitchFamily="34" charset="0"/>
              </a:rPr>
              <a:t>, die in einer internationalen Mobilität entwickelt werden</a:t>
            </a:r>
          </a:p>
          <a:p>
            <a:pPr marL="457200" indent="-457200">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874808"/>
            <a:r>
              <a:rPr lang="de-DE" b="1" dirty="0" smtClean="0">
                <a:latin typeface="Verdana" panose="020B0604030504040204" pitchFamily="34" charset="0"/>
                <a:ea typeface="Verdana" panose="020B0604030504040204" pitchFamily="34" charset="0"/>
                <a:cs typeface="Verdana" panose="020B0604030504040204" pitchFamily="34" charset="0"/>
              </a:rPr>
              <a:t>Tools </a:t>
            </a:r>
            <a:r>
              <a:rPr lang="de-DE" dirty="0" smtClean="0">
                <a:latin typeface="Verdana" panose="020B0604030504040204" pitchFamily="34" charset="0"/>
                <a:ea typeface="Verdana" panose="020B0604030504040204" pitchFamily="34" charset="0"/>
                <a:cs typeface="Verdana" panose="020B0604030504040204" pitchFamily="34" charset="0"/>
              </a:rPr>
              <a:t>zur Identifikation und Anerkennung der Kompetenzen  </a:t>
            </a:r>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0882" y="4399848"/>
            <a:ext cx="1123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66132" y="5899609"/>
            <a:ext cx="10287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a:t>
            </a:fld>
            <a:endParaRPr lang="fr-FR"/>
          </a:p>
        </p:txBody>
      </p:sp>
      <p:sp>
        <p:nvSpPr>
          <p:cNvPr id="4" name="Rectangle 3"/>
          <p:cNvSpPr/>
          <p:nvPr/>
        </p:nvSpPr>
        <p:spPr>
          <a:xfrm>
            <a:off x="563219" y="2127672"/>
            <a:ext cx="14113568" cy="5586147"/>
          </a:xfrm>
          <a:prstGeom prst="rect">
            <a:avLst/>
          </a:prstGeom>
        </p:spPr>
        <p:txBody>
          <a:bodyPr wrap="square" lIns="91440" tIns="45721" rIns="91440" bIns="45721">
            <a:spAutoFit/>
          </a:bodyPr>
          <a:lstStyle/>
          <a:p>
            <a:r>
              <a:rPr lang="fr-FR" sz="3200" b="1" dirty="0">
                <a:solidFill>
                  <a:srgbClr val="002060"/>
                </a:solidFill>
                <a:latin typeface="Verdana" panose="020B0604030504040204" pitchFamily="34" charset="0"/>
                <a:ea typeface="Verdana" panose="020B0604030504040204" pitchFamily="34" charset="0"/>
                <a:cs typeface="Verdana" panose="020B0604030504040204" pitchFamily="34" charset="0"/>
              </a:rPr>
              <a:t>INSTITUT SUPERIEUR DE FORMATION PERMANENTE (INSUP)</a:t>
            </a:r>
          </a:p>
          <a:p>
            <a:endParaRPr lang="fr-FR" sz="3200" b="1"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rPr>
              <a:t>Gemäß Gesetz von 1901, gegründet in 1978</a:t>
            </a:r>
          </a:p>
          <a:p>
            <a:pPr marL="898520" indent="-546098">
              <a:buFont typeface="Wingdings" panose="05000000000000000000" pitchFamily="2" charset="2"/>
              <a:buChar char="Ø"/>
            </a:pPr>
            <a:endPar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rPr>
              <a:t>Léo Lagrange</a:t>
            </a:r>
          </a:p>
          <a:p>
            <a:pPr marL="898520" indent="-546098">
              <a:buFont typeface="Wingdings" panose="05000000000000000000" pitchFamily="2" charset="2"/>
              <a:buChar char="Ø"/>
            </a:pPr>
            <a:endPar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rPr>
              <a:t>Werte: soziale und solitäre Wirtschaft</a:t>
            </a:r>
          </a:p>
          <a:p>
            <a:pPr marL="898520" indent="-546098">
              <a:buFont typeface="Wingdings" panose="05000000000000000000" pitchFamily="2" charset="2"/>
              <a:buChar char="Ø"/>
            </a:pPr>
            <a:endPar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0" indent="-546098">
              <a:buFont typeface="Wingdings" panose="05000000000000000000" pitchFamily="2" charset="2"/>
              <a:buChar char="Ø"/>
            </a:pPr>
            <a:r>
              <a:rPr lang="de-DE" dirty="0" smtClean="0">
                <a:solidFill>
                  <a:srgbClr val="262626"/>
                </a:solidFill>
                <a:latin typeface="Verdana" panose="020B0604030504040204" pitchFamily="34" charset="0"/>
                <a:ea typeface="Verdana" panose="020B0604030504040204" pitchFamily="34" charset="0"/>
                <a:cs typeface="Verdana" panose="020B0604030504040204" pitchFamily="34" charset="0"/>
              </a:rPr>
              <a:t>3 Teilbereiche (Ausbildung, Begleitung, Platzierung, Initiativen und internationale Beziehungen)</a:t>
            </a:r>
            <a:endParaRPr lang="de-DE"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87744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30</a:t>
            </a:fld>
            <a:endParaRPr lang="fr-FR" dirty="0"/>
          </a:p>
        </p:txBody>
      </p:sp>
      <p:sp>
        <p:nvSpPr>
          <p:cNvPr id="4" name="Rectangle 3"/>
          <p:cNvSpPr/>
          <p:nvPr/>
        </p:nvSpPr>
        <p:spPr>
          <a:xfrm>
            <a:off x="779240" y="2847754"/>
            <a:ext cx="13681520" cy="5893923"/>
          </a:xfrm>
          <a:prstGeom prst="rect">
            <a:avLst/>
          </a:prstGeom>
        </p:spPr>
        <p:txBody>
          <a:bodyPr wrap="square" lIns="91440" tIns="45721" rIns="91440" bIns="45721">
            <a:spAutoFit/>
          </a:bodyPr>
          <a:lstStyle/>
          <a:p>
            <a:pPr algn="just"/>
            <a:r>
              <a:rPr lang="de-DE" b="1" dirty="0" smtClean="0">
                <a:latin typeface="Verdana" panose="020B0604030504040204" pitchFamily="34" charset="0"/>
                <a:ea typeface="Verdana" panose="020B0604030504040204" pitchFamily="34" charset="0"/>
                <a:cs typeface="Verdana" panose="020B0604030504040204" pitchFamily="34" charset="0"/>
              </a:rPr>
              <a:t>Soziale Kompetenzen </a:t>
            </a:r>
            <a:r>
              <a:rPr lang="de-DE" dirty="0" smtClean="0">
                <a:latin typeface="Verdana" panose="020B0604030504040204" pitchFamily="34" charset="0"/>
                <a:ea typeface="Verdana" panose="020B0604030504040204" pitchFamily="34" charset="0"/>
                <a:cs typeface="Verdana" panose="020B0604030504040204" pitchFamily="34" charset="0"/>
              </a:rPr>
              <a:t>sind wichtig vor dem Hintergrund der </a:t>
            </a:r>
            <a:r>
              <a:rPr lang="de-DE" b="1" dirty="0" smtClean="0">
                <a:latin typeface="Verdana" panose="020B0604030504040204" pitchFamily="34" charset="0"/>
                <a:ea typeface="Verdana" panose="020B0604030504040204" pitchFamily="34" charset="0"/>
                <a:cs typeface="Verdana" panose="020B0604030504040204" pitchFamily="34" charset="0"/>
              </a:rPr>
              <a:t>Herausforderungen</a:t>
            </a:r>
            <a:r>
              <a:rPr lang="de-DE" dirty="0" smtClean="0">
                <a:latin typeface="Verdana" panose="020B0604030504040204" pitchFamily="34" charset="0"/>
                <a:ea typeface="Verdana" panose="020B0604030504040204" pitchFamily="34" charset="0"/>
                <a:cs typeface="Verdana" panose="020B0604030504040204" pitchFamily="34" charset="0"/>
              </a:rPr>
              <a:t>, den sich Jugendliche heute stellen müssen:</a:t>
            </a: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Zugang zum Arbeitsmarkt, </a:t>
            </a: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Integration in eine durchmischte Gesellschaft, </a:t>
            </a: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Globalisierung </a:t>
            </a:r>
          </a:p>
          <a:p>
            <a:pPr algn="just"/>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p>
          <a:p>
            <a:endParaRPr lang="fr-FR" dirty="0"/>
          </a:p>
        </p:txBody>
      </p:sp>
      <p:sp>
        <p:nvSpPr>
          <p:cNvPr id="2" name="Espace réservé du pied de page 1"/>
          <p:cNvSpPr>
            <a:spLocks noGrp="1"/>
          </p:cNvSpPr>
          <p:nvPr>
            <p:ph type="ftr" sz="quarter" idx="3"/>
          </p:nvPr>
        </p:nvSpPr>
        <p:spPr>
          <a:xfrm>
            <a:off x="491208" y="9112448"/>
            <a:ext cx="9954073" cy="864096"/>
          </a:xfr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062890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31</a:t>
            </a:fld>
            <a:endParaRPr lang="fr-FR" dirty="0"/>
          </a:p>
        </p:txBody>
      </p:sp>
      <p:sp>
        <p:nvSpPr>
          <p:cNvPr id="4" name="Rectangle 3"/>
          <p:cNvSpPr/>
          <p:nvPr/>
        </p:nvSpPr>
        <p:spPr>
          <a:xfrm>
            <a:off x="517085" y="4312960"/>
            <a:ext cx="14257583"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2.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Ziele</a:t>
            </a: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32</a:t>
            </a:fld>
            <a:endParaRPr lang="fr-FR" dirty="0"/>
          </a:p>
        </p:txBody>
      </p:sp>
      <p:sp>
        <p:nvSpPr>
          <p:cNvPr id="4" name="Rectangle 3"/>
          <p:cNvSpPr/>
          <p:nvPr/>
        </p:nvSpPr>
        <p:spPr>
          <a:xfrm>
            <a:off x="851248" y="1951723"/>
            <a:ext cx="13825537" cy="7232751"/>
          </a:xfrm>
          <a:prstGeom prst="rect">
            <a:avLst/>
          </a:prstGeom>
        </p:spPr>
        <p:txBody>
          <a:bodyPr wrap="square" lIns="91440" tIns="45721" rIns="91440" bIns="45721">
            <a:spAutoFit/>
          </a:bodyPr>
          <a:lstStyle/>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Hilfe der Jugendlichen bei der </a:t>
            </a:r>
            <a:r>
              <a:rPr lang="de-DE" b="1" dirty="0" smtClean="0">
                <a:latin typeface="Verdana" panose="020B0604030504040204" pitchFamily="34" charset="0"/>
                <a:ea typeface="Verdana" panose="020B0604030504040204" pitchFamily="34" charset="0"/>
                <a:cs typeface="Verdana" panose="020B0604030504040204" pitchFamily="34" charset="0"/>
              </a:rPr>
              <a:t>Identifikation, Aneignung und Anerkennung</a:t>
            </a:r>
            <a:r>
              <a:rPr lang="de-DE" dirty="0" smtClean="0">
                <a:latin typeface="Verdana" panose="020B0604030504040204" pitchFamily="34" charset="0"/>
                <a:ea typeface="Verdana" panose="020B0604030504040204" pitchFamily="34" charset="0"/>
                <a:cs typeface="Verdana" panose="020B0604030504040204" pitchFamily="34" charset="0"/>
              </a:rPr>
              <a:t> von in Mobilitätsprojekten entwickelten sozialen Kompetenzen</a:t>
            </a:r>
          </a:p>
          <a:p>
            <a:pPr lvl="0"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Bereitstellung eines </a:t>
            </a:r>
            <a:r>
              <a:rPr lang="de-DE" b="1" dirty="0" smtClean="0">
                <a:latin typeface="Verdana" panose="020B0604030504040204" pitchFamily="34" charset="0"/>
                <a:ea typeface="Verdana" panose="020B0604030504040204" pitchFamily="34" charset="0"/>
                <a:cs typeface="Verdana" panose="020B0604030504040204" pitchFamily="34" charset="0"/>
              </a:rPr>
              <a:t>gemeinsamen Vokabulars </a:t>
            </a:r>
            <a:r>
              <a:rPr lang="de-DE" dirty="0" smtClean="0">
                <a:latin typeface="Verdana" panose="020B0604030504040204" pitchFamily="34" charset="0"/>
                <a:ea typeface="Verdana" panose="020B0604030504040204" pitchFamily="34" charset="0"/>
                <a:cs typeface="Verdana" panose="020B0604030504040204" pitchFamily="34" charset="0"/>
              </a:rPr>
              <a:t>zwischen non-formeller Bildung, der Arbeitswelt und der Gesellschaft</a:t>
            </a:r>
          </a:p>
          <a:p>
            <a:pPr lvl="0"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Die in Mobilitätsprogrammen entwickelten Kompetenzen und die vorausgesetzten Kompetenzen</a:t>
            </a:r>
            <a:endParaRPr lang="de-DE" b="1"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dirty="0" smtClean="0">
                <a:latin typeface="Verdana" panose="020B0604030504040204" pitchFamily="34" charset="0"/>
                <a:ea typeface="Verdana" panose="020B0604030504040204" pitchFamily="34" charset="0"/>
                <a:cs typeface="Verdana" panose="020B0604030504040204" pitchFamily="34" charset="0"/>
              </a:rPr>
              <a:t>	-&gt; durch die Gesellschaft (Aktives Bürgerengagement)</a:t>
            </a:r>
          </a:p>
          <a:p>
            <a:pPr lvl="2" indent="0" algn="just"/>
            <a:r>
              <a:rPr lang="de-DE" dirty="0" smtClean="0">
                <a:latin typeface="Verdana" panose="020B0604030504040204" pitchFamily="34" charset="0"/>
                <a:ea typeface="Verdana" panose="020B0604030504040204" pitchFamily="34" charset="0"/>
                <a:cs typeface="Verdana" panose="020B0604030504040204" pitchFamily="34" charset="0"/>
              </a:rPr>
              <a:t>-&gt; und durch die Arbeitswelt  </a:t>
            </a:r>
          </a:p>
          <a:p>
            <a:pPr lvl="1" indent="0" algn="just"/>
            <a:endParaRPr lang="de-DE" b="1" dirty="0" smtClean="0">
              <a:latin typeface="Verdana" panose="020B0604030504040204" pitchFamily="34" charset="0"/>
              <a:ea typeface="Verdana" panose="020B0604030504040204" pitchFamily="34" charset="0"/>
              <a:cs typeface="Verdana" panose="020B0604030504040204" pitchFamily="34" charset="0"/>
            </a:endParaRPr>
          </a:p>
          <a:p>
            <a:pPr lvl="1" indent="0" algn="ctr"/>
            <a:r>
              <a:rPr lang="de-DE" b="1" dirty="0" smtClean="0">
                <a:latin typeface="Verdana" panose="020B0604030504040204" pitchFamily="34" charset="0"/>
                <a:ea typeface="Verdana" panose="020B0604030504040204" pitchFamily="34" charset="0"/>
                <a:cs typeface="Verdana" panose="020B0604030504040204" pitchFamily="34" charset="0"/>
              </a:rPr>
              <a:t>für eine bessere Integration in Gesellschaft und Arbeitswelt zusammenbringen</a:t>
            </a:r>
          </a:p>
          <a:p>
            <a:pPr algn="just"/>
            <a:r>
              <a:rPr lang="fr-FR" dirty="0"/>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487778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33</a:t>
            </a:fld>
            <a:endParaRPr lang="fr-FR" dirty="0"/>
          </a:p>
        </p:txBody>
      </p:sp>
      <p:sp>
        <p:nvSpPr>
          <p:cNvPr id="4" name="Rectangle 3"/>
          <p:cNvSpPr/>
          <p:nvPr/>
        </p:nvSpPr>
        <p:spPr>
          <a:xfrm>
            <a:off x="491208" y="3783856"/>
            <a:ext cx="14329592"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3.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Vorgehensweise</a:t>
            </a: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34</a:t>
            </a:fld>
            <a:endParaRPr lang="fr-FR"/>
          </a:p>
        </p:txBody>
      </p:sp>
      <p:sp>
        <p:nvSpPr>
          <p:cNvPr id="4" name="ZoneTexte 3"/>
          <p:cNvSpPr txBox="1"/>
          <p:nvPr/>
        </p:nvSpPr>
        <p:spPr>
          <a:xfrm>
            <a:off x="563215" y="2559722"/>
            <a:ext cx="14185577" cy="5955479"/>
          </a:xfrm>
          <a:prstGeom prst="rect">
            <a:avLst/>
          </a:prstGeom>
          <a:noFill/>
        </p:spPr>
        <p:txBody>
          <a:bodyPr wrap="square" lIns="91440" tIns="45721" rIns="91440" bIns="45721" rtlCol="0">
            <a:spAutoFit/>
          </a:bodyPr>
          <a:lstStyle/>
          <a:p>
            <a:pPr algn="just"/>
            <a:endParaRPr lang="fr-FR" sz="3200" b="1" dirty="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de-DE" sz="3200" dirty="0" smtClean="0">
                <a:latin typeface="Verdana" panose="020B0604030504040204" pitchFamily="34" charset="0"/>
                <a:ea typeface="Verdana" panose="020B0604030504040204" pitchFamily="34" charset="0"/>
                <a:cs typeface="Verdana" panose="020B0604030504040204" pitchFamily="34" charset="0"/>
              </a:rPr>
              <a:t>Aktueller Stand/ Analyse- und Recherchearbeit</a:t>
            </a:r>
          </a:p>
          <a:p>
            <a:pPr marL="892174" indent="-892174" algn="just">
              <a:buAutoNum type="alphaLcPeriod"/>
            </a:pPr>
            <a:endParaRPr lang="de-DE" sz="3200" dirty="0" smtClean="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de-DE" sz="3200" dirty="0" smtClean="0">
                <a:latin typeface="Verdana" panose="020B0604030504040204" pitchFamily="34" charset="0"/>
                <a:ea typeface="Verdana" panose="020B0604030504040204" pitchFamily="34" charset="0"/>
                <a:cs typeface="Verdana" panose="020B0604030504040204" pitchFamily="34" charset="0"/>
              </a:rPr>
              <a:t>Auswertung der bisherigen Dokumentierungsmethoden der einzelnen AKI-Partner</a:t>
            </a:r>
          </a:p>
          <a:p>
            <a:pPr marL="892174" indent="-892174" algn="just">
              <a:buAutoNum type="alphaLcPeriod"/>
            </a:pPr>
            <a:endParaRPr lang="de-DE" sz="3200" dirty="0" smtClean="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de-DE" sz="3200" dirty="0" smtClean="0">
                <a:latin typeface="Verdana" panose="020B0604030504040204" pitchFamily="34" charset="0"/>
                <a:ea typeface="Verdana" panose="020B0604030504040204" pitchFamily="34" charset="0"/>
                <a:cs typeface="Verdana" panose="020B0604030504040204" pitchFamily="34" charset="0"/>
              </a:rPr>
              <a:t>Erstellung einer ersten Kompetenzliste</a:t>
            </a:r>
          </a:p>
          <a:p>
            <a:pPr marL="892174" indent="-892174" algn="just">
              <a:buAutoNum type="alphaLcPeriod"/>
            </a:pPr>
            <a:endParaRPr lang="de-DE" sz="3200" dirty="0" smtClean="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de-DE" sz="3200" dirty="0" smtClean="0">
                <a:latin typeface="Verdana" panose="020B0604030504040204" pitchFamily="34" charset="0"/>
                <a:ea typeface="Verdana" panose="020B0604030504040204" pitchFamily="34" charset="0"/>
                <a:cs typeface="Verdana" panose="020B0604030504040204" pitchFamily="34" charset="0"/>
              </a:rPr>
              <a:t>Stichprobentests in Unternehmen und mit Jugendlichen</a:t>
            </a:r>
          </a:p>
          <a:p>
            <a:pPr marL="892174" indent="-892174" algn="just">
              <a:buAutoNum type="alphaLcPeriod"/>
            </a:pPr>
            <a:endParaRPr lang="de-DE" sz="3200" dirty="0" smtClean="0">
              <a:latin typeface="Verdana" panose="020B0604030504040204" pitchFamily="34" charset="0"/>
              <a:ea typeface="Verdana" panose="020B0604030504040204" pitchFamily="34" charset="0"/>
              <a:cs typeface="Verdana" panose="020B0604030504040204" pitchFamily="34" charset="0"/>
            </a:endParaRPr>
          </a:p>
          <a:p>
            <a:pPr marL="892174" indent="-892174" algn="just">
              <a:buAutoNum type="alphaLcPeriod"/>
            </a:pPr>
            <a:r>
              <a:rPr lang="de-DE" sz="3200" dirty="0" smtClean="0">
                <a:latin typeface="Verdana" panose="020B0604030504040204" pitchFamily="34" charset="0"/>
                <a:ea typeface="Verdana" panose="020B0604030504040204" pitchFamily="34" charset="0"/>
                <a:cs typeface="Verdana" panose="020B0604030504040204" pitchFamily="34" charset="0"/>
              </a:rPr>
              <a:t>Beiträge von Experten der Jugend- und Arbeitswelt .</a:t>
            </a:r>
            <a:endParaRPr lang="de-DE" sz="3700" dirty="0" smtClean="0">
              <a:latin typeface="Verdana" panose="020B0604030504040204" pitchFamily="34" charset="0"/>
              <a:ea typeface="Verdana" panose="020B0604030504040204" pitchFamily="34" charset="0"/>
              <a:cs typeface="Verdana" panose="020B0604030504040204" pitchFamily="34" charset="0"/>
            </a:endParaRPr>
          </a:p>
          <a:p>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49133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35</a:t>
            </a:fld>
            <a:endParaRPr lang="fr-FR"/>
          </a:p>
        </p:txBody>
      </p:sp>
      <p:sp>
        <p:nvSpPr>
          <p:cNvPr id="4" name="Rectangle 3"/>
          <p:cNvSpPr/>
          <p:nvPr/>
        </p:nvSpPr>
        <p:spPr>
          <a:xfrm>
            <a:off x="707232" y="2234751"/>
            <a:ext cx="13753528" cy="7109641"/>
          </a:xfrm>
          <a:prstGeom prst="rect">
            <a:avLst/>
          </a:prstGeom>
        </p:spPr>
        <p:txBody>
          <a:bodyPr wrap="square" lIns="91440" tIns="45721" rIns="91440" bIns="45721">
            <a:spAutoFit/>
          </a:bodyPr>
          <a:lstStyle/>
          <a:p>
            <a:endParaRPr lang="de-DE" sz="24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err="1" smtClean="0">
                <a:latin typeface="Verdana" panose="020B0604030504040204" pitchFamily="34" charset="0"/>
                <a:ea typeface="Verdana" panose="020B0604030504040204" pitchFamily="34" charset="0"/>
                <a:cs typeface="Verdana" panose="020B0604030504040204" pitchFamily="34" charset="0"/>
              </a:rPr>
              <a:t>Ewan</a:t>
            </a:r>
            <a:r>
              <a:rPr lang="de-DE" sz="2400" b="1" dirty="0" smtClean="0">
                <a:latin typeface="Verdana" panose="020B0604030504040204" pitchFamily="34" charset="0"/>
                <a:ea typeface="Verdana" panose="020B0604030504040204" pitchFamily="34" charset="0"/>
                <a:cs typeface="Verdana" panose="020B0604030504040204" pitchFamily="34" charset="0"/>
              </a:rPr>
              <a:t> </a:t>
            </a:r>
            <a:r>
              <a:rPr lang="de-DE" sz="2400" b="1" dirty="0" err="1" smtClean="0">
                <a:latin typeface="Verdana" panose="020B0604030504040204" pitchFamily="34" charset="0"/>
                <a:ea typeface="Verdana" panose="020B0604030504040204" pitchFamily="34" charset="0"/>
                <a:cs typeface="Verdana" panose="020B0604030504040204" pitchFamily="34" charset="0"/>
              </a:rPr>
              <a:t>Oiry</a:t>
            </a:r>
            <a:r>
              <a:rPr lang="de-DE" sz="2400" b="1" dirty="0" smtClean="0">
                <a:latin typeface="Verdana" panose="020B0604030504040204" pitchFamily="34" charset="0"/>
                <a:ea typeface="Verdana" panose="020B0604030504040204" pitchFamily="34" charset="0"/>
                <a:cs typeface="Verdana" panose="020B0604030504040204" pitchFamily="34" charset="0"/>
              </a:rPr>
              <a:t>, </a:t>
            </a:r>
            <a:r>
              <a:rPr lang="de-DE" sz="2400" dirty="0" smtClean="0">
                <a:latin typeface="Verdana" panose="020B0604030504040204" pitchFamily="34" charset="0"/>
                <a:ea typeface="Verdana" panose="020B0604030504040204" pitchFamily="34" charset="0"/>
                <a:cs typeface="Verdana" panose="020B0604030504040204" pitchFamily="34" charset="0"/>
              </a:rPr>
              <a:t>Professor (Fachbereich Kompetenzmanagement) und </a:t>
            </a:r>
            <a:r>
              <a:rPr lang="de-DE" sz="2400" b="1" dirty="0" smtClean="0">
                <a:latin typeface="Verdana" panose="020B0604030504040204" pitchFamily="34" charset="0"/>
                <a:ea typeface="Verdana" panose="020B0604030504040204" pitchFamily="34" charset="0"/>
                <a:cs typeface="Verdana" panose="020B0604030504040204" pitchFamily="34" charset="0"/>
              </a:rPr>
              <a:t>Sylvie Guerrero </a:t>
            </a:r>
            <a:r>
              <a:rPr lang="de-DE" sz="2400" dirty="0" smtClean="0">
                <a:latin typeface="Verdana" panose="020B0604030504040204" pitchFamily="34" charset="0"/>
                <a:ea typeface="Verdana" panose="020B0604030504040204" pitchFamily="34" charset="0"/>
                <a:cs typeface="Verdana" panose="020B0604030504040204" pitchFamily="34" charset="0"/>
              </a:rPr>
              <a:t>Professorin (Fachbereich Karriere-Management) der </a:t>
            </a:r>
            <a:r>
              <a:rPr lang="de-DE" sz="2400" i="1" dirty="0" err="1" smtClean="0">
                <a:latin typeface="Verdana" panose="020B0604030504040204" pitchFamily="34" charset="0"/>
                <a:ea typeface="Verdana" panose="020B0604030504040204" pitchFamily="34" charset="0"/>
                <a:cs typeface="Verdana" panose="020B0604030504040204" pitchFamily="34" charset="0"/>
              </a:rPr>
              <a:t>Université</a:t>
            </a:r>
            <a:r>
              <a:rPr lang="de-DE" sz="2400" i="1" dirty="0" smtClean="0">
                <a:latin typeface="Verdana" panose="020B0604030504040204" pitchFamily="34" charset="0"/>
                <a:ea typeface="Verdana" panose="020B0604030504040204" pitchFamily="34" charset="0"/>
                <a:cs typeface="Verdana" panose="020B0604030504040204" pitchFamily="34" charset="0"/>
              </a:rPr>
              <a:t> du Québec à </a:t>
            </a:r>
            <a:r>
              <a:rPr lang="de-DE" sz="2400" i="1" dirty="0" err="1" smtClean="0">
                <a:latin typeface="Verdana" panose="020B0604030504040204" pitchFamily="34" charset="0"/>
                <a:ea typeface="Verdana" panose="020B0604030504040204" pitchFamily="34" charset="0"/>
                <a:cs typeface="Verdana" panose="020B0604030504040204" pitchFamily="34" charset="0"/>
              </a:rPr>
              <a:t>Montréal</a:t>
            </a:r>
            <a:r>
              <a:rPr lang="de-DE" sz="2400" i="1" dirty="0" smtClean="0">
                <a:latin typeface="Verdana" panose="020B0604030504040204" pitchFamily="34" charset="0"/>
                <a:ea typeface="Verdana" panose="020B0604030504040204" pitchFamily="34" charset="0"/>
                <a:cs typeface="Verdana" panose="020B0604030504040204" pitchFamily="34" charset="0"/>
              </a:rPr>
              <a:t> (UQAM)</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smtClean="0">
                <a:latin typeface="Verdana" panose="020B0604030504040204" pitchFamily="34" charset="0"/>
                <a:ea typeface="Verdana" panose="020B0604030504040204" pitchFamily="34" charset="0"/>
                <a:cs typeface="Verdana" panose="020B0604030504040204" pitchFamily="34" charset="0"/>
              </a:rPr>
              <a:t>Hervé </a:t>
            </a:r>
            <a:r>
              <a:rPr lang="de-DE" sz="2400" b="1" dirty="0" err="1" smtClean="0">
                <a:latin typeface="Verdana" panose="020B0604030504040204" pitchFamily="34" charset="0"/>
                <a:ea typeface="Verdana" panose="020B0604030504040204" pitchFamily="34" charset="0"/>
                <a:cs typeface="Verdana" panose="020B0604030504040204" pitchFamily="34" charset="0"/>
              </a:rPr>
              <a:t>Dignard</a:t>
            </a:r>
            <a:r>
              <a:rPr lang="de-DE" sz="2400" b="1" dirty="0" smtClean="0">
                <a:latin typeface="Verdana" panose="020B0604030504040204" pitchFamily="34" charset="0"/>
                <a:ea typeface="Verdana" panose="020B0604030504040204" pitchFamily="34" charset="0"/>
                <a:cs typeface="Verdana" panose="020B0604030504040204" pitchFamily="34" charset="0"/>
              </a:rPr>
              <a:t>, </a:t>
            </a:r>
            <a:r>
              <a:rPr lang="de-DE" sz="2400" dirty="0" smtClean="0">
                <a:latin typeface="Verdana" panose="020B0604030504040204" pitchFamily="34" charset="0"/>
                <a:ea typeface="Verdana" panose="020B0604030504040204" pitchFamily="34" charset="0"/>
                <a:cs typeface="Verdana" panose="020B0604030504040204" pitchFamily="34" charset="0"/>
              </a:rPr>
              <a:t>Projektleiter politische Bildung des Instituts der Zusammenarbeit in der Erwachsenenbildung</a:t>
            </a:r>
            <a:r>
              <a:rPr lang="de-DE" sz="2400" i="1" dirty="0" smtClean="0">
                <a:latin typeface="Verdana" panose="020B0604030504040204" pitchFamily="34" charset="0"/>
                <a:ea typeface="Verdana" panose="020B0604030504040204" pitchFamily="34" charset="0"/>
                <a:cs typeface="Verdana" panose="020B0604030504040204" pitchFamily="34" charset="0"/>
              </a:rPr>
              <a:t> (Institut de </a:t>
            </a:r>
            <a:r>
              <a:rPr lang="de-DE" sz="2400" i="1" dirty="0" err="1" smtClean="0">
                <a:latin typeface="Verdana" panose="020B0604030504040204" pitchFamily="34" charset="0"/>
                <a:ea typeface="Verdana" panose="020B0604030504040204" pitchFamily="34" charset="0"/>
                <a:cs typeface="Verdana" panose="020B0604030504040204" pitchFamily="34" charset="0"/>
              </a:rPr>
              <a:t>Coopération</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pour</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l’Education</a:t>
            </a:r>
            <a:r>
              <a:rPr lang="de-DE" sz="2400" i="1" dirty="0" smtClean="0">
                <a:latin typeface="Verdana" panose="020B0604030504040204" pitchFamily="34" charset="0"/>
                <a:ea typeface="Verdana" panose="020B0604030504040204" pitchFamily="34" charset="0"/>
                <a:cs typeface="Verdana" panose="020B0604030504040204" pitchFamily="34" charset="0"/>
              </a:rPr>
              <a:t> des Adultes ICEA)</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smtClean="0">
                <a:latin typeface="Verdana" panose="020B0604030504040204" pitchFamily="34" charset="0"/>
                <a:ea typeface="Verdana" panose="020B0604030504040204" pitchFamily="34" charset="0"/>
                <a:cs typeface="Verdana" panose="020B0604030504040204" pitchFamily="34" charset="0"/>
              </a:rPr>
              <a:t>Rita Bergstein, </a:t>
            </a:r>
            <a:r>
              <a:rPr lang="de-DE" sz="2400" dirty="0" smtClean="0">
                <a:latin typeface="Verdana" panose="020B0604030504040204" pitchFamily="34" charset="0"/>
                <a:ea typeface="Verdana" panose="020B0604030504040204" pitchFamily="34" charset="0"/>
                <a:cs typeface="Verdana" panose="020B0604030504040204" pitchFamily="34" charset="0"/>
              </a:rPr>
              <a:t>Koordinatorin</a:t>
            </a:r>
            <a:r>
              <a:rPr lang="de-DE" sz="2400" b="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smtClean="0">
                <a:latin typeface="Verdana" panose="020B0604030504040204" pitchFamily="34" charset="0"/>
                <a:ea typeface="Verdana" panose="020B0604030504040204" pitchFamily="34" charset="0"/>
                <a:cs typeface="Verdana" panose="020B0604030504040204" pitchFamily="34" charset="0"/>
              </a:rPr>
              <a:t>Salto Youth </a:t>
            </a:r>
            <a:r>
              <a:rPr lang="de-DE" sz="2400" i="1" dirty="0" err="1" smtClean="0">
                <a:latin typeface="Verdana" panose="020B0604030504040204" pitchFamily="34" charset="0"/>
                <a:ea typeface="Verdana" panose="020B0604030504040204" pitchFamily="34" charset="0"/>
                <a:cs typeface="Verdana" panose="020B0604030504040204" pitchFamily="34" charset="0"/>
              </a:rPr>
              <a:t>Cooperation</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and</a:t>
            </a:r>
            <a:r>
              <a:rPr lang="de-DE" sz="2400" i="1" dirty="0" smtClean="0">
                <a:latin typeface="Verdana" panose="020B0604030504040204" pitchFamily="34" charset="0"/>
                <a:ea typeface="Verdana" panose="020B0604030504040204" pitchFamily="34" charset="0"/>
                <a:cs typeface="Verdana" panose="020B0604030504040204" pitchFamily="34" charset="0"/>
              </a:rPr>
              <a:t> Training</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smtClean="0">
                <a:latin typeface="Verdana" panose="020B0604030504040204" pitchFamily="34" charset="0"/>
                <a:ea typeface="Verdana" panose="020B0604030504040204" pitchFamily="34" charset="0"/>
                <a:cs typeface="Verdana" panose="020B0604030504040204" pitchFamily="34" charset="0"/>
              </a:rPr>
              <a:t>Louis-Philippe </a:t>
            </a:r>
            <a:r>
              <a:rPr lang="de-DE" sz="2400" b="1" dirty="0" err="1" smtClean="0">
                <a:latin typeface="Verdana" panose="020B0604030504040204" pitchFamily="34" charset="0"/>
                <a:ea typeface="Verdana" panose="020B0604030504040204" pitchFamily="34" charset="0"/>
                <a:cs typeface="Verdana" panose="020B0604030504040204" pitchFamily="34" charset="0"/>
              </a:rPr>
              <a:t>Lizotte</a:t>
            </a:r>
            <a:r>
              <a:rPr lang="de-DE" sz="2400" dirty="0" smtClean="0">
                <a:latin typeface="Verdana" panose="020B0604030504040204" pitchFamily="34" charset="0"/>
                <a:ea typeface="Verdana" panose="020B0604030504040204" pitchFamily="34" charset="0"/>
                <a:cs typeface="Verdana" panose="020B0604030504040204" pitchFamily="34" charset="0"/>
              </a:rPr>
              <a:t>, Projektbeauftragter am </a:t>
            </a:r>
            <a:r>
              <a:rPr lang="de-DE" sz="2400" i="1" dirty="0" smtClean="0">
                <a:latin typeface="Verdana" panose="020B0604030504040204" pitchFamily="34" charset="0"/>
                <a:ea typeface="Verdana" panose="020B0604030504040204" pitchFamily="34" charset="0"/>
                <a:cs typeface="Verdana" panose="020B0604030504040204" pitchFamily="34" charset="0"/>
              </a:rPr>
              <a:t>Institut du </a:t>
            </a:r>
            <a:r>
              <a:rPr lang="de-DE" sz="2400" i="1" dirty="0" err="1" smtClean="0">
                <a:latin typeface="Verdana" panose="020B0604030504040204" pitchFamily="34" charset="0"/>
                <a:ea typeface="Verdana" panose="020B0604030504040204" pitchFamily="34" charset="0"/>
                <a:cs typeface="Verdana" panose="020B0604030504040204" pitchFamily="34" charset="0"/>
              </a:rPr>
              <a:t>Nouveau</a:t>
            </a:r>
            <a:r>
              <a:rPr lang="de-DE" sz="2400" i="1" dirty="0" smtClean="0">
                <a:latin typeface="Verdana" panose="020B0604030504040204" pitchFamily="34" charset="0"/>
                <a:ea typeface="Verdana" panose="020B0604030504040204" pitchFamily="34" charset="0"/>
                <a:cs typeface="Verdana" panose="020B0604030504040204" pitchFamily="34" charset="0"/>
              </a:rPr>
              <a:t> Monde</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smtClean="0">
                <a:latin typeface="Verdana" panose="020B0604030504040204" pitchFamily="34" charset="0"/>
                <a:ea typeface="Verdana" panose="020B0604030504040204" pitchFamily="34" charset="0"/>
                <a:cs typeface="Verdana" panose="020B0604030504040204" pitchFamily="34" charset="0"/>
              </a:rPr>
              <a:t>Miguel Angel Garcia Lopez</a:t>
            </a:r>
            <a:r>
              <a:rPr lang="de-DE" sz="2400" dirty="0" smtClean="0">
                <a:latin typeface="Verdana" panose="020B0604030504040204" pitchFamily="34" charset="0"/>
                <a:ea typeface="Verdana" panose="020B0604030504040204" pitchFamily="34" charset="0"/>
                <a:cs typeface="Verdana" panose="020B0604030504040204" pitchFamily="34" charset="0"/>
              </a:rPr>
              <a:t>, Experte europäischer Jugendprogramme</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b="1" dirty="0" smtClean="0">
                <a:latin typeface="Verdana" panose="020B0604030504040204" pitchFamily="34" charset="0"/>
                <a:ea typeface="Verdana" panose="020B0604030504040204" pitchFamily="34" charset="0"/>
                <a:cs typeface="Verdana" panose="020B0604030504040204" pitchFamily="34" charset="0"/>
              </a:rPr>
              <a:t>Esther Gelabert</a:t>
            </a:r>
            <a:r>
              <a:rPr lang="de-DE" sz="2400" dirty="0" smtClean="0">
                <a:latin typeface="Verdana" panose="020B0604030504040204" pitchFamily="34" charset="0"/>
                <a:ea typeface="Verdana" panose="020B0604030504040204" pitchFamily="34" charset="0"/>
                <a:cs typeface="Verdana" panose="020B0604030504040204" pitchFamily="34" charset="0"/>
              </a:rPr>
              <a:t>, Gutachterin europäischer Projekte</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Mitglieder des wallonischen Unternehmerverbands</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Deutsche, französische, belgische und </a:t>
            </a:r>
            <a:r>
              <a:rPr lang="de-DE" sz="2400" dirty="0" err="1" smtClean="0">
                <a:latin typeface="Verdana" panose="020B0604030504040204" pitchFamily="34" charset="0"/>
                <a:ea typeface="Verdana" panose="020B0604030504040204" pitchFamily="34" charset="0"/>
                <a:cs typeface="Verdana" panose="020B0604030504040204" pitchFamily="34" charset="0"/>
              </a:rPr>
              <a:t>quebecische</a:t>
            </a:r>
            <a:r>
              <a:rPr lang="de-DE" sz="2400" dirty="0" smtClean="0">
                <a:latin typeface="Verdana" panose="020B0604030504040204" pitchFamily="34" charset="0"/>
                <a:ea typeface="Verdana" panose="020B0604030504040204" pitchFamily="34" charset="0"/>
                <a:cs typeface="Verdana" panose="020B0604030504040204" pitchFamily="34" charset="0"/>
              </a:rPr>
              <a:t> Unternehmen</a:t>
            </a:r>
            <a:endParaRPr lang="de-DE"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a:xfrm>
            <a:off x="491208" y="9295904"/>
            <a:ext cx="9954073" cy="864096"/>
          </a:xfr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14105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36</a:t>
            </a:fld>
            <a:endParaRPr lang="fr-FR" dirty="0"/>
          </a:p>
        </p:txBody>
      </p:sp>
      <p:sp>
        <p:nvSpPr>
          <p:cNvPr id="4" name="Rectangle 3"/>
          <p:cNvSpPr/>
          <p:nvPr/>
        </p:nvSpPr>
        <p:spPr>
          <a:xfrm>
            <a:off x="923259" y="1335588"/>
            <a:ext cx="13753528" cy="7555917"/>
          </a:xfrm>
          <a:prstGeom prst="rect">
            <a:avLst/>
          </a:prstGeom>
        </p:spPr>
        <p:txBody>
          <a:bodyPr wrap="square" lIns="91440" tIns="45721" rIns="91440" bIns="45721">
            <a:spAutoFit/>
          </a:bodyPr>
          <a:lstStyle/>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sz="2400" b="1" dirty="0">
                <a:latin typeface="Verdana" panose="020B0604030504040204" pitchFamily="34" charset="0"/>
                <a:ea typeface="Verdana" panose="020B0604030504040204" pitchFamily="34" charset="0"/>
                <a:cs typeface="Verdana" panose="020B0604030504040204" pitchFamily="34" charset="0"/>
              </a:rPr>
              <a:t>f. </a:t>
            </a:r>
            <a:r>
              <a:rPr lang="de-DE" sz="2400" b="1" dirty="0" smtClean="0">
                <a:latin typeface="Verdana" panose="020B0604030504040204" pitchFamily="34" charset="0"/>
                <a:ea typeface="Verdana" panose="020B0604030504040204" pitchFamily="34" charset="0"/>
                <a:cs typeface="Verdana" panose="020B0604030504040204" pitchFamily="34" charset="0"/>
              </a:rPr>
              <a:t>Wahl der 5 AKI-Kompetenzen</a:t>
            </a:r>
          </a:p>
          <a:p>
            <a:pPr algn="just"/>
            <a:endParaRPr lang="de-DE" sz="24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de-DE" sz="24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2400" b="1" dirty="0" smtClean="0">
                <a:latin typeface="Verdana" panose="020B0604030504040204" pitchFamily="34" charset="0"/>
                <a:ea typeface="Verdana" panose="020B0604030504040204" pitchFamily="34" charset="0"/>
                <a:cs typeface="Verdana" panose="020B0604030504040204" pitchFamily="34" charset="0"/>
              </a:rPr>
              <a:t>g. Gemeinsame Erstellung des Handbuchs und der Tools</a:t>
            </a:r>
          </a:p>
          <a:p>
            <a:pPr algn="just"/>
            <a:endParaRPr lang="de-DE" sz="24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de-DE" sz="24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de-DE" sz="2400" dirty="0" smtClean="0">
                <a:latin typeface="Verdana" panose="020B0604030504040204" pitchFamily="34" charset="0"/>
                <a:ea typeface="Verdana" panose="020B0604030504040204" pitchFamily="34" charset="0"/>
                <a:cs typeface="Verdana" panose="020B0604030504040204" pitchFamily="34" charset="0"/>
              </a:rPr>
              <a:t>Definition jeder sozialen Kompetenz in Jugendlichen und Unternehmen geläufigen Stichworten</a:t>
            </a:r>
          </a:p>
          <a:p>
            <a:pPr marL="1165212" indent="-547687" algn="just"/>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de-DE" sz="2400" dirty="0" smtClean="0">
                <a:latin typeface="Verdana" panose="020B0604030504040204" pitchFamily="34" charset="0"/>
                <a:ea typeface="Verdana" panose="020B0604030504040204" pitchFamily="34" charset="0"/>
                <a:cs typeface="Verdana" panose="020B0604030504040204" pitchFamily="34" charset="0"/>
              </a:rPr>
              <a:t>Erstellung eines kurzen Übersichtstextes pro Kompetenz bezüglich deren möglicher Entwicklung im Rahmen einer Mobilität und deren Nutzen im Arbeits- und Sozialleben</a:t>
            </a:r>
          </a:p>
          <a:p>
            <a:pPr marL="1165212" indent="-547687" algn="just">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de-DE" sz="2400" b="1" dirty="0" smtClean="0">
                <a:latin typeface="Verdana" panose="020B0604030504040204" pitchFamily="34" charset="0"/>
                <a:ea typeface="Verdana" panose="020B0604030504040204" pitchFamily="34" charset="0"/>
                <a:cs typeface="Verdana" panose="020B0604030504040204" pitchFamily="34" charset="0"/>
              </a:rPr>
              <a:t>1 Kompetenz, 3 Fähigkeiten, 4 Beschreibungen : Kompetenzliste</a:t>
            </a:r>
          </a:p>
          <a:p>
            <a:pPr marL="1165212" indent="-547687" algn="just">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Wingdings" panose="05000000000000000000" pitchFamily="2" charset="2"/>
              <a:buChar char="Ø"/>
            </a:pPr>
            <a:r>
              <a:rPr lang="de-DE" sz="2400" dirty="0" smtClean="0">
                <a:latin typeface="Verdana" panose="020B0604030504040204" pitchFamily="34" charset="0"/>
                <a:ea typeface="Verdana" panose="020B0604030504040204" pitchFamily="34" charset="0"/>
                <a:cs typeface="Verdana" panose="020B0604030504040204" pitchFamily="34" charset="0"/>
              </a:rPr>
              <a:t>Erstellung eines Dokumentierungstools (Fragebogen und Anerkennungsdokument für die Teilnehmer)</a:t>
            </a:r>
            <a:endParaRPr lang="de-DE" dirty="0" smtClean="0"/>
          </a:p>
          <a:p>
            <a:pPr lvl="0"/>
            <a:endParaRPr lang="fr-FR" dirty="0"/>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55012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37</a:t>
            </a:fld>
            <a:endParaRPr lang="fr-FR" dirty="0"/>
          </a:p>
        </p:txBody>
      </p:sp>
      <p:sp>
        <p:nvSpPr>
          <p:cNvPr id="7" name="Rectangle 6"/>
          <p:cNvSpPr/>
          <p:nvPr/>
        </p:nvSpPr>
        <p:spPr>
          <a:xfrm>
            <a:off x="1425252" y="4647953"/>
            <a:ext cx="3240360" cy="115212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b="1" dirty="0" err="1" smtClean="0">
                <a:solidFill>
                  <a:srgbClr val="002060"/>
                </a:solidFill>
              </a:rPr>
              <a:t>Kompetenzen</a:t>
            </a:r>
            <a:endParaRPr lang="fr-FR" b="1" dirty="0">
              <a:solidFill>
                <a:srgbClr val="002060"/>
              </a:solidFill>
            </a:endParaRPr>
          </a:p>
        </p:txBody>
      </p:sp>
      <p:sp>
        <p:nvSpPr>
          <p:cNvPr id="8" name="Rectangle 7"/>
          <p:cNvSpPr/>
          <p:nvPr/>
        </p:nvSpPr>
        <p:spPr>
          <a:xfrm>
            <a:off x="5107868" y="6808193"/>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lumMod val="75000"/>
                  </a:schemeClr>
                </a:solidFill>
              </a:rPr>
              <a:t>Fähigkeiten</a:t>
            </a:r>
            <a:endParaRPr lang="fr-FR" dirty="0">
              <a:solidFill>
                <a:schemeClr val="accent1">
                  <a:lumMod val="75000"/>
                </a:schemeClr>
              </a:solidFill>
            </a:endParaRPr>
          </a:p>
        </p:txBody>
      </p:sp>
      <p:sp>
        <p:nvSpPr>
          <p:cNvPr id="9" name="Rectangle 8"/>
          <p:cNvSpPr/>
          <p:nvPr/>
        </p:nvSpPr>
        <p:spPr>
          <a:xfrm>
            <a:off x="5130047" y="4647953"/>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lumMod val="75000"/>
                  </a:schemeClr>
                </a:solidFill>
              </a:rPr>
              <a:t>Fähigkeiten</a:t>
            </a:r>
            <a:endParaRPr lang="fr-FR" dirty="0">
              <a:solidFill>
                <a:schemeClr val="accent1">
                  <a:lumMod val="75000"/>
                </a:schemeClr>
              </a:solidFill>
            </a:endParaRPr>
          </a:p>
        </p:txBody>
      </p:sp>
      <p:sp>
        <p:nvSpPr>
          <p:cNvPr id="10" name="Rectangle 9"/>
          <p:cNvSpPr/>
          <p:nvPr/>
        </p:nvSpPr>
        <p:spPr>
          <a:xfrm>
            <a:off x="5165678" y="2582957"/>
            <a:ext cx="3240360" cy="115212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lumMod val="75000"/>
                  </a:schemeClr>
                </a:solidFill>
              </a:rPr>
              <a:t>Fähigkeiten</a:t>
            </a:r>
            <a:endParaRPr lang="fr-FR" dirty="0">
              <a:solidFill>
                <a:schemeClr val="accent1">
                  <a:lumMod val="75000"/>
                </a:schemeClr>
              </a:solidFill>
            </a:endParaRPr>
          </a:p>
        </p:txBody>
      </p:sp>
      <p:sp>
        <p:nvSpPr>
          <p:cNvPr id="11" name="Rectangle 10"/>
          <p:cNvSpPr/>
          <p:nvPr/>
        </p:nvSpPr>
        <p:spPr>
          <a:xfrm>
            <a:off x="9269493" y="1772131"/>
            <a:ext cx="3240360" cy="67130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solidFill>
              </a:rPr>
              <a:t>Beschriebung</a:t>
            </a:r>
            <a:r>
              <a:rPr lang="fr-FR" dirty="0" smtClean="0">
                <a:solidFill>
                  <a:schemeClr val="accent1"/>
                </a:solidFill>
              </a:rPr>
              <a:t> 1 </a:t>
            </a:r>
            <a:endParaRPr lang="fr-FR" dirty="0">
              <a:solidFill>
                <a:schemeClr val="accent1"/>
              </a:solidFill>
            </a:endParaRPr>
          </a:p>
        </p:txBody>
      </p:sp>
      <p:sp>
        <p:nvSpPr>
          <p:cNvPr id="12" name="Rectangle 11"/>
          <p:cNvSpPr/>
          <p:nvPr/>
        </p:nvSpPr>
        <p:spPr>
          <a:xfrm>
            <a:off x="9259082" y="2582957"/>
            <a:ext cx="3240360" cy="6306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solidFill>
              </a:rPr>
              <a:t>Beschriebung</a:t>
            </a:r>
            <a:r>
              <a:rPr lang="fr-FR" dirty="0" smtClean="0">
                <a:solidFill>
                  <a:schemeClr val="accent1"/>
                </a:solidFill>
              </a:rPr>
              <a:t> 2</a:t>
            </a:r>
            <a:endParaRPr lang="fr-FR" dirty="0">
              <a:solidFill>
                <a:schemeClr val="accent1"/>
              </a:solidFill>
            </a:endParaRPr>
          </a:p>
        </p:txBody>
      </p:sp>
      <p:sp>
        <p:nvSpPr>
          <p:cNvPr id="13" name="Rectangle 12"/>
          <p:cNvSpPr/>
          <p:nvPr/>
        </p:nvSpPr>
        <p:spPr>
          <a:xfrm>
            <a:off x="9259082" y="3318815"/>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solidFill>
              </a:rPr>
              <a:t>Beschriebung</a:t>
            </a:r>
            <a:r>
              <a:rPr lang="fr-FR" dirty="0" smtClean="0">
                <a:solidFill>
                  <a:schemeClr val="accent1"/>
                </a:solidFill>
              </a:rPr>
              <a:t> 3 </a:t>
            </a:r>
            <a:endParaRPr lang="fr-FR" dirty="0">
              <a:solidFill>
                <a:schemeClr val="accent1"/>
              </a:solidFill>
            </a:endParaRPr>
          </a:p>
        </p:txBody>
      </p:sp>
      <p:sp>
        <p:nvSpPr>
          <p:cNvPr id="14" name="Rectangle 13"/>
          <p:cNvSpPr/>
          <p:nvPr/>
        </p:nvSpPr>
        <p:spPr>
          <a:xfrm>
            <a:off x="9269493" y="4024150"/>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r>
              <a:rPr lang="fr-FR" dirty="0" err="1" smtClean="0">
                <a:solidFill>
                  <a:schemeClr val="accent1"/>
                </a:solidFill>
              </a:rPr>
              <a:t>Beschriebung</a:t>
            </a:r>
            <a:r>
              <a:rPr lang="fr-FR" dirty="0" smtClean="0">
                <a:solidFill>
                  <a:schemeClr val="accent1"/>
                </a:solidFill>
              </a:rPr>
              <a:t> 4 </a:t>
            </a:r>
            <a:endParaRPr lang="fr-FR" dirty="0">
              <a:solidFill>
                <a:schemeClr val="accent1"/>
              </a:solidFill>
            </a:endParaRPr>
          </a:p>
        </p:txBody>
      </p:sp>
      <p:cxnSp>
        <p:nvCxnSpPr>
          <p:cNvPr id="16" name="Connecteur droit 15"/>
          <p:cNvCxnSpPr>
            <a:stCxn id="7" idx="3"/>
            <a:endCxn id="10" idx="1"/>
          </p:cNvCxnSpPr>
          <p:nvPr/>
        </p:nvCxnSpPr>
        <p:spPr>
          <a:xfrm flipV="1">
            <a:off x="4665613" y="3159021"/>
            <a:ext cx="500067" cy="206499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7" idx="3"/>
            <a:endCxn id="9" idx="1"/>
          </p:cNvCxnSpPr>
          <p:nvPr/>
        </p:nvCxnSpPr>
        <p:spPr>
          <a:xfrm>
            <a:off x="4665612" y="5224016"/>
            <a:ext cx="46443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8" idx="1"/>
            <a:endCxn id="7" idx="3"/>
          </p:cNvCxnSpPr>
          <p:nvPr/>
        </p:nvCxnSpPr>
        <p:spPr>
          <a:xfrm flipH="1" flipV="1">
            <a:off x="4665613" y="5224016"/>
            <a:ext cx="442257" cy="216024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0" idx="3"/>
            <a:endCxn id="11" idx="1"/>
          </p:cNvCxnSpPr>
          <p:nvPr/>
        </p:nvCxnSpPr>
        <p:spPr>
          <a:xfrm flipV="1">
            <a:off x="8406038" y="2107783"/>
            <a:ext cx="863457" cy="10512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0" idx="3"/>
            <a:endCxn id="12" idx="1"/>
          </p:cNvCxnSpPr>
          <p:nvPr/>
        </p:nvCxnSpPr>
        <p:spPr>
          <a:xfrm flipV="1">
            <a:off x="8406040" y="2898261"/>
            <a:ext cx="853043" cy="2607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10" idx="3"/>
            <a:endCxn id="13" idx="1"/>
          </p:cNvCxnSpPr>
          <p:nvPr/>
        </p:nvCxnSpPr>
        <p:spPr>
          <a:xfrm>
            <a:off x="8406040" y="3159021"/>
            <a:ext cx="853043" cy="4478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0" idx="3"/>
            <a:endCxn id="14" idx="1"/>
          </p:cNvCxnSpPr>
          <p:nvPr/>
        </p:nvCxnSpPr>
        <p:spPr>
          <a:xfrm>
            <a:off x="8406038" y="3159021"/>
            <a:ext cx="863457" cy="11531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797243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38</a:t>
            </a:fld>
            <a:endParaRPr lang="fr-FR" dirty="0"/>
          </a:p>
        </p:txBody>
      </p:sp>
      <p:sp>
        <p:nvSpPr>
          <p:cNvPr id="4" name="Rectangle 3"/>
          <p:cNvSpPr/>
          <p:nvPr/>
        </p:nvSpPr>
        <p:spPr>
          <a:xfrm>
            <a:off x="563216" y="3783856"/>
            <a:ext cx="14113568" cy="1938994"/>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4.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Das</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AKI-</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Handbuch</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fr-FR" sz="6000" dirty="0">
              <a:solidFill>
                <a:srgbClr val="002060"/>
              </a:solidFill>
              <a:latin typeface="Segoe UI" pitchFamily="34" charset="0"/>
              <a:cs typeface="Arial"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678821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39</a:t>
            </a:fld>
            <a:endParaRPr lang="fr-FR" dirty="0"/>
          </a:p>
        </p:txBody>
      </p:sp>
      <p:sp>
        <p:nvSpPr>
          <p:cNvPr id="4" name="ZoneTexte 3"/>
          <p:cNvSpPr txBox="1"/>
          <p:nvPr/>
        </p:nvSpPr>
        <p:spPr>
          <a:xfrm>
            <a:off x="491208" y="1191572"/>
            <a:ext cx="14185577" cy="6740309"/>
          </a:xfrm>
          <a:prstGeom prst="rect">
            <a:avLst/>
          </a:prstGeom>
          <a:noFill/>
        </p:spPr>
        <p:txBody>
          <a:bodyPr wrap="square" lIns="91440" tIns="45721" rIns="91440" bIns="45721" rtlCol="0">
            <a:spAutoFit/>
          </a:bodyPr>
          <a:lstStyle/>
          <a:p>
            <a:endParaRPr lang="fr-FR" sz="2400" b="1" i="1" dirty="0">
              <a:latin typeface="Verdana" panose="020B0604030504040204" pitchFamily="34" charset="0"/>
              <a:ea typeface="Verdana" panose="020B0604030504040204" pitchFamily="34" charset="0"/>
              <a:cs typeface="Verdana" panose="020B0604030504040204" pitchFamily="34" charset="0"/>
            </a:endParaRPr>
          </a:p>
          <a:p>
            <a:r>
              <a:rPr lang="fr-FR" sz="2400" i="1" dirty="0">
                <a:latin typeface="Verdana" panose="020B0604030504040204" pitchFamily="34" charset="0"/>
                <a:ea typeface="Verdana" panose="020B0604030504040204" pitchFamily="34" charset="0"/>
                <a:cs typeface="Verdana" panose="020B0604030504040204" pitchFamily="34" charset="0"/>
              </a:rPr>
              <a:t> </a:t>
            </a:r>
          </a:p>
          <a:p>
            <a:r>
              <a:rPr lang="de-DE" sz="2400" b="1" dirty="0" smtClean="0">
                <a:latin typeface="Verdana" panose="020B0604030504040204" pitchFamily="34" charset="0"/>
                <a:ea typeface="Verdana" panose="020B0604030504040204" pitchFamily="34" charset="0"/>
                <a:cs typeface="Verdana" panose="020B0604030504040204" pitchFamily="34" charset="0"/>
              </a:rPr>
              <a:t>Zielgruppe: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Junge Teilnehmer von Mobilitätsprogrammen, Tutoren der Aufnahmeeinrichtungen    </a:t>
            </a:r>
          </a:p>
          <a:p>
            <a:pPr marL="457200" indent="-457200" algn="just">
              <a:buFontTx/>
              <a:buChar char="-"/>
            </a:pPr>
            <a:endParaRPr lang="de-DE" sz="2400" u="sng"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u="sng" dirty="0" smtClean="0">
                <a:latin typeface="Verdana" panose="020B0604030504040204" pitchFamily="34" charset="0"/>
                <a:ea typeface="Verdana" panose="020B0604030504040204" pitchFamily="34" charset="0"/>
                <a:cs typeface="Verdana" panose="020B0604030504040204" pitchFamily="34" charset="0"/>
              </a:rPr>
              <a:t> oder</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Arbeitgeber, Betreuer von Jugendorganisationen und alle interessierten Personen oder Strukturen</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b="1" dirty="0" smtClean="0">
                <a:latin typeface="Verdana" panose="020B0604030504040204" pitchFamily="34" charset="0"/>
                <a:ea typeface="Verdana" panose="020B0604030504040204" pitchFamily="34" charset="0"/>
                <a:cs typeface="Verdana" panose="020B0604030504040204" pitchFamily="34" charset="0"/>
              </a:rPr>
              <a:t>Aufbau: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Übersichtsblatt zu jeder Kompetenz</a:t>
            </a:r>
          </a:p>
          <a:p>
            <a:pPr marL="457200" indent="-457200" algn="just">
              <a:buFontTx/>
              <a:buChar cha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Ein Glossar</a:t>
            </a:r>
          </a:p>
          <a:p>
            <a:pPr marL="342900" indent="-342900" algn="just">
              <a:buFontTx/>
              <a:buChar char="-"/>
            </a:pPr>
            <a:endParaRPr lang="fr-FR" sz="2400" i="1"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24604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a:t>
            </a:fld>
            <a:endParaRPr lang="fr-FR" dirty="0"/>
          </a:p>
        </p:txBody>
      </p:sp>
      <p:sp>
        <p:nvSpPr>
          <p:cNvPr id="4" name="Rectangle 3"/>
          <p:cNvSpPr/>
          <p:nvPr/>
        </p:nvSpPr>
        <p:spPr>
          <a:xfrm>
            <a:off x="563215" y="2559749"/>
            <a:ext cx="14185577" cy="5893923"/>
          </a:xfrm>
          <a:prstGeom prst="rect">
            <a:avLst/>
          </a:prstGeom>
        </p:spPr>
        <p:txBody>
          <a:bodyPr wrap="square" lIns="91440" tIns="45721" rIns="91440" bIns="45721">
            <a:spAutoFit/>
          </a:bodyPr>
          <a:lstStyle/>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Beauftragt mit Durchführung der Plattform</a:t>
            </a:r>
            <a:r>
              <a:rPr lang="de-DE" b="1" dirty="0" smtClean="0">
                <a:latin typeface="Verdana" panose="020B0604030504040204" pitchFamily="34" charset="0"/>
                <a:ea typeface="Verdana" panose="020B0604030504040204" pitchFamily="34" charset="0"/>
                <a:cs typeface="Verdana" panose="020B0604030504040204" pitchFamily="34" charset="0"/>
              </a:rPr>
              <a:t> </a:t>
            </a:r>
            <a:r>
              <a:rPr lang="de-DE" b="1" i="1" dirty="0" smtClean="0">
                <a:latin typeface="Verdana" panose="020B0604030504040204" pitchFamily="34" charset="0"/>
                <a:ea typeface="Verdana" panose="020B0604030504040204" pitchFamily="34" charset="0"/>
                <a:cs typeface="Verdana" panose="020B0604030504040204" pitchFamily="34" charset="0"/>
              </a:rPr>
              <a:t>Aquitaine Cap </a:t>
            </a:r>
            <a:r>
              <a:rPr lang="de-DE" b="1" i="1" dirty="0" err="1" smtClean="0">
                <a:latin typeface="Verdana" panose="020B0604030504040204" pitchFamily="34" charset="0"/>
                <a:ea typeface="Verdana" panose="020B0604030504040204" pitchFamily="34" charset="0"/>
                <a:cs typeface="Verdana" panose="020B0604030504040204" pitchFamily="34" charset="0"/>
              </a:rPr>
              <a:t>Mobilité</a:t>
            </a:r>
            <a:r>
              <a:rPr lang="de-DE" b="1" i="1"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durch Regionalrat der Region Aquitaine </a:t>
            </a:r>
          </a:p>
          <a:p>
            <a:pPr algn="just"/>
            <a:r>
              <a:rPr lang="de-DE" dirty="0" smtClean="0">
                <a:latin typeface="Verdana" panose="020B0604030504040204" pitchFamily="34" charset="0"/>
                <a:ea typeface="Verdana" panose="020B0604030504040204" pitchFamily="34" charset="0"/>
                <a:cs typeface="Verdana" panose="020B0604030504040204" pitchFamily="34" charset="0"/>
              </a:rPr>
              <a:t>    (2009-2016)</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b="1" dirty="0" smtClean="0">
                <a:latin typeface="Verdana" panose="020B0604030504040204" pitchFamily="34" charset="0"/>
                <a:ea typeface="Verdana" panose="020B0604030504040204" pitchFamily="34" charset="0"/>
                <a:cs typeface="Verdana" panose="020B0604030504040204" pitchFamily="34" charset="0"/>
              </a:rPr>
              <a:t>Begleitung </a:t>
            </a:r>
            <a:r>
              <a:rPr lang="de-DE" dirty="0" smtClean="0">
                <a:latin typeface="Verdana" panose="020B0604030504040204" pitchFamily="34" charset="0"/>
                <a:ea typeface="Verdana" panose="020B0604030504040204" pitchFamily="34" charset="0"/>
                <a:cs typeface="Verdana" panose="020B0604030504040204" pitchFamily="34" charset="0"/>
              </a:rPr>
              <a:t>der Projektträger</a:t>
            </a: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dirty="0" smtClean="0">
                <a:latin typeface="Verdana" panose="020B0604030504040204" pitchFamily="34" charset="0"/>
                <a:ea typeface="Verdana" panose="020B0604030504040204" pitchFamily="34" charset="0"/>
                <a:cs typeface="Verdana" panose="020B0604030504040204" pitchFamily="34" charset="0"/>
              </a:rPr>
              <a:t> </a:t>
            </a:r>
            <a:r>
              <a:rPr lang="de-DE" u="sng" dirty="0" smtClean="0">
                <a:latin typeface="Verdana" panose="020B0604030504040204" pitchFamily="34" charset="0"/>
                <a:ea typeface="Verdana" panose="020B0604030504040204" pitchFamily="34" charset="0"/>
                <a:cs typeface="Verdana" panose="020B0604030504040204" pitchFamily="34" charset="0"/>
              </a:rPr>
              <a:t>Ziele</a:t>
            </a:r>
            <a:r>
              <a:rPr lang="de-DE" dirty="0" smtClean="0">
                <a:latin typeface="Verdana" panose="020B0604030504040204" pitchFamily="34" charset="0"/>
                <a:ea typeface="Verdana" panose="020B0604030504040204" pitchFamily="34" charset="0"/>
                <a:cs typeface="Verdana" panose="020B0604030504040204" pitchFamily="34" charset="0"/>
              </a:rPr>
              <a:t> : </a:t>
            </a:r>
          </a:p>
          <a:p>
            <a:pPr marL="1165212" indent="-547687" algn="just">
              <a:buFontTx/>
              <a:buChar char="-"/>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165212" indent="-547687" algn="just">
              <a:buFont typeface="Verdana" panose="020B0604030504040204" pitchFamily="34" charset="0"/>
              <a:buChar char="‒"/>
            </a:pPr>
            <a:r>
              <a:rPr lang="de-DE" dirty="0" smtClean="0">
                <a:latin typeface="Verdana" panose="020B0604030504040204" pitchFamily="34" charset="0"/>
                <a:ea typeface="Verdana" panose="020B0604030504040204" pitchFamily="34" charset="0"/>
                <a:cs typeface="Verdana" panose="020B0604030504040204" pitchFamily="34" charset="0"/>
              </a:rPr>
              <a:t>  Ausbau der internationalen Mobilität ihrer Zielgruppen</a:t>
            </a:r>
          </a:p>
          <a:p>
            <a:pPr marL="1165212" indent="-547687" algn="just">
              <a:buFont typeface="Verdana" panose="020B0604030504040204" pitchFamily="34" charset="0"/>
              <a:buChar char="‒"/>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439833" indent="-822325" algn="just">
              <a:buFont typeface="Verdana" panose="020B0604030504040204" pitchFamily="34" charset="0"/>
              <a:buChar char="‒"/>
            </a:pPr>
            <a:r>
              <a:rPr lang="de-DE" dirty="0" smtClean="0">
                <a:latin typeface="Verdana" panose="020B0604030504040204" pitchFamily="34" charset="0"/>
                <a:ea typeface="Verdana" panose="020B0604030504040204" pitchFamily="34" charset="0"/>
                <a:cs typeface="Verdana" panose="020B0604030504040204" pitchFamily="34" charset="0"/>
              </a:rPr>
              <a:t>Kapitalisierung der durch Mobilität erworbenen Kenntnisse (berufliche, sprachliche und soziale Kompetenzen)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26407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9DF8857-F8AB-4E87-A3D4-33D444530FFB}" type="slidenum">
              <a:rPr lang="fr-FR" smtClean="0"/>
              <a:pPr>
                <a:defRPr/>
              </a:pPr>
              <a:t>40</a:t>
            </a:fld>
            <a:endParaRPr lang="fr-FR"/>
          </a:p>
        </p:txBody>
      </p:sp>
      <p:sp>
        <p:nvSpPr>
          <p:cNvPr id="5" name="Rectangle 4"/>
          <p:cNvSpPr/>
          <p:nvPr/>
        </p:nvSpPr>
        <p:spPr>
          <a:xfrm>
            <a:off x="13668674" y="27"/>
            <a:ext cx="1571328" cy="1015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7" name="Rectangle 6"/>
          <p:cNvSpPr/>
          <p:nvPr/>
        </p:nvSpPr>
        <p:spPr>
          <a:xfrm>
            <a:off x="-24386" y="0"/>
            <a:ext cx="1571328" cy="1012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2" name="Espace réservé du pied de page 1"/>
          <p:cNvSpPr>
            <a:spLocks noGrp="1"/>
          </p:cNvSpPr>
          <p:nvPr>
            <p:ph type="ftr" sz="quarter" idx="3"/>
          </p:nvPr>
        </p:nvSpPr>
        <p:spPr>
          <a:xfrm>
            <a:off x="460379" y="8248351"/>
            <a:ext cx="2335088" cy="1728193"/>
          </a:xfrm>
        </p:spPr>
        <p:txBody>
          <a:bodyPr/>
          <a:lstStyle/>
          <a:p>
            <a:pPr algn="l">
              <a:spcBef>
                <a:spcPct val="20000"/>
              </a:spcBef>
            </a:pPr>
            <a:r>
              <a:rPr lang="fr-FR" sz="2100"/>
              <a:t>Projet AKI Conférence– E3, Louvain-la-Neuve 10/10/2016</a:t>
            </a:r>
            <a:endParaRPr lang="fr-FR" sz="2100" dirty="0"/>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54" t="17284" r="20416" b="9568"/>
          <a:stretch/>
        </p:blipFill>
        <p:spPr bwMode="auto">
          <a:xfrm>
            <a:off x="-24386" y="0"/>
            <a:ext cx="15264388" cy="1012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08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41</a:t>
            </a:fld>
            <a:endParaRPr lang="fr-FR" dirty="0"/>
          </a:p>
        </p:txBody>
      </p:sp>
      <p:sp>
        <p:nvSpPr>
          <p:cNvPr id="4" name="Rectangle 3"/>
          <p:cNvSpPr/>
          <p:nvPr/>
        </p:nvSpPr>
        <p:spPr>
          <a:xfrm>
            <a:off x="563219" y="1623617"/>
            <a:ext cx="14113568" cy="7648250"/>
          </a:xfrm>
          <a:prstGeom prst="rect">
            <a:avLst/>
          </a:prstGeom>
        </p:spPr>
        <p:txBody>
          <a:bodyPr wrap="square" lIns="91440" tIns="45721" rIns="91440" bIns="45721">
            <a:spAutoFit/>
          </a:bodyPr>
          <a:lstStyle/>
          <a:p>
            <a:pPr algn="ctr"/>
            <a:r>
              <a:rPr lang="de-DE" sz="3700" b="1" dirty="0" smtClean="0">
                <a:latin typeface="Verdana" panose="020B0604030504040204" pitchFamily="34" charset="0"/>
                <a:ea typeface="Verdana" panose="020B0604030504040204" pitchFamily="34" charset="0"/>
                <a:cs typeface="Verdana" panose="020B0604030504040204" pitchFamily="34" charset="0"/>
              </a:rPr>
              <a:t>Beispiel</a:t>
            </a:r>
          </a:p>
          <a:p>
            <a:endParaRPr lang="de-DE"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de-DE"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Offenheit</a:t>
            </a:r>
          </a:p>
          <a:p>
            <a:endParaRPr lang="de-DE"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de-DE"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de-DE" dirty="0" smtClean="0">
                <a:latin typeface="Verdana" panose="020B0604030504040204" pitchFamily="34" charset="0"/>
                <a:ea typeface="Verdana" panose="020B0604030504040204" pitchFamily="34" charset="0"/>
                <a:cs typeface="Verdana" panose="020B0604030504040204" pitchFamily="34" charset="0"/>
              </a:rPr>
              <a:t>Definition : </a:t>
            </a:r>
          </a:p>
          <a:p>
            <a:endParaRPr lang="de-DE"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r>
              <a:rPr lang="de-DE" i="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Offenheit ermöglicht einer Person, einen erweiterten Blick auf sein Umfeld zu werfen, sich für andere zu interessieren und sein Verhalten und seinen Denkweise an die Personen und den Kontext des Umfeldes anzupassen. Mit anderen Worten: offen sein heißt, kulturelle Vielfalt und Meinungsvielfalt zu begrüßen und sich entsprechend anzupassen.</a:t>
            </a:r>
          </a:p>
          <a:p>
            <a:pPr algn="just"/>
            <a:endParaRPr lang="de-DE" i="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de-DE" i="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de-DE" sz="2100" b="1" i="1" dirty="0" smtClean="0">
                <a:latin typeface="Verdana" panose="020B0604030504040204" pitchFamily="34" charset="0"/>
                <a:ea typeface="Verdana" panose="020B0604030504040204" pitchFamily="34" charset="0"/>
                <a:cs typeface="Verdana" panose="020B0604030504040204" pitchFamily="34" charset="0"/>
              </a:rPr>
              <a:t>„Wenn du anders bist als ich, mein Bruder, dann schadest du mir nicht, sondern du bereicherst mich“ (Antoine de Saint </a:t>
            </a:r>
            <a:r>
              <a:rPr lang="de-DE" sz="2100" b="1" i="1" dirty="0" err="1" smtClean="0">
                <a:latin typeface="Verdana" panose="020B0604030504040204" pitchFamily="34" charset="0"/>
                <a:ea typeface="Verdana" panose="020B0604030504040204" pitchFamily="34" charset="0"/>
                <a:cs typeface="Verdana" panose="020B0604030504040204" pitchFamily="34" charset="0"/>
              </a:rPr>
              <a:t>Exupéry</a:t>
            </a:r>
            <a:r>
              <a:rPr lang="de-DE" sz="2100" b="1" i="1"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fr-FR" i="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289889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42</a:t>
            </a:fld>
            <a:endParaRPr lang="fr-FR" dirty="0"/>
          </a:p>
        </p:txBody>
      </p:sp>
      <p:sp>
        <p:nvSpPr>
          <p:cNvPr id="5" name="Rectangle 4"/>
          <p:cNvSpPr/>
          <p:nvPr/>
        </p:nvSpPr>
        <p:spPr>
          <a:xfrm>
            <a:off x="563215" y="2631756"/>
            <a:ext cx="11665297" cy="584777"/>
          </a:xfrm>
          <a:prstGeom prst="rect">
            <a:avLst/>
          </a:prstGeom>
        </p:spPr>
        <p:txBody>
          <a:bodyPr wrap="square" lIns="91440" tIns="45721" rIns="91440" bIns="45721">
            <a:spAutoFit/>
          </a:bodyPr>
          <a:lstStyle/>
          <a:p>
            <a:r>
              <a:rPr lang="fr-FR" sz="3200" b="1" dirty="0" err="1" smtClean="0">
                <a:solidFill>
                  <a:srgbClr val="003380"/>
                </a:solidFill>
                <a:latin typeface="Verdana" panose="020B0604030504040204" pitchFamily="34" charset="0"/>
                <a:ea typeface="Verdana" panose="020B0604030504040204" pitchFamily="34" charset="0"/>
                <a:cs typeface="Verdana" panose="020B0604030504040204" pitchFamily="34" charset="0"/>
              </a:rPr>
              <a:t>Während</a:t>
            </a:r>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 des </a:t>
            </a:r>
            <a:r>
              <a:rPr lang="fr-FR" sz="3200" b="1" dirty="0" err="1" smtClean="0">
                <a:solidFill>
                  <a:srgbClr val="003380"/>
                </a:solidFill>
                <a:latin typeface="Verdana" panose="020B0604030504040204" pitchFamily="34" charset="0"/>
                <a:ea typeface="Verdana" panose="020B0604030504040204" pitchFamily="34" charset="0"/>
                <a:cs typeface="Verdana" panose="020B0604030504040204" pitchFamily="34" charset="0"/>
              </a:rPr>
              <a:t>Auslandsaufenthaltes</a:t>
            </a:r>
            <a:endPar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63246" y="3423818"/>
            <a:ext cx="14185575" cy="4555095"/>
          </a:xfrm>
          <a:prstGeom prst="rect">
            <a:avLst/>
          </a:prstGeom>
        </p:spPr>
        <p:txBody>
          <a:bodyPr wrap="square" lIns="91440" tIns="45721" rIns="91440" bIns="45721">
            <a:spAutoFit/>
          </a:bodyPr>
          <a:lstStyle/>
          <a:p>
            <a:endParaRPr lang="fr-FR" dirty="0" smtClean="0"/>
          </a:p>
          <a:p>
            <a:pPr algn="just"/>
            <a:r>
              <a:rPr lang="de-DE" dirty="0" smtClean="0">
                <a:latin typeface="Verdana" panose="020B0604030504040204" pitchFamily="34" charset="0"/>
                <a:ea typeface="Verdana" panose="020B0604030504040204" pitchFamily="34" charset="0"/>
                <a:cs typeface="Verdana" panose="020B0604030504040204" pitchFamily="34" charset="0"/>
              </a:rPr>
              <a:t>Offenheit äußert sich durch die Öffnung gegenüber anderen; gegenüber Unterschieden; durch Interesse und Neugier für eine andere Kultur und dessen Integration in den Alltag.</a:t>
            </a:r>
          </a:p>
          <a:p>
            <a:pPr algn="just"/>
            <a:r>
              <a:rPr lang="de-DE" dirty="0" smtClean="0">
                <a:latin typeface="Verdana" panose="020B0604030504040204" pitchFamily="34" charset="0"/>
                <a:ea typeface="Verdana" panose="020B0604030504040204" pitchFamily="34" charset="0"/>
                <a:cs typeface="Verdana" panose="020B0604030504040204" pitchFamily="34" charset="0"/>
              </a:rPr>
              <a:t> </a:t>
            </a:r>
          </a:p>
          <a:p>
            <a:pPr algn="just"/>
            <a:r>
              <a:rPr lang="de-DE" dirty="0" smtClean="0">
                <a:latin typeface="Verdana" panose="020B0604030504040204" pitchFamily="34" charset="0"/>
                <a:ea typeface="Verdana" panose="020B0604030504040204" pitchFamily="34" charset="0"/>
                <a:cs typeface="Verdana" panose="020B0604030504040204" pitchFamily="34" charset="0"/>
              </a:rPr>
              <a:t>Die Intensität der Beziehungen, der Begegnungen, fördert die Öffnung gegenüber anderen. </a:t>
            </a:r>
          </a:p>
          <a:p>
            <a:pPr algn="just"/>
            <a:r>
              <a:rPr lang="de-DE" dirty="0" smtClean="0">
                <a:latin typeface="Verdana" panose="020B0604030504040204" pitchFamily="34" charset="0"/>
                <a:ea typeface="Verdana" panose="020B0604030504040204" pitchFamily="34" charset="0"/>
                <a:cs typeface="Verdana" panose="020B0604030504040204" pitchFamily="34" charset="0"/>
              </a:rPr>
              <a:t>Im Ausland muss der/ die Teilnehmer/in  auf Unbekanntes, auf ein anderes Umfeld und auf andere Vorgehensweisen reagieren. Nach seiner/ ihrer Rückkehr wird er einiges in Frage stellen.</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787601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43</a:t>
            </a:fld>
            <a:endParaRPr lang="fr-FR" dirty="0"/>
          </a:p>
        </p:txBody>
      </p:sp>
      <p:sp>
        <p:nvSpPr>
          <p:cNvPr id="4" name="Rectangle 3"/>
          <p:cNvSpPr/>
          <p:nvPr/>
        </p:nvSpPr>
        <p:spPr>
          <a:xfrm>
            <a:off x="563216" y="3207792"/>
            <a:ext cx="14113568" cy="4832094"/>
          </a:xfrm>
          <a:prstGeom prst="rect">
            <a:avLst/>
          </a:prstGeom>
        </p:spPr>
        <p:txBody>
          <a:bodyPr wrap="square" lIns="91440" tIns="45721" rIns="91440" bIns="45721">
            <a:spAutoFit/>
          </a:bodyPr>
          <a:lstStyle/>
          <a:p>
            <a:pPr algn="just"/>
            <a:r>
              <a:rPr lang="de-DE" sz="2800" dirty="0" smtClean="0">
                <a:latin typeface="Verdana" panose="020B0604030504040204" pitchFamily="34" charset="0"/>
                <a:ea typeface="Verdana" panose="020B0604030504040204" pitchFamily="34" charset="0"/>
                <a:cs typeface="Verdana" panose="020B0604030504040204" pitchFamily="34" charset="0"/>
              </a:rPr>
              <a:t>Mit dieser Kompetenz kann der/die junge Mitarbeiter/in</a:t>
            </a:r>
          </a:p>
          <a:p>
            <a:pPr algn="just"/>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de-DE" sz="2800" dirty="0" smtClean="0">
                <a:latin typeface="Verdana" panose="020B0604030504040204" pitchFamily="34" charset="0"/>
                <a:ea typeface="Verdana" panose="020B0604030504040204" pitchFamily="34" charset="0"/>
                <a:cs typeface="Verdana" panose="020B0604030504040204" pitchFamily="34" charset="0"/>
              </a:rPr>
              <a:t> zuhören, verstehen, die Meinungen seiner/ ihrer Kollegen/ Kolleginnen      akzeptieren und seine/ ihre eigene Analyse und Problemlösung einsetzen;</a:t>
            </a:r>
          </a:p>
          <a:p>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de-DE" sz="2800" dirty="0" smtClean="0">
                <a:latin typeface="Verdana" panose="020B0604030504040204" pitchFamily="34" charset="0"/>
                <a:ea typeface="Verdana" panose="020B0604030504040204" pitchFamily="34" charset="0"/>
                <a:cs typeface="Verdana" panose="020B0604030504040204" pitchFamily="34" charset="0"/>
              </a:rPr>
              <a:t> sich bewusst darüber werden, dass er/ sie in der Berufswelt Personen aus unterschiedlichen Kulturkreisen trifft (Werte, Arbeitsmethoden, …)</a:t>
            </a:r>
          </a:p>
          <a:p>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de-DE" sz="2800" dirty="0" smtClean="0">
                <a:latin typeface="Verdana" panose="020B0604030504040204" pitchFamily="34" charset="0"/>
                <a:ea typeface="Verdana" panose="020B0604030504040204" pitchFamily="34" charset="0"/>
                <a:cs typeface="Verdana" panose="020B0604030504040204" pitchFamily="34" charset="0"/>
              </a:rPr>
              <a:t> seine/ ihre Neugierde befriedigen, indem er/sie Fragen stellt;</a:t>
            </a:r>
          </a:p>
          <a:p>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de-DE" sz="2800" dirty="0" smtClean="0">
                <a:latin typeface="Verdana" panose="020B0604030504040204" pitchFamily="34" charset="0"/>
                <a:ea typeface="Verdana" panose="020B0604030504040204" pitchFamily="34" charset="0"/>
                <a:cs typeface="Verdana" panose="020B0604030504040204" pitchFamily="34" charset="0"/>
              </a:rPr>
              <a:t> zu verstehen versuchen, wie Vielfalt seine/ihre Arbeit bereichern kann.</a:t>
            </a:r>
          </a:p>
        </p:txBody>
      </p:sp>
      <p:sp>
        <p:nvSpPr>
          <p:cNvPr id="5" name="Rectangle 4"/>
          <p:cNvSpPr/>
          <p:nvPr/>
        </p:nvSpPr>
        <p:spPr>
          <a:xfrm>
            <a:off x="563216" y="2127672"/>
            <a:ext cx="3746538" cy="584777"/>
          </a:xfrm>
          <a:prstGeom prst="rect">
            <a:avLst/>
          </a:prstGeom>
        </p:spPr>
        <p:txBody>
          <a:bodyPr wrap="none" lIns="91440" tIns="45721" rIns="91440" bIns="45721">
            <a:spAutoFit/>
          </a:bodyPr>
          <a:lstStyle/>
          <a:p>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Im </a:t>
            </a:r>
            <a:r>
              <a:rPr lang="fr-FR" sz="3200" b="1" dirty="0" err="1" smtClean="0">
                <a:solidFill>
                  <a:srgbClr val="003380"/>
                </a:solidFill>
                <a:latin typeface="Verdana" panose="020B0604030504040204" pitchFamily="34" charset="0"/>
                <a:ea typeface="Verdana" panose="020B0604030504040204" pitchFamily="34" charset="0"/>
                <a:cs typeface="Verdana" panose="020B0604030504040204" pitchFamily="34" charset="0"/>
              </a:rPr>
              <a:t>Berufsleben</a:t>
            </a:r>
            <a:endPar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a:xfrm>
            <a:off x="419200" y="9112448"/>
            <a:ext cx="9954073" cy="864096"/>
          </a:xfrm>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473445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44</a:t>
            </a:fld>
            <a:endParaRPr lang="fr-FR" dirty="0"/>
          </a:p>
        </p:txBody>
      </p:sp>
      <p:sp>
        <p:nvSpPr>
          <p:cNvPr id="4" name="Rectangle 3"/>
          <p:cNvSpPr/>
          <p:nvPr/>
        </p:nvSpPr>
        <p:spPr>
          <a:xfrm>
            <a:off x="635224" y="2199680"/>
            <a:ext cx="4562467" cy="1077220"/>
          </a:xfrm>
          <a:prstGeom prst="rect">
            <a:avLst/>
          </a:prstGeom>
        </p:spPr>
        <p:txBody>
          <a:bodyPr wrap="square" lIns="91440" tIns="45721" rIns="91440" bIns="45721">
            <a:spAutoFit/>
          </a:bodyPr>
          <a:lstStyle/>
          <a:p>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In der </a:t>
            </a:r>
            <a:r>
              <a:rPr lang="fr-FR" sz="3200" b="1" dirty="0" err="1" smtClean="0">
                <a:solidFill>
                  <a:srgbClr val="003380"/>
                </a:solidFill>
                <a:latin typeface="Verdana" panose="020B0604030504040204" pitchFamily="34" charset="0"/>
                <a:ea typeface="Verdana" panose="020B0604030504040204" pitchFamily="34" charset="0"/>
                <a:cs typeface="Verdana" panose="020B0604030504040204" pitchFamily="34" charset="0"/>
              </a:rPr>
              <a:t>Gesellschaft</a:t>
            </a:r>
            <a:endPar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91208" y="3207792"/>
            <a:ext cx="14113568" cy="5893923"/>
          </a:xfrm>
          <a:prstGeom prst="rect">
            <a:avLst/>
          </a:prstGeom>
        </p:spPr>
        <p:txBody>
          <a:bodyPr wrap="square" lIns="91440" tIns="45721" rIns="91440" bIns="45721">
            <a:spAutoFit/>
          </a:bodyPr>
          <a:lstStyle/>
          <a:p>
            <a:pPr algn="just"/>
            <a:r>
              <a:rPr lang="de-DE" sz="2800" dirty="0" smtClean="0">
                <a:latin typeface="Verdana" panose="020B0604030504040204" pitchFamily="34" charset="0"/>
                <a:ea typeface="Verdana" panose="020B0604030504040204" pitchFamily="34" charset="0"/>
                <a:cs typeface="Verdana" panose="020B0604030504040204" pitchFamily="34" charset="0"/>
              </a:rPr>
              <a:t>Mit dieser Kompetenz kann der/die junge Bürger/in:</a:t>
            </a:r>
          </a:p>
          <a:p>
            <a:pPr algn="just"/>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sich mehr um seine/ ihre Mitmenschen kümmern;</a:t>
            </a: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a:t>
            </a: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sich für verschiedene Kulturen in seiner / ihrer Gemeinde interessieren;</a:t>
            </a:r>
          </a:p>
          <a:p>
            <a:pPr algn="just"/>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sich über lokale, nationale und internationale Institutionen informieren;</a:t>
            </a:r>
          </a:p>
          <a:p>
            <a:pPr algn="just"/>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einen Beitrag für ein neues Gemeinschaftsmodell leisten, in dem er/sie zuhört und Mitgefühl zeigt; </a:t>
            </a:r>
          </a:p>
          <a:p>
            <a:pPr algn="just"/>
            <a:endParaRPr lang="de-DE" sz="28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2800" dirty="0" smtClean="0">
                <a:latin typeface="Verdana" panose="020B0604030504040204" pitchFamily="34" charset="0"/>
                <a:ea typeface="Verdana" panose="020B0604030504040204" pitchFamily="34" charset="0"/>
                <a:cs typeface="Verdana" panose="020B0604030504040204" pitchFamily="34" charset="0"/>
              </a:rPr>
              <a:t>• Unterschiede wertschätzen.</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868060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45</a:t>
            </a:fld>
            <a:endParaRPr lang="fr-FR" dirty="0"/>
          </a:p>
        </p:txBody>
      </p:sp>
      <p:sp>
        <p:nvSpPr>
          <p:cNvPr id="4" name="Rectangle 3"/>
          <p:cNvSpPr/>
          <p:nvPr/>
        </p:nvSpPr>
        <p:spPr>
          <a:xfrm>
            <a:off x="563219" y="4810698"/>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5.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Das</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6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Anerkennungstool</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AKI</a:t>
            </a: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1242925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46</a:t>
            </a:fld>
            <a:endParaRPr lang="fr-FR" dirty="0"/>
          </a:p>
        </p:txBody>
      </p:sp>
      <p:sp>
        <p:nvSpPr>
          <p:cNvPr id="4" name="ZoneTexte 3"/>
          <p:cNvSpPr txBox="1"/>
          <p:nvPr/>
        </p:nvSpPr>
        <p:spPr>
          <a:xfrm>
            <a:off x="563219" y="2415705"/>
            <a:ext cx="14113568" cy="5447647"/>
          </a:xfrm>
          <a:prstGeom prst="rect">
            <a:avLst/>
          </a:prstGeom>
          <a:noFill/>
        </p:spPr>
        <p:txBody>
          <a:bodyPr wrap="square" lIns="91440" tIns="45721" rIns="91440" bIns="45721" rtlCol="0">
            <a:spAutoFit/>
          </a:bodyPr>
          <a:lstStyle/>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b="1" dirty="0" smtClean="0">
                <a:latin typeface="Verdana" panose="020B0604030504040204" pitchFamily="34" charset="0"/>
                <a:ea typeface="Verdana" panose="020B0604030504040204" pitchFamily="34" charset="0"/>
                <a:cs typeface="Verdana" panose="020B0604030504040204" pitchFamily="34" charset="0"/>
              </a:rPr>
              <a:t>Ein Kompetenzraster mit Beschreibungen</a:t>
            </a:r>
          </a:p>
          <a:p>
            <a:pPr marL="457200" indent="-457200" algn="just">
              <a:buFont typeface="Wingdings" panose="05000000000000000000" pitchFamily="2" charset="2"/>
              <a:buChar char="Ø"/>
            </a:pPr>
            <a:endParaRPr lang="de-DE" b="1"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b="1" dirty="0" smtClean="0">
                <a:latin typeface="Verdana" panose="020B0604030504040204" pitchFamily="34" charset="0"/>
                <a:ea typeface="Verdana" panose="020B0604030504040204" pitchFamily="34" charset="0"/>
                <a:cs typeface="Verdana" panose="020B0604030504040204" pitchFamily="34" charset="0"/>
              </a:rPr>
              <a:t>Die Fragebögen </a:t>
            </a:r>
            <a:r>
              <a:rPr lang="de-DE" dirty="0" smtClean="0">
                <a:latin typeface="Verdana" panose="020B0604030504040204" pitchFamily="34" charset="0"/>
                <a:ea typeface="Verdana" panose="020B0604030504040204" pitchFamily="34" charset="0"/>
                <a:cs typeface="Verdana" panose="020B0604030504040204" pitchFamily="34" charset="0"/>
              </a:rPr>
              <a:t>für Teilnehmer von Mobilitätsprogrammen (Selbsteinschätzung) und ihre Tutoren (Beurteilung)</a:t>
            </a: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b="1" dirty="0" smtClean="0">
                <a:latin typeface="Verdana" panose="020B0604030504040204" pitchFamily="34" charset="0"/>
                <a:ea typeface="Verdana" panose="020B0604030504040204" pitchFamily="34" charset="0"/>
                <a:cs typeface="Verdana" panose="020B0604030504040204" pitchFamily="34" charset="0"/>
              </a:rPr>
              <a:t>Ein Anerkennungsdokument</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a:t>
            </a:r>
            <a:r>
              <a:rPr lang="de-DE" b="1" dirty="0" smtClean="0">
                <a:latin typeface="Verdana" panose="020B0604030504040204" pitchFamily="34" charset="0"/>
                <a:ea typeface="Verdana" panose="020B0604030504040204" pitchFamily="34" charset="0"/>
                <a:cs typeface="Verdana" panose="020B0604030504040204" pitchFamily="34" charset="0"/>
              </a:rPr>
              <a:t>positive</a:t>
            </a:r>
            <a:r>
              <a:rPr lang="de-DE" dirty="0" smtClean="0">
                <a:latin typeface="Verdana" panose="020B0604030504040204" pitchFamily="34" charset="0"/>
                <a:ea typeface="Verdana" panose="020B0604030504040204" pitchFamily="34" charset="0"/>
                <a:cs typeface="Verdana" panose="020B0604030504040204" pitchFamily="34" charset="0"/>
              </a:rPr>
              <a:t> Auswertung: sie sollte den Jugendlichen eine Identifikation, eine Aneignung und eine Anerkennung ihrer durch Mobilität entwickelten sozialen Kompetenzen ermöglichen. </a:t>
            </a:r>
          </a:p>
          <a:p>
            <a:endParaRPr lang="fr-FR" dirty="0" smtClean="0"/>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965908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47</a:t>
            </a:fld>
            <a:endParaRPr lang="fr-FR" dirty="0"/>
          </a:p>
        </p:txBody>
      </p:sp>
      <p:sp>
        <p:nvSpPr>
          <p:cNvPr id="4" name="Rectangle 3"/>
          <p:cNvSpPr/>
          <p:nvPr/>
        </p:nvSpPr>
        <p:spPr>
          <a:xfrm>
            <a:off x="563218" y="4287911"/>
            <a:ext cx="14113567" cy="3785654"/>
          </a:xfrm>
          <a:prstGeom prst="rect">
            <a:avLst/>
          </a:prstGeom>
        </p:spPr>
        <p:txBody>
          <a:bodyPr wrap="square" lIns="91440" tIns="45721" rIns="91440" bIns="45721">
            <a:spAutoFit/>
          </a:bodyPr>
          <a:lstStyle/>
          <a:p>
            <a:pPr algn="ctr"/>
            <a:r>
              <a:rPr lang="fr-FR" sz="6000" dirty="0">
                <a:solidFill>
                  <a:srgbClr val="002060"/>
                </a:solidFill>
                <a:latin typeface="Segoe UI" pitchFamily="34" charset="0"/>
                <a:cs typeface="Arial" pitchFamily="34" charset="0"/>
              </a:rPr>
              <a:t>6. </a:t>
            </a:r>
            <a:r>
              <a:rPr lang="de-DE" sz="6000" dirty="0" smtClean="0">
                <a:solidFill>
                  <a:srgbClr val="002060"/>
                </a:solidFill>
                <a:latin typeface="Segoe UI" pitchFamily="34" charset="0"/>
                <a:cs typeface="Arial" pitchFamily="34" charset="0"/>
              </a:rPr>
              <a:t>Die erwünschten Resultate des Projekts AKI</a:t>
            </a:r>
          </a:p>
          <a:p>
            <a:pPr algn="ctr"/>
            <a:endParaRPr lang="fr-FR" sz="6000" dirty="0">
              <a:solidFill>
                <a:srgbClr val="002060"/>
              </a:solidFill>
              <a:latin typeface="Segoe UI" pitchFamily="34" charset="0"/>
              <a:cs typeface="Arial" pitchFamily="34" charset="0"/>
            </a:endParaRPr>
          </a:p>
          <a:p>
            <a:pPr algn="ctr"/>
            <a:endParaRPr lang="fr-FR" sz="6000" dirty="0">
              <a:solidFill>
                <a:srgbClr val="002060"/>
              </a:solidFill>
              <a:latin typeface="Segoe UI" pitchFamily="34" charset="0"/>
              <a:cs typeface="Arial"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846291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48</a:t>
            </a:fld>
            <a:endParaRPr lang="fr-FR" dirty="0"/>
          </a:p>
        </p:txBody>
      </p:sp>
      <p:sp>
        <p:nvSpPr>
          <p:cNvPr id="4" name="Rectangle 3"/>
          <p:cNvSpPr/>
          <p:nvPr/>
        </p:nvSpPr>
        <p:spPr>
          <a:xfrm>
            <a:off x="491239" y="2631729"/>
            <a:ext cx="14095855" cy="5447647"/>
          </a:xfrm>
          <a:prstGeom prst="rect">
            <a:avLst/>
          </a:prstGeom>
        </p:spPr>
        <p:txBody>
          <a:bodyPr wrap="square" lIns="91440" tIns="45721" rIns="91440" bIns="45721">
            <a:spAutoFit/>
          </a:bodyPr>
          <a:lstStyle/>
          <a:p>
            <a:pPr lvl="0"/>
            <a:endParaRPr lang="de-DE" dirty="0" smtClean="0"/>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a:t>
            </a:r>
            <a:r>
              <a:rPr lang="de-DE" b="1" dirty="0" smtClean="0">
                <a:latin typeface="Verdana" panose="020B0604030504040204" pitchFamily="34" charset="0"/>
                <a:ea typeface="Verdana" panose="020B0604030504040204" pitchFamily="34" charset="0"/>
                <a:cs typeface="Verdana" panose="020B0604030504040204" pitchFamily="34" charset="0"/>
              </a:rPr>
              <a:t>detaillierte Definition der 5 sozialen Kompetenzen</a:t>
            </a:r>
            <a:r>
              <a:rPr lang="de-DE" dirty="0" smtClean="0">
                <a:latin typeface="Verdana" panose="020B0604030504040204" pitchFamily="34" charset="0"/>
                <a:ea typeface="Verdana" panose="020B0604030504040204" pitchFamily="34" charset="0"/>
                <a:cs typeface="Verdana" panose="020B0604030504040204" pitchFamily="34" charset="0"/>
              </a:rPr>
              <a:t>, sowie ein umfassendes Verständnis von internationaler Mobilität</a:t>
            </a: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a:t>
            </a:r>
            <a:r>
              <a:rPr lang="de-DE" b="1" dirty="0" smtClean="0">
                <a:latin typeface="Verdana" panose="020B0604030504040204" pitchFamily="34" charset="0"/>
                <a:ea typeface="Verdana" panose="020B0604030504040204" pitchFamily="34" charset="0"/>
                <a:cs typeface="Verdana" panose="020B0604030504040204" pitchFamily="34" charset="0"/>
              </a:rPr>
              <a:t>bessere Anerkennung </a:t>
            </a:r>
            <a:r>
              <a:rPr lang="de-DE" dirty="0" smtClean="0">
                <a:latin typeface="Verdana" panose="020B0604030504040204" pitchFamily="34" charset="0"/>
                <a:ea typeface="Verdana" panose="020B0604030504040204" pitchFamily="34" charset="0"/>
                <a:cs typeface="Verdana" panose="020B0604030504040204" pitchFamily="34" charset="0"/>
              </a:rPr>
              <a:t>der Bedeutung von Mobilität durch den Arbeitsmarkt (Unternehmen, NGO, Organisationen…)</a:t>
            </a: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Die </a:t>
            </a:r>
            <a:r>
              <a:rPr lang="de-DE" b="1" dirty="0" smtClean="0">
                <a:latin typeface="Verdana" panose="020B0604030504040204" pitchFamily="34" charset="0"/>
                <a:ea typeface="Verdana" panose="020B0604030504040204" pitchFamily="34" charset="0"/>
                <a:cs typeface="Verdana" panose="020B0604030504040204" pitchFamily="34" charset="0"/>
              </a:rPr>
              <a:t>gemeinsame Verwendung </a:t>
            </a:r>
            <a:r>
              <a:rPr lang="de-DE" dirty="0" smtClean="0">
                <a:latin typeface="Verdana" panose="020B0604030504040204" pitchFamily="34" charset="0"/>
                <a:ea typeface="Verdana" panose="020B0604030504040204" pitchFamily="34" charset="0"/>
                <a:cs typeface="Verdana" panose="020B0604030504040204" pitchFamily="34" charset="0"/>
              </a:rPr>
              <a:t>von Auswertungs- und Anerkennungsdokumenten im Bereich der Mobilität.</a:t>
            </a:r>
          </a:p>
          <a:p>
            <a:pPr marL="457200" indent="-457200">
              <a:buFont typeface="Wingdings" panose="05000000000000000000" pitchFamily="2" charset="2"/>
              <a:buChar char="Ø"/>
            </a:pPr>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302160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7" y="2296269"/>
            <a:ext cx="14041560" cy="6340199"/>
          </a:xfrm>
          <a:prstGeom prst="rect">
            <a:avLst/>
          </a:prstGeom>
        </p:spPr>
        <p:txBody>
          <a:bodyPr wrap="square" lIns="91440" tIns="45721" rIns="91440" bIns="45721">
            <a:spAutoFit/>
          </a:bodyPr>
          <a:lstStyle/>
          <a:p>
            <a:pPr marL="457200" indent="-457200">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Die </a:t>
            </a:r>
            <a:r>
              <a:rPr lang="de-DE" b="1" dirty="0" smtClean="0">
                <a:latin typeface="Verdana" panose="020B0604030504040204" pitchFamily="34" charset="0"/>
                <a:ea typeface="Verdana" panose="020B0604030504040204" pitchFamily="34" charset="0"/>
                <a:cs typeface="Verdana" panose="020B0604030504040204" pitchFamily="34" charset="0"/>
              </a:rPr>
              <a:t>Aneignung</a:t>
            </a:r>
            <a:r>
              <a:rPr lang="de-DE" dirty="0" smtClean="0">
                <a:latin typeface="Verdana" panose="020B0604030504040204" pitchFamily="34" charset="0"/>
                <a:ea typeface="Verdana" panose="020B0604030504040204" pitchFamily="34" charset="0"/>
                <a:cs typeface="Verdana" panose="020B0604030504040204" pitchFamily="34" charset="0"/>
              </a:rPr>
              <a:t> der AKI-Werkzeuge durch die jungen Teilnehmer von Mobilitätsprogrammen, die Entsende- und Empfängerorganisationen und deren Tutoren</a:t>
            </a: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Eine </a:t>
            </a:r>
            <a:r>
              <a:rPr lang="de-DE" b="1" dirty="0" smtClean="0">
                <a:latin typeface="Verdana" panose="020B0604030504040204" pitchFamily="34" charset="0"/>
                <a:ea typeface="Verdana" panose="020B0604030504040204" pitchFamily="34" charset="0"/>
                <a:cs typeface="Verdana" panose="020B0604030504040204" pitchFamily="34" charset="0"/>
              </a:rPr>
              <a:t>erweiterte Abneigung </a:t>
            </a:r>
            <a:r>
              <a:rPr lang="de-DE" dirty="0" smtClean="0">
                <a:latin typeface="Verdana" panose="020B0604030504040204" pitchFamily="34" charset="0"/>
                <a:ea typeface="Verdana" panose="020B0604030504040204" pitchFamily="34" charset="0"/>
                <a:cs typeface="Verdana" panose="020B0604030504040204" pitchFamily="34" charset="0"/>
              </a:rPr>
              <a:t>der AKI-Tools durch Jugendorganisationen, </a:t>
            </a:r>
            <a:r>
              <a:rPr lang="de-DE" dirty="0" err="1" smtClean="0">
                <a:latin typeface="Verdana" panose="020B0604030504040204" pitchFamily="34" charset="0"/>
                <a:ea typeface="Verdana" panose="020B0604030504040204" pitchFamily="34" charset="0"/>
                <a:cs typeface="Verdana" panose="020B0604030504040204" pitchFamily="34" charset="0"/>
              </a:rPr>
              <a:t>NGO’s</a:t>
            </a:r>
            <a:r>
              <a:rPr lang="de-DE" dirty="0" smtClean="0">
                <a:latin typeface="Verdana" panose="020B0604030504040204" pitchFamily="34" charset="0"/>
                <a:ea typeface="Verdana" panose="020B0604030504040204" pitchFamily="34" charset="0"/>
                <a:cs typeface="Verdana" panose="020B0604030504040204" pitchFamily="34" charset="0"/>
              </a:rPr>
              <a:t>, Unternehmen (Personalabteilungen)</a:t>
            </a: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Die in internationaler Mobilität entwickelten sozialen Kompetenzen und die Erwartungen des beruflichen und sozialen Umfelds </a:t>
            </a:r>
            <a:r>
              <a:rPr lang="de-DE" b="1" dirty="0" smtClean="0">
                <a:latin typeface="Verdana" panose="020B0604030504040204" pitchFamily="34" charset="0"/>
                <a:ea typeface="Verdana" panose="020B0604030504040204" pitchFamily="34" charset="0"/>
                <a:cs typeface="Verdana" panose="020B0604030504040204" pitchFamily="34" charset="0"/>
              </a:rPr>
              <a:t>zusammenführen</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
        <p:nvSpPr>
          <p:cNvPr id="8" name="Espace réservé du numéro de diapositive 2"/>
          <p:cNvSpPr>
            <a:spLocks noGrp="1"/>
          </p:cNvSpPr>
          <p:nvPr>
            <p:ph type="sldNum" sz="quarter" idx="12"/>
          </p:nvPr>
        </p:nvSpPr>
        <p:spPr>
          <a:xfrm>
            <a:off x="10922000" y="9112448"/>
            <a:ext cx="3556000" cy="541338"/>
          </a:xfrm>
        </p:spPr>
        <p:txBody>
          <a:bodyPr/>
          <a:lstStyle/>
          <a:p>
            <a:pPr algn="r">
              <a:defRPr/>
            </a:pPr>
            <a:fld id="{19DF8857-F8AB-4E87-A3D4-33D444530FFB}" type="slidenum">
              <a:rPr lang="fr-FR" smtClean="0"/>
              <a:pPr algn="r">
                <a:defRPr/>
              </a:pPr>
              <a:t>49</a:t>
            </a:fld>
            <a:endParaRPr lang="fr-FR" dirty="0"/>
          </a:p>
        </p:txBody>
      </p:sp>
    </p:spTree>
    <p:extLst>
      <p:ext uri="{BB962C8B-B14F-4D97-AF65-F5344CB8AC3E}">
        <p14:creationId xmlns:p14="http://schemas.microsoft.com/office/powerpoint/2010/main" val="114807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F9EBB8F7-2B98-47B5-B1BB-354546E78373}" type="slidenum">
              <a:rPr lang="fr-FR"/>
              <a:pPr algn="r">
                <a:defRPr/>
              </a:pPr>
              <a:t>5</a:t>
            </a:fld>
            <a:endParaRPr lang="fr-FR" dirty="0"/>
          </a:p>
        </p:txBody>
      </p:sp>
      <p:sp>
        <p:nvSpPr>
          <p:cNvPr id="4" name="Rectangle 3"/>
          <p:cNvSpPr/>
          <p:nvPr/>
        </p:nvSpPr>
        <p:spPr>
          <a:xfrm>
            <a:off x="491210" y="3567832"/>
            <a:ext cx="14257583" cy="2862324"/>
          </a:xfrm>
          <a:prstGeom prst="rect">
            <a:avLst/>
          </a:prstGeom>
        </p:spPr>
        <p:txBody>
          <a:bodyPr wrap="square" lIns="91440" tIns="45721" rIns="91440" bIns="45721">
            <a:spAutoFit/>
          </a:bodyPr>
          <a:lstStyle/>
          <a:p>
            <a:pPr algn="ctr"/>
            <a:r>
              <a:rPr lang="de-DE"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Präsentation der AKI-Projektpartner </a:t>
            </a:r>
          </a:p>
          <a:p>
            <a:pPr algn="ctr"/>
            <a:r>
              <a:rPr lang="de-DE"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&amp; </a:t>
            </a:r>
          </a:p>
          <a:p>
            <a:pPr algn="ctr"/>
            <a:r>
              <a:rPr lang="de-DE"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der beteiligten Partner </a:t>
            </a:r>
            <a:endParaRPr lang="de-DE"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922000" y="9112448"/>
            <a:ext cx="3556000" cy="541338"/>
          </a:xfrm>
        </p:spPr>
        <p:txBody>
          <a:bodyPr/>
          <a:lstStyle/>
          <a:p>
            <a:pPr algn="r">
              <a:defRPr/>
            </a:pPr>
            <a:fld id="{19DF8857-F8AB-4E87-A3D4-33D444530FFB}" type="slidenum">
              <a:rPr lang="fr-FR" smtClean="0"/>
              <a:pPr algn="r">
                <a:defRPr/>
              </a:pPr>
              <a:t>50</a:t>
            </a:fld>
            <a:endParaRPr lang="fr-FR" dirty="0"/>
          </a:p>
        </p:txBody>
      </p:sp>
      <p:sp>
        <p:nvSpPr>
          <p:cNvPr id="4" name="Rectangle 3"/>
          <p:cNvSpPr/>
          <p:nvPr/>
        </p:nvSpPr>
        <p:spPr>
          <a:xfrm>
            <a:off x="557489" y="3415680"/>
            <a:ext cx="14113568" cy="661722"/>
          </a:xfrm>
          <a:prstGeom prst="rect">
            <a:avLst/>
          </a:prstGeom>
        </p:spPr>
        <p:txBody>
          <a:bodyPr wrap="square" lIns="91440" tIns="45721" rIns="91440" bIns="45721">
            <a:spAutoFit/>
          </a:bodyPr>
          <a:lstStyle/>
          <a:p>
            <a:pPr algn="ctr"/>
            <a:r>
              <a:rPr lang="fr-FR" sz="3700" b="1" dirty="0">
                <a:solidFill>
                  <a:srgbClr val="860000"/>
                </a:solidFill>
                <a:latin typeface="Monotype Corsiva" panose="03010101010201010101" pitchFamily="66" charset="0"/>
              </a:rPr>
              <a:t>     </a:t>
            </a:r>
            <a:r>
              <a:rPr lang="fr-FR" sz="3700" b="1" dirty="0">
                <a:solidFill>
                  <a:srgbClr val="860000"/>
                </a:solidFill>
                <a:latin typeface="Verdana" panose="020B0604030504040204" pitchFamily="34" charset="0"/>
                <a:ea typeface="Verdana" panose="020B0604030504040204" pitchFamily="34" charset="0"/>
                <a:cs typeface="Verdana" panose="020B0604030504040204" pitchFamily="34" charset="0"/>
              </a:rPr>
              <a:t> « </a:t>
            </a:r>
            <a:r>
              <a:rPr lang="fr-FR" sz="3700" b="1" dirty="0" err="1" smtClean="0">
                <a:solidFill>
                  <a:srgbClr val="860000"/>
                </a:solidFill>
                <a:latin typeface="Verdana" panose="020B0604030504040204" pitchFamily="34" charset="0"/>
                <a:ea typeface="Verdana" panose="020B0604030504040204" pitchFamily="34" charset="0"/>
                <a:cs typeface="Verdana" panose="020B0604030504040204" pitchFamily="34" charset="0"/>
              </a:rPr>
              <a:t>Vielen</a:t>
            </a:r>
            <a:r>
              <a:rPr lang="fr-FR" sz="3700" b="1" dirty="0" smtClean="0">
                <a:solidFill>
                  <a:srgbClr val="860000"/>
                </a:solidFill>
                <a:latin typeface="Verdana" panose="020B0604030504040204" pitchFamily="34" charset="0"/>
                <a:ea typeface="Verdana" panose="020B0604030504040204" pitchFamily="34" charset="0"/>
                <a:cs typeface="Verdana" panose="020B0604030504040204" pitchFamily="34" charset="0"/>
              </a:rPr>
              <a:t> </a:t>
            </a:r>
            <a:r>
              <a:rPr lang="fr-FR" sz="3700" b="1" dirty="0" err="1" smtClean="0">
                <a:solidFill>
                  <a:srgbClr val="860000"/>
                </a:solidFill>
                <a:latin typeface="Verdana" panose="020B0604030504040204" pitchFamily="34" charset="0"/>
                <a:ea typeface="Verdana" panose="020B0604030504040204" pitchFamily="34" charset="0"/>
                <a:cs typeface="Verdana" panose="020B0604030504040204" pitchFamily="34" charset="0"/>
              </a:rPr>
              <a:t>dank</a:t>
            </a:r>
            <a:r>
              <a:rPr lang="fr-FR" sz="3700" b="1" dirty="0" smtClean="0">
                <a:solidFill>
                  <a:srgbClr val="860000"/>
                </a:solidFill>
                <a:latin typeface="Verdana" panose="020B0604030504040204" pitchFamily="34" charset="0"/>
                <a:ea typeface="Verdana" panose="020B0604030504040204" pitchFamily="34" charset="0"/>
                <a:cs typeface="Verdana" panose="020B0604030504040204" pitchFamily="34" charset="0"/>
              </a:rPr>
              <a:t> </a:t>
            </a:r>
            <a:r>
              <a:rPr lang="fr-FR" sz="3700" b="1" dirty="0" err="1" smtClean="0">
                <a:solidFill>
                  <a:srgbClr val="860000"/>
                </a:solidFill>
                <a:latin typeface="Verdana" panose="020B0604030504040204" pitchFamily="34" charset="0"/>
                <a:ea typeface="Verdana" panose="020B0604030504040204" pitchFamily="34" charset="0"/>
                <a:cs typeface="Verdana" panose="020B0604030504040204" pitchFamily="34" charset="0"/>
              </a:rPr>
              <a:t>für</a:t>
            </a:r>
            <a:r>
              <a:rPr lang="fr-FR" sz="3700" b="1" dirty="0" smtClean="0">
                <a:solidFill>
                  <a:srgbClr val="860000"/>
                </a:solidFill>
                <a:latin typeface="Verdana" panose="020B0604030504040204" pitchFamily="34" charset="0"/>
                <a:ea typeface="Verdana" panose="020B0604030504040204" pitchFamily="34" charset="0"/>
                <a:cs typeface="Verdana" panose="020B0604030504040204" pitchFamily="34" charset="0"/>
              </a:rPr>
              <a:t> </a:t>
            </a:r>
            <a:r>
              <a:rPr lang="fr-FR" sz="3700" b="1" dirty="0" err="1" smtClean="0">
                <a:solidFill>
                  <a:srgbClr val="860000"/>
                </a:solidFill>
                <a:latin typeface="Verdana" panose="020B0604030504040204" pitchFamily="34" charset="0"/>
                <a:ea typeface="Verdana" panose="020B0604030504040204" pitchFamily="34" charset="0"/>
                <a:cs typeface="Verdana" panose="020B0604030504040204" pitchFamily="34" charset="0"/>
              </a:rPr>
              <a:t>Ihre</a:t>
            </a:r>
            <a:r>
              <a:rPr lang="fr-FR" sz="3700" b="1" dirty="0" smtClean="0">
                <a:solidFill>
                  <a:srgbClr val="860000"/>
                </a:solidFill>
                <a:latin typeface="Verdana" panose="020B0604030504040204" pitchFamily="34" charset="0"/>
                <a:ea typeface="Verdana" panose="020B0604030504040204" pitchFamily="34" charset="0"/>
                <a:cs typeface="Verdana" panose="020B0604030504040204" pitchFamily="34" charset="0"/>
              </a:rPr>
              <a:t> </a:t>
            </a:r>
            <a:r>
              <a:rPr lang="fr-FR" sz="3700" b="1" dirty="0" err="1" smtClean="0">
                <a:solidFill>
                  <a:srgbClr val="860000"/>
                </a:solidFill>
                <a:latin typeface="Verdana" panose="020B0604030504040204" pitchFamily="34" charset="0"/>
                <a:ea typeface="Verdana" panose="020B0604030504040204" pitchFamily="34" charset="0"/>
                <a:cs typeface="Verdana" panose="020B0604030504040204" pitchFamily="34" charset="0"/>
              </a:rPr>
              <a:t>Aufmerksamkeit</a:t>
            </a:r>
            <a:r>
              <a:rPr lang="fr-FR" sz="3700" b="1" dirty="0">
                <a:solidFill>
                  <a:srgbClr val="860000"/>
                </a:solidFill>
                <a:latin typeface="Verdana" panose="020B0604030504040204" pitchFamily="34" charset="0"/>
                <a:ea typeface="Verdana" panose="020B0604030504040204" pitchFamily="34" charset="0"/>
                <a:cs typeface="Verdana" panose="020B0604030504040204" pitchFamily="34" charset="0"/>
              </a:rPr>
              <a:t> » </a:t>
            </a:r>
          </a:p>
        </p:txBody>
      </p:sp>
      <p:sp>
        <p:nvSpPr>
          <p:cNvPr id="9" name="ZoneTexte 8"/>
          <p:cNvSpPr txBox="1"/>
          <p:nvPr/>
        </p:nvSpPr>
        <p:spPr>
          <a:xfrm>
            <a:off x="557489" y="5090591"/>
            <a:ext cx="14113568" cy="1800495"/>
          </a:xfrm>
          <a:prstGeom prst="rect">
            <a:avLst/>
          </a:prstGeom>
          <a:noFill/>
        </p:spPr>
        <p:txBody>
          <a:bodyPr wrap="square" lIns="91440" tIns="45721" rIns="91440" bIns="45721" rtlCol="0">
            <a:spAutoFit/>
          </a:bodyPr>
          <a:lstStyle/>
          <a:p>
            <a:pPr algn="ctr"/>
            <a:r>
              <a:rPr lang="fr-FR" sz="3700" dirty="0" smtClean="0">
                <a:latin typeface="Verdana" panose="020B0604030504040204" pitchFamily="34" charset="0"/>
                <a:ea typeface="Verdana" panose="020B0604030504040204" pitchFamily="34" charset="0"/>
                <a:cs typeface="Verdana" panose="020B0604030504040204" pitchFamily="34" charset="0"/>
              </a:rPr>
              <a:t>Die </a:t>
            </a:r>
            <a:r>
              <a:rPr lang="fr-FR" sz="3700" dirty="0" err="1" smtClean="0">
                <a:latin typeface="Verdana" panose="020B0604030504040204" pitchFamily="34" charset="0"/>
                <a:ea typeface="Verdana" panose="020B0604030504040204" pitchFamily="34" charset="0"/>
                <a:cs typeface="Verdana" panose="020B0604030504040204" pitchFamily="34" charset="0"/>
              </a:rPr>
              <a:t>Projektgruppe</a:t>
            </a:r>
            <a:r>
              <a:rPr lang="fr-FR" sz="3700" smtClean="0">
                <a:latin typeface="Verdana" panose="020B0604030504040204" pitchFamily="34" charset="0"/>
                <a:ea typeface="Verdana" panose="020B0604030504040204" pitchFamily="34" charset="0"/>
                <a:cs typeface="Verdana" panose="020B0604030504040204" pitchFamily="34" charset="0"/>
              </a:rPr>
              <a:t> AKI</a:t>
            </a:r>
            <a:endParaRPr lang="fr-FR" sz="3700" dirty="0">
              <a:latin typeface="Verdana" panose="020B0604030504040204" pitchFamily="34" charset="0"/>
              <a:ea typeface="Verdana" panose="020B0604030504040204" pitchFamily="34" charset="0"/>
              <a:cs typeface="Verdana" panose="020B0604030504040204" pitchFamily="34" charset="0"/>
            </a:endParaRPr>
          </a:p>
          <a:p>
            <a:pPr algn="ctr"/>
            <a:endParaRPr lang="fr-FR" sz="3700" dirty="0">
              <a:latin typeface="Verdana" panose="020B0604030504040204" pitchFamily="34" charset="0"/>
              <a:ea typeface="Verdana" panose="020B0604030504040204" pitchFamily="34" charset="0"/>
              <a:cs typeface="Verdana" panose="020B0604030504040204" pitchFamily="34" charset="0"/>
            </a:endParaRPr>
          </a:p>
          <a:p>
            <a:pPr marL="571498" indent="-571498" algn="ctr">
              <a:buFont typeface="Wingdings 2"/>
              <a:buChar char="'"/>
            </a:pPr>
            <a:r>
              <a:rPr lang="fr-FR" sz="3700" dirty="0">
                <a:latin typeface="Verdana" panose="020B0604030504040204" pitchFamily="34" charset="0"/>
                <a:ea typeface="Verdana" panose="020B0604030504040204" pitchFamily="34" charset="0"/>
                <a:cs typeface="Verdana" panose="020B0604030504040204" pitchFamily="34" charset="0"/>
                <a:sym typeface="Wingdings 2"/>
              </a:rPr>
              <a:t>05.56.15.12.45  </a:t>
            </a:r>
            <a:r>
              <a:rPr lang="fr-FR" sz="3700" dirty="0">
                <a:latin typeface="Verdana" panose="020B0604030504040204" pitchFamily="34" charset="0"/>
                <a:ea typeface="Verdana" panose="020B0604030504040204" pitchFamily="34" charset="0"/>
                <a:cs typeface="Verdana" panose="020B0604030504040204" pitchFamily="34" charset="0"/>
                <a:sym typeface="Wingdings"/>
              </a:rPr>
              <a:t> alarramendy@insup.org</a:t>
            </a:r>
            <a:endParaRPr lang="fr-FR" sz="3700" dirty="0">
              <a:latin typeface="Verdana" panose="020B0604030504040204" pitchFamily="34" charset="0"/>
              <a:ea typeface="Verdana" panose="020B0604030504040204" pitchFamily="34" charset="0"/>
              <a:cs typeface="Verdana" panose="020B0604030504040204" pitchFamily="34" charset="0"/>
              <a:sym typeface="Wingdings 2"/>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41887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6</a:t>
            </a:fld>
            <a:endParaRPr lang="fr-FR" dirty="0"/>
          </a:p>
        </p:txBody>
      </p:sp>
      <p:sp>
        <p:nvSpPr>
          <p:cNvPr id="4" name="Rectangle 3"/>
          <p:cNvSpPr/>
          <p:nvPr/>
        </p:nvSpPr>
        <p:spPr>
          <a:xfrm>
            <a:off x="1067272" y="1335584"/>
            <a:ext cx="13249473" cy="6740309"/>
          </a:xfrm>
          <a:prstGeom prst="rect">
            <a:avLst/>
          </a:prstGeom>
        </p:spPr>
        <p:txBody>
          <a:bodyPr wrap="square" lIns="91440" tIns="45721" rIns="91440" bIns="45721">
            <a:spAutoFit/>
          </a:bodyPr>
          <a:lstStyle/>
          <a:p>
            <a:r>
              <a:rPr lang="de-DE" sz="2400" b="1" dirty="0" smtClean="0">
                <a:latin typeface="Verdana" panose="020B0604030504040204" pitchFamily="34" charset="0"/>
                <a:ea typeface="Verdana" panose="020B0604030504040204" pitchFamily="34" charset="0"/>
                <a:cs typeface="Verdana" panose="020B0604030504040204" pitchFamily="34" charset="0"/>
              </a:rPr>
              <a:t>Projektpartner :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latin typeface="Verdana" panose="020B0604030504040204" pitchFamily="34" charset="0"/>
                <a:ea typeface="Verdana" panose="020B0604030504040204" pitchFamily="34" charset="0"/>
                <a:cs typeface="Verdana" panose="020B0604030504040204" pitchFamily="34" charset="0"/>
              </a:rPr>
              <a:t>Deutsch-Französisches Jugendwerk (DFJW)</a:t>
            </a:r>
          </a:p>
          <a:p>
            <a:pPr marL="457200" indent="-457200">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t>Französisch-</a:t>
            </a:r>
            <a:r>
              <a:rPr lang="de-DE" sz="2400" dirty="0" err="1" smtClean="0"/>
              <a:t>Quebecisches</a:t>
            </a:r>
            <a:r>
              <a:rPr lang="de-DE" sz="2400" dirty="0" smtClean="0"/>
              <a:t> Jugendwerk </a:t>
            </a:r>
            <a:r>
              <a:rPr lang="de-DE" sz="2400" i="1" dirty="0" smtClean="0"/>
              <a:t>(</a:t>
            </a:r>
            <a:r>
              <a:rPr lang="de-DE" sz="2400" i="1" dirty="0" err="1" smtClean="0">
                <a:latin typeface="Verdana" panose="020B0604030504040204" pitchFamily="34" charset="0"/>
                <a:ea typeface="Verdana" panose="020B0604030504040204" pitchFamily="34" charset="0"/>
                <a:cs typeface="Verdana" panose="020B0604030504040204" pitchFamily="34" charset="0"/>
              </a:rPr>
              <a:t>l'Office</a:t>
            </a:r>
            <a:r>
              <a:rPr lang="de-DE" sz="2400" i="1" dirty="0" smtClean="0">
                <a:latin typeface="Verdana" panose="020B0604030504040204" pitchFamily="34" charset="0"/>
                <a:ea typeface="Verdana" panose="020B0604030504040204" pitchFamily="34" charset="0"/>
                <a:cs typeface="Verdana" panose="020B0604030504040204" pitchFamily="34" charset="0"/>
              </a:rPr>
              <a:t> franco-</a:t>
            </a:r>
            <a:r>
              <a:rPr lang="de-DE" sz="2400" i="1" dirty="0" err="1" smtClean="0">
                <a:latin typeface="Verdana" panose="020B0604030504040204" pitchFamily="34" charset="0"/>
                <a:ea typeface="Verdana" panose="020B0604030504040204" pitchFamily="34" charset="0"/>
                <a:cs typeface="Verdana" panose="020B0604030504040204" pitchFamily="34" charset="0"/>
              </a:rPr>
              <a:t>québécois</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pour</a:t>
            </a:r>
            <a:r>
              <a:rPr lang="de-DE" sz="2400" i="1" dirty="0" smtClean="0">
                <a:latin typeface="Verdana" panose="020B0604030504040204" pitchFamily="34" charset="0"/>
                <a:ea typeface="Verdana" panose="020B0604030504040204" pitchFamily="34" charset="0"/>
                <a:cs typeface="Verdana" panose="020B0604030504040204" pitchFamily="34" charset="0"/>
              </a:rPr>
              <a:t> la </a:t>
            </a:r>
            <a:r>
              <a:rPr lang="de-DE" sz="2400" i="1" dirty="0" err="1" smtClean="0">
                <a:latin typeface="Verdana" panose="020B0604030504040204" pitchFamily="34" charset="0"/>
                <a:ea typeface="Verdana" panose="020B0604030504040204" pitchFamily="34" charset="0"/>
                <a:cs typeface="Verdana" panose="020B0604030504040204" pitchFamily="34" charset="0"/>
              </a:rPr>
              <a:t>Jeunesse</a:t>
            </a:r>
            <a:r>
              <a:rPr lang="de-DE" sz="2400" i="1" dirty="0" smtClean="0">
                <a:latin typeface="Verdana" panose="020B0604030504040204" pitchFamily="34" charset="0"/>
                <a:ea typeface="Verdana" panose="020B0604030504040204" pitchFamily="34" charset="0"/>
                <a:cs typeface="Verdana" panose="020B0604030504040204" pitchFamily="34" charset="0"/>
              </a:rPr>
              <a:t> OFQJ)</a:t>
            </a:r>
          </a:p>
          <a:p>
            <a:pPr marL="457200" indent="-457200">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t>Unternehmensverband der </a:t>
            </a:r>
            <a:r>
              <a:rPr lang="de-DE" sz="2400" dirty="0" err="1" smtClean="0"/>
              <a:t>Wallonie</a:t>
            </a:r>
            <a:r>
              <a:rPr lang="de-DE" sz="2400" dirty="0" smtClean="0"/>
              <a:t> </a:t>
            </a:r>
            <a:r>
              <a:rPr lang="de-DE" sz="2400" i="1" dirty="0" smtClean="0"/>
              <a:t>(</a:t>
            </a:r>
            <a:r>
              <a:rPr lang="de-DE" sz="2400" i="1" dirty="0" err="1" smtClean="0">
                <a:latin typeface="Verdana" panose="020B0604030504040204" pitchFamily="34" charset="0"/>
                <a:ea typeface="Verdana" panose="020B0604030504040204" pitchFamily="34" charset="0"/>
                <a:cs typeface="Verdana" panose="020B0604030504040204" pitchFamily="34" charset="0"/>
              </a:rPr>
              <a:t>l'Union</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Wallonne</a:t>
            </a:r>
            <a:r>
              <a:rPr lang="de-DE" sz="2400" i="1" dirty="0" smtClean="0">
                <a:latin typeface="Verdana" panose="020B0604030504040204" pitchFamily="34" charset="0"/>
                <a:ea typeface="Verdana" panose="020B0604030504040204" pitchFamily="34" charset="0"/>
                <a:cs typeface="Verdana" panose="020B0604030504040204" pitchFamily="34" charset="0"/>
              </a:rPr>
              <a:t> des </a:t>
            </a:r>
            <a:r>
              <a:rPr lang="de-DE" sz="2400" i="1" dirty="0" err="1" smtClean="0">
                <a:latin typeface="Verdana" panose="020B0604030504040204" pitchFamily="34" charset="0"/>
                <a:ea typeface="Verdana" panose="020B0604030504040204" pitchFamily="34" charset="0"/>
                <a:cs typeface="Verdana" panose="020B0604030504040204" pitchFamily="34" charset="0"/>
              </a:rPr>
              <a:t>Entreprises</a:t>
            </a:r>
            <a:r>
              <a:rPr lang="de-DE" sz="2400" i="1" dirty="0" smtClean="0">
                <a:latin typeface="Verdana" panose="020B0604030504040204" pitchFamily="34" charset="0"/>
                <a:ea typeface="Verdana" panose="020B0604030504040204" pitchFamily="34" charset="0"/>
                <a:cs typeface="Verdana" panose="020B0604030504040204" pitchFamily="34" charset="0"/>
              </a:rPr>
              <a:t> UWE)</a:t>
            </a:r>
          </a:p>
          <a:p>
            <a:pPr marL="457200" indent="-457200">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t>Französische Einrichtung für Weiterbildung (</a:t>
            </a:r>
            <a:r>
              <a:rPr lang="de-DE" sz="2400" i="1" dirty="0" err="1" smtClean="0">
                <a:latin typeface="Verdana" panose="020B0604030504040204" pitchFamily="34" charset="0"/>
                <a:ea typeface="Verdana" panose="020B0604030504040204" pitchFamily="34" charset="0"/>
                <a:cs typeface="Verdana" panose="020B0604030504040204" pitchFamily="34" charset="0"/>
              </a:rPr>
              <a:t>l’Institut</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Supérieur</a:t>
            </a:r>
            <a:r>
              <a:rPr lang="de-DE" sz="2400" i="1" dirty="0" smtClean="0">
                <a:latin typeface="Verdana" panose="020B0604030504040204" pitchFamily="34" charset="0"/>
                <a:ea typeface="Verdana" panose="020B0604030504040204" pitchFamily="34" charset="0"/>
                <a:cs typeface="Verdana" panose="020B0604030504040204" pitchFamily="34" charset="0"/>
              </a:rPr>
              <a:t> de Formation Permanente INSUP </a:t>
            </a:r>
            <a:r>
              <a:rPr lang="de-DE" sz="2400" dirty="0" smtClean="0">
                <a:latin typeface="Verdana" panose="020B0604030504040204" pitchFamily="34" charset="0"/>
                <a:ea typeface="Verdana" panose="020B0604030504040204" pitchFamily="34" charset="0"/>
                <a:cs typeface="Verdana" panose="020B0604030504040204" pitchFamily="34" charset="0"/>
              </a:rPr>
              <a:t>- Koordinator)</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lvl="0"/>
            <a:r>
              <a:rPr lang="de-DE" sz="2400" b="1" dirty="0" smtClean="0">
                <a:latin typeface="Verdana" panose="020B0604030504040204" pitchFamily="34" charset="0"/>
                <a:ea typeface="Verdana" panose="020B0604030504040204" pitchFamily="34" charset="0"/>
                <a:cs typeface="Verdana" panose="020B0604030504040204" pitchFamily="34" charset="0"/>
              </a:rPr>
              <a:t>Beteiligte Partner</a:t>
            </a:r>
            <a:r>
              <a:rPr lang="de-DE" sz="2400" dirty="0" smtClean="0">
                <a:latin typeface="Verdana" panose="020B0604030504040204" pitchFamily="34" charset="0"/>
                <a:ea typeface="Verdana" panose="020B0604030504040204" pitchFamily="34" charset="0"/>
                <a:cs typeface="Verdana" panose="020B0604030504040204" pitchFamily="34" charset="0"/>
              </a:rPr>
              <a:t>: </a:t>
            </a:r>
          </a:p>
          <a:p>
            <a:pPr lvl="0"/>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t>Internationale Jugendwerke des Quebecs </a:t>
            </a:r>
            <a:r>
              <a:rPr lang="de-DE" sz="2400" i="1" dirty="0" smtClean="0"/>
              <a:t>(</a:t>
            </a:r>
            <a:r>
              <a:rPr lang="de-DE" sz="2400" i="1" dirty="0" smtClean="0">
                <a:latin typeface="Verdana" panose="020B0604030504040204" pitchFamily="34" charset="0"/>
                <a:ea typeface="Verdana" panose="020B0604030504040204" pitchFamily="34" charset="0"/>
                <a:cs typeface="Verdana" panose="020B0604030504040204" pitchFamily="34" charset="0"/>
              </a:rPr>
              <a:t>Les Offices </a:t>
            </a:r>
            <a:r>
              <a:rPr lang="de-DE" sz="2400" i="1" dirty="0" err="1" smtClean="0">
                <a:latin typeface="Verdana" panose="020B0604030504040204" pitchFamily="34" charset="0"/>
                <a:ea typeface="Verdana" panose="020B0604030504040204" pitchFamily="34" charset="0"/>
                <a:cs typeface="Verdana" panose="020B0604030504040204" pitchFamily="34" charset="0"/>
              </a:rPr>
              <a:t>jeunesse</a:t>
            </a:r>
            <a:r>
              <a:rPr lang="de-DE" sz="2400" i="1" dirty="0" smtClean="0">
                <a:latin typeface="Verdana" panose="020B0604030504040204" pitchFamily="34" charset="0"/>
                <a:ea typeface="Verdana" panose="020B0604030504040204" pitchFamily="34" charset="0"/>
                <a:cs typeface="Verdana" panose="020B0604030504040204" pitchFamily="34" charset="0"/>
              </a:rPr>
              <a:t> </a:t>
            </a:r>
            <a:r>
              <a:rPr lang="de-DE" sz="2400" i="1" dirty="0" err="1" smtClean="0">
                <a:latin typeface="Verdana" panose="020B0604030504040204" pitchFamily="34" charset="0"/>
                <a:ea typeface="Verdana" panose="020B0604030504040204" pitchFamily="34" charset="0"/>
                <a:cs typeface="Verdana" panose="020B0604030504040204" pitchFamily="34" charset="0"/>
              </a:rPr>
              <a:t>internationaux</a:t>
            </a:r>
            <a:r>
              <a:rPr lang="de-DE" sz="2400" i="1" dirty="0" smtClean="0">
                <a:latin typeface="Verdana" panose="020B0604030504040204" pitchFamily="34" charset="0"/>
                <a:ea typeface="Verdana" panose="020B0604030504040204" pitchFamily="34" charset="0"/>
                <a:cs typeface="Verdana" panose="020B0604030504040204" pitchFamily="34" charset="0"/>
              </a:rPr>
              <a:t> du Québec LOJIQ)</a:t>
            </a:r>
          </a:p>
          <a:p>
            <a:pPr marL="457200" indent="-457200">
              <a:buFont typeface="Wingdings" panose="05000000000000000000" pitchFamily="2" charset="2"/>
              <a:buChar char="Ø"/>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de-DE" sz="2400" dirty="0" smtClean="0"/>
              <a:t>Internationales Jugendbüro </a:t>
            </a:r>
            <a:r>
              <a:rPr lang="de-DE" sz="2400" i="1" dirty="0" smtClean="0"/>
              <a:t>(</a:t>
            </a:r>
            <a:r>
              <a:rPr lang="de-DE" sz="2400" i="1" dirty="0" err="1" smtClean="0">
                <a:latin typeface="Verdana" panose="020B0604030504040204" pitchFamily="34" charset="0"/>
                <a:ea typeface="Verdana" panose="020B0604030504040204" pitchFamily="34" charset="0"/>
                <a:cs typeface="Verdana" panose="020B0604030504040204" pitchFamily="34" charset="0"/>
              </a:rPr>
              <a:t>Bureau</a:t>
            </a:r>
            <a:r>
              <a:rPr lang="de-DE" sz="2400" i="1" dirty="0" smtClean="0">
                <a:latin typeface="Verdana" panose="020B0604030504040204" pitchFamily="34" charset="0"/>
                <a:ea typeface="Verdana" panose="020B0604030504040204" pitchFamily="34" charset="0"/>
                <a:cs typeface="Verdana" panose="020B0604030504040204" pitchFamily="34" charset="0"/>
              </a:rPr>
              <a:t> International </a:t>
            </a:r>
            <a:r>
              <a:rPr lang="de-DE" sz="2400" i="1" dirty="0" err="1" smtClean="0">
                <a:latin typeface="Verdana" panose="020B0604030504040204" pitchFamily="34" charset="0"/>
                <a:ea typeface="Verdana" panose="020B0604030504040204" pitchFamily="34" charset="0"/>
                <a:cs typeface="Verdana" panose="020B0604030504040204" pitchFamily="34" charset="0"/>
              </a:rPr>
              <a:t>Jeunesse</a:t>
            </a:r>
            <a:r>
              <a:rPr lang="de-DE" sz="2400" i="1" dirty="0" smtClean="0">
                <a:latin typeface="Verdana" panose="020B0604030504040204" pitchFamily="34" charset="0"/>
                <a:ea typeface="Verdana" panose="020B0604030504040204" pitchFamily="34" charset="0"/>
                <a:cs typeface="Verdana" panose="020B0604030504040204" pitchFamily="34" charset="0"/>
              </a:rPr>
              <a:t> BIJ)</a:t>
            </a:r>
            <a:endParaRPr lang="de-DE" sz="2400" i="1" dirty="0">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pied de page 1"/>
          <p:cNvSpPr>
            <a:spLocks noGrp="1"/>
          </p:cNvSpPr>
          <p:nvPr>
            <p:ph type="ftr" sz="quarter" idx="3"/>
          </p:nvPr>
        </p:nvSpPr>
        <p:spPr/>
        <p:txBody>
          <a:bodyPr/>
          <a:lstStyle/>
          <a:p>
            <a:pPr algn="l">
              <a:spcBef>
                <a:spcPct val="20000"/>
              </a:spcBef>
            </a:pPr>
            <a:r>
              <a:rPr lang="fr-FR" sz="2100" dirty="0" smtClean="0"/>
              <a:t>AKI </a:t>
            </a:r>
            <a:r>
              <a:rPr lang="fr-FR" sz="2100" dirty="0" err="1" smtClean="0"/>
              <a:t>Konferenz</a:t>
            </a:r>
            <a:r>
              <a:rPr lang="fr-FR" sz="2100" dirty="0" smtClean="0"/>
              <a:t>, Louvain-la-Neuve 10/10/2016</a:t>
            </a:r>
            <a:endParaRPr lang="fr-FR" sz="2100" dirty="0"/>
          </a:p>
        </p:txBody>
      </p:sp>
    </p:spTree>
    <p:extLst>
      <p:ext uri="{BB962C8B-B14F-4D97-AF65-F5344CB8AC3E}">
        <p14:creationId xmlns:p14="http://schemas.microsoft.com/office/powerpoint/2010/main" val="221882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Bild 8" descr="Muster_hellblau_neu_20120702.wmf"/>
          <p:cNvPicPr>
            <a:picLocks noChangeAspect="1"/>
          </p:cNvPicPr>
          <p:nvPr/>
        </p:nvPicPr>
        <p:blipFill>
          <a:blip r:embed="rId3" cstate="print"/>
          <a:srcRect/>
          <a:stretch>
            <a:fillRect/>
          </a:stretch>
        </p:blipFill>
        <p:spPr bwMode="auto">
          <a:xfrm>
            <a:off x="-15875" y="-9407"/>
            <a:ext cx="15255875" cy="10169407"/>
          </a:xfrm>
          <a:prstGeom prst="rect">
            <a:avLst/>
          </a:prstGeom>
          <a:noFill/>
          <a:ln w="9525">
            <a:noFill/>
            <a:miter lim="800000"/>
            <a:headEnd/>
            <a:tailEnd/>
          </a:ln>
        </p:spPr>
      </p:pic>
      <p:sp>
        <p:nvSpPr>
          <p:cNvPr id="16386" name="Titre 1"/>
          <p:cNvSpPr txBox="1">
            <a:spLocks/>
          </p:cNvSpPr>
          <p:nvPr/>
        </p:nvSpPr>
        <p:spPr bwMode="auto">
          <a:xfrm>
            <a:off x="600637" y="595473"/>
            <a:ext cx="10389539" cy="1259685"/>
          </a:xfrm>
          <a:prstGeom prst="rect">
            <a:avLst/>
          </a:prstGeom>
          <a:noFill/>
          <a:ln w="9525">
            <a:noFill/>
            <a:miter lim="800000"/>
            <a:headEnd/>
            <a:tailEnd/>
          </a:ln>
        </p:spPr>
        <p:txBody>
          <a:bodyPr wrap="none" lIns="145143" tIns="72571" rIns="145143" bIns="72571" anchor="ctr">
            <a:spAutoFit/>
          </a:bodyPr>
          <a:lstStyle/>
          <a:p>
            <a:pPr defTabSz="1451397" fontAlgn="auto">
              <a:spcBef>
                <a:spcPts val="0"/>
              </a:spcBef>
              <a:spcAft>
                <a:spcPts val="0"/>
              </a:spcAft>
            </a:pPr>
            <a:r>
              <a:rPr lang="fr-FR" sz="3200" dirty="0">
                <a:solidFill>
                  <a:srgbClr val="162A83"/>
                </a:solidFill>
                <a:latin typeface="Verdana" pitchFamily="34" charset="0"/>
                <a:cs typeface="+mn-cs"/>
              </a:rPr>
              <a:t>L’Office franco-allemand pour la Jeunesse (OFAJ)</a:t>
            </a:r>
          </a:p>
          <a:p>
            <a:pPr defTabSz="1451397" fontAlgn="auto">
              <a:spcBef>
                <a:spcPts val="952"/>
              </a:spcBef>
              <a:spcAft>
                <a:spcPts val="0"/>
              </a:spcAft>
            </a:pPr>
            <a:r>
              <a:rPr lang="fr-FR" sz="3200" dirty="0" err="1">
                <a:solidFill>
                  <a:srgbClr val="FFFFFF"/>
                </a:solidFill>
                <a:latin typeface="Verdana" pitchFamily="34" charset="0"/>
                <a:cs typeface="+mn-cs"/>
              </a:rPr>
              <a:t>Das</a:t>
            </a:r>
            <a:r>
              <a:rPr lang="fr-FR" sz="3200" dirty="0">
                <a:solidFill>
                  <a:srgbClr val="FFFFFF"/>
                </a:solidFill>
                <a:latin typeface="Verdana" pitchFamily="34" charset="0"/>
                <a:cs typeface="+mn-cs"/>
              </a:rPr>
              <a:t> Deutsch-</a:t>
            </a:r>
            <a:r>
              <a:rPr lang="fr-FR" sz="3200" dirty="0" err="1">
                <a:solidFill>
                  <a:srgbClr val="FFFFFF"/>
                </a:solidFill>
                <a:latin typeface="Verdana" pitchFamily="34" charset="0"/>
                <a:cs typeface="+mn-cs"/>
              </a:rPr>
              <a:t>Französische</a:t>
            </a:r>
            <a:r>
              <a:rPr lang="fr-FR" sz="3200" dirty="0">
                <a:solidFill>
                  <a:srgbClr val="FFFFFF"/>
                </a:solidFill>
                <a:latin typeface="Verdana" pitchFamily="34" charset="0"/>
                <a:cs typeface="+mn-cs"/>
              </a:rPr>
              <a:t> </a:t>
            </a:r>
            <a:r>
              <a:rPr lang="fr-FR" sz="3200" dirty="0" err="1">
                <a:solidFill>
                  <a:srgbClr val="FFFFFF"/>
                </a:solidFill>
                <a:latin typeface="Verdana" pitchFamily="34" charset="0"/>
                <a:cs typeface="+mn-cs"/>
              </a:rPr>
              <a:t>Jugendwerk</a:t>
            </a:r>
            <a:r>
              <a:rPr lang="fr-FR" sz="3200" dirty="0">
                <a:solidFill>
                  <a:srgbClr val="FFFFFF"/>
                </a:solidFill>
                <a:latin typeface="Verdana" pitchFamily="34" charset="0"/>
                <a:cs typeface="+mn-cs"/>
              </a:rPr>
              <a:t> (DFJW)</a:t>
            </a:r>
          </a:p>
        </p:txBody>
      </p:sp>
      <p:sp>
        <p:nvSpPr>
          <p:cNvPr id="16387" name="Sous-titre 2"/>
          <p:cNvSpPr txBox="1">
            <a:spLocks/>
          </p:cNvSpPr>
          <p:nvPr/>
        </p:nvSpPr>
        <p:spPr bwMode="auto">
          <a:xfrm>
            <a:off x="600607" y="9172222"/>
            <a:ext cx="6899382" cy="494954"/>
          </a:xfrm>
          <a:prstGeom prst="rect">
            <a:avLst/>
          </a:prstGeom>
          <a:noFill/>
          <a:ln w="9525">
            <a:noFill/>
            <a:miter lim="800000"/>
            <a:headEnd/>
            <a:tailEnd/>
          </a:ln>
        </p:spPr>
        <p:txBody>
          <a:bodyPr lIns="145143" tIns="72571" rIns="145143" bIns="72571"/>
          <a:lstStyle/>
          <a:p>
            <a:pPr>
              <a:spcBef>
                <a:spcPct val="20000"/>
              </a:spcBef>
            </a:pPr>
            <a:r>
              <a:rPr lang="fr-FR" sz="1400" dirty="0" smtClean="0"/>
              <a:t>AKI </a:t>
            </a:r>
            <a:r>
              <a:rPr lang="fr-FR" sz="1400" dirty="0" err="1" smtClean="0"/>
              <a:t>Konferenz</a:t>
            </a:r>
            <a:r>
              <a:rPr lang="fr-FR" sz="1400" dirty="0" smtClean="0"/>
              <a:t>, Louvain-la-Neuve 10/10/2016</a:t>
            </a:r>
          </a:p>
          <a:p>
            <a:pPr defTabSz="1451397" fontAlgn="auto">
              <a:spcBef>
                <a:spcPct val="20000"/>
              </a:spcBef>
              <a:spcAft>
                <a:spcPts val="0"/>
              </a:spcAft>
            </a:pPr>
            <a:endParaRPr lang="fr-FR" sz="1400" dirty="0">
              <a:solidFill>
                <a:srgbClr val="162A83"/>
              </a:solidFill>
              <a:latin typeface="Verdana" pitchFamily="34" charset="0"/>
              <a:cs typeface="+mn-cs"/>
            </a:endParaRPr>
          </a:p>
        </p:txBody>
      </p:sp>
      <p:pic>
        <p:nvPicPr>
          <p:cNvPr id="16388" name="Bild 5" descr="DFJW_CO.wmf"/>
          <p:cNvPicPr>
            <a:picLocks noChangeAspect="1"/>
          </p:cNvPicPr>
          <p:nvPr/>
        </p:nvPicPr>
        <p:blipFill>
          <a:blip r:embed="rId4" cstate="print"/>
          <a:srcRect/>
          <a:stretch>
            <a:fillRect/>
          </a:stretch>
        </p:blipFill>
        <p:spPr bwMode="auto">
          <a:xfrm>
            <a:off x="12827002" y="790222"/>
            <a:ext cx="1656292" cy="943093"/>
          </a:xfrm>
          <a:prstGeom prst="rect">
            <a:avLst/>
          </a:prstGeom>
          <a:noFill/>
          <a:ln w="9525">
            <a:noFill/>
            <a:miter lim="800000"/>
            <a:headEnd/>
            <a:tailEnd/>
          </a:ln>
        </p:spPr>
      </p:pic>
      <p:pic>
        <p:nvPicPr>
          <p:cNvPr id="7" name="Picture 2" descr="Afficher l'image d'origine"/>
          <p:cNvPicPr>
            <a:picLocks noChangeAspect="1" noChangeArrowheads="1"/>
          </p:cNvPicPr>
          <p:nvPr/>
        </p:nvPicPr>
        <p:blipFill>
          <a:blip r:embed="rId5" cstate="print"/>
          <a:srcRect/>
          <a:stretch>
            <a:fillRect/>
          </a:stretch>
        </p:blipFill>
        <p:spPr bwMode="auto">
          <a:xfrm>
            <a:off x="12420537" y="9302858"/>
            <a:ext cx="2552962" cy="648206"/>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6" cstate="print"/>
          <a:srcRect/>
          <a:stretch>
            <a:fillRect/>
          </a:stretch>
        </p:blipFill>
        <p:spPr bwMode="auto">
          <a:xfrm>
            <a:off x="11136575" y="9220529"/>
            <a:ext cx="1006870" cy="812859"/>
          </a:xfrm>
          <a:prstGeom prst="rect">
            <a:avLst/>
          </a:prstGeom>
          <a:ln>
            <a:noFill/>
          </a:ln>
          <a:effectLst>
            <a:outerShdw blurRad="292100" dist="139700" dir="2700000" algn="tl" rotWithShape="0">
              <a:srgbClr val="333333">
                <a:alpha val="65000"/>
              </a:srgbClr>
            </a:outerShdw>
          </a:effectLst>
        </p:spPr>
      </p:pic>
      <p:pic>
        <p:nvPicPr>
          <p:cNvPr id="9" name="Bild 6" descr="DFJW_White.wmf"/>
          <p:cNvPicPr>
            <a:picLocks noChangeAspect="1"/>
          </p:cNvPicPr>
          <p:nvPr/>
        </p:nvPicPr>
        <p:blipFill>
          <a:blip r:embed="rId7" cstate="print"/>
          <a:srcRect/>
          <a:stretch>
            <a:fillRect/>
          </a:stretch>
        </p:blipFill>
        <p:spPr bwMode="auto">
          <a:xfrm>
            <a:off x="1379309" y="3693179"/>
            <a:ext cx="7580198" cy="4313917"/>
          </a:xfrm>
          <a:prstGeom prst="rect">
            <a:avLst/>
          </a:prstGeom>
          <a:noFill/>
          <a:ln w="9525">
            <a:noFill/>
            <a:miter lim="800000"/>
            <a:headEnd/>
            <a:tailEnd/>
          </a:ln>
        </p:spPr>
      </p:pic>
    </p:spTree>
    <p:extLst>
      <p:ext uri="{BB962C8B-B14F-4D97-AF65-F5344CB8AC3E}">
        <p14:creationId xmlns:p14="http://schemas.microsoft.com/office/powerpoint/2010/main" val="23773339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7" y="659594"/>
            <a:ext cx="8732098" cy="1131444"/>
          </a:xfrm>
          <a:prstGeom prst="rect">
            <a:avLst/>
          </a:prstGeom>
          <a:noFill/>
          <a:ln w="9525">
            <a:noFill/>
            <a:miter lim="800000"/>
            <a:headEnd/>
            <a:tailEnd/>
          </a:ln>
        </p:spPr>
        <p:txBody>
          <a:bodyPr wrap="none" lIns="145143" tIns="72571" rIns="145143" bIns="72571" anchor="ctr">
            <a:spAutoFit/>
          </a:bodyPr>
          <a:lstStyle/>
          <a:p>
            <a:pPr defTabSz="1451402" fontAlgn="auto">
              <a:spcBef>
                <a:spcPts val="0"/>
              </a:spcBef>
              <a:spcAft>
                <a:spcPts val="0"/>
              </a:spcAft>
            </a:pPr>
            <a:r>
              <a:rPr lang="fr-FR" sz="3200" dirty="0">
                <a:solidFill>
                  <a:srgbClr val="162A83"/>
                </a:solidFill>
                <a:latin typeface="Verdana" pitchFamily="34" charset="0"/>
                <a:cs typeface="+mn-cs"/>
              </a:rPr>
              <a:t>Histoire de l’OFAJ en quelques mots</a:t>
            </a:r>
          </a:p>
          <a:p>
            <a:pPr defTabSz="1451402" fontAlgn="auto">
              <a:spcBef>
                <a:spcPts val="0"/>
              </a:spcBef>
              <a:spcAft>
                <a:spcPts val="0"/>
              </a:spcAft>
            </a:pPr>
            <a:r>
              <a:rPr lang="fr-FR" sz="3200" dirty="0" err="1">
                <a:solidFill>
                  <a:srgbClr val="009EE0"/>
                </a:solidFill>
                <a:latin typeface="Verdana" pitchFamily="34" charset="0"/>
                <a:cs typeface="+mn-cs"/>
              </a:rPr>
              <a:t>Geschichte</a:t>
            </a:r>
            <a:r>
              <a:rPr lang="fr-FR" sz="3200" dirty="0">
                <a:solidFill>
                  <a:srgbClr val="009EE0"/>
                </a:solidFill>
                <a:latin typeface="Verdana" pitchFamily="34" charset="0"/>
                <a:cs typeface="+mn-cs"/>
              </a:rPr>
              <a:t> des DFJW </a:t>
            </a:r>
            <a:r>
              <a:rPr lang="fr-FR" sz="3200" dirty="0" err="1">
                <a:solidFill>
                  <a:srgbClr val="009EE0"/>
                </a:solidFill>
                <a:latin typeface="Verdana" pitchFamily="34" charset="0"/>
                <a:cs typeface="+mn-cs"/>
              </a:rPr>
              <a:t>im</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weniger</a:t>
            </a:r>
            <a:r>
              <a:rPr lang="fr-FR" sz="3200" dirty="0">
                <a:solidFill>
                  <a:srgbClr val="009EE0"/>
                </a:solidFill>
                <a:latin typeface="Verdana" pitchFamily="34" charset="0"/>
                <a:cs typeface="+mn-cs"/>
              </a:rPr>
              <a:t> </a:t>
            </a:r>
            <a:r>
              <a:rPr lang="fr-FR" sz="3200" dirty="0" err="1">
                <a:solidFill>
                  <a:srgbClr val="009EE0"/>
                </a:solidFill>
                <a:latin typeface="Verdana" pitchFamily="34" charset="0"/>
                <a:cs typeface="+mn-cs"/>
              </a:rPr>
              <a:t>Worten</a:t>
            </a:r>
            <a:endParaRPr lang="fr-FR" sz="3200" dirty="0">
              <a:solidFill>
                <a:srgbClr val="009EE0"/>
              </a:solidFill>
              <a:latin typeface="Verdana" pitchFamily="34" charset="0"/>
              <a:cs typeface="+mn-cs"/>
            </a:endParaRPr>
          </a:p>
        </p:txBody>
      </p:sp>
      <p:sp>
        <p:nvSpPr>
          <p:cNvPr id="17410" name="Sous-titre 2"/>
          <p:cNvSpPr txBox="1">
            <a:spLocks/>
          </p:cNvSpPr>
          <p:nvPr/>
        </p:nvSpPr>
        <p:spPr bwMode="auto">
          <a:xfrm>
            <a:off x="576169" y="9500283"/>
            <a:ext cx="6419328" cy="494954"/>
          </a:xfrm>
          <a:prstGeom prst="rect">
            <a:avLst/>
          </a:prstGeom>
          <a:noFill/>
          <a:ln w="9525">
            <a:noFill/>
            <a:miter lim="800000"/>
            <a:headEnd/>
            <a:tailEnd/>
          </a:ln>
        </p:spPr>
        <p:txBody>
          <a:bodyPr lIns="145143" tIns="72571" rIns="145143" bIns="72571"/>
          <a:lstStyle/>
          <a:p>
            <a:pPr>
              <a:spcBef>
                <a:spcPct val="20000"/>
              </a:spcBef>
            </a:pPr>
            <a:r>
              <a:rPr lang="fr-FR" sz="1400" dirty="0" smtClean="0"/>
              <a:t>AKI </a:t>
            </a:r>
            <a:r>
              <a:rPr lang="fr-FR" sz="1400" dirty="0" err="1" smtClean="0"/>
              <a:t>Konferenz</a:t>
            </a:r>
            <a:r>
              <a:rPr lang="fr-FR" sz="1400" dirty="0" smtClean="0"/>
              <a:t>, Louvain-la-Neuve 10/10/2016</a:t>
            </a:r>
            <a:endParaRPr lang="fr-FR" sz="1400" dirty="0"/>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pic>
        <p:nvPicPr>
          <p:cNvPr id="6146" name="Picture 2" descr="Afficher l'image d'origine"/>
          <p:cNvPicPr>
            <a:picLocks noChangeAspect="1" noChangeArrowheads="1"/>
          </p:cNvPicPr>
          <p:nvPr/>
        </p:nvPicPr>
        <p:blipFill>
          <a:blip r:embed="rId4" cstate="print"/>
          <a:srcRect/>
          <a:stretch>
            <a:fillRect/>
          </a:stretch>
        </p:blipFill>
        <p:spPr bwMode="auto">
          <a:xfrm>
            <a:off x="12420537" y="9302858"/>
            <a:ext cx="2552962" cy="648206"/>
          </a:xfrm>
          <a:prstGeom prst="rect">
            <a:avLst/>
          </a:prstGeom>
          <a:noFill/>
        </p:spPr>
      </p:pic>
      <p:pic>
        <p:nvPicPr>
          <p:cNvPr id="6147" name="Picture 3"/>
          <p:cNvPicPr>
            <a:picLocks noChangeAspect="1" noChangeArrowheads="1"/>
          </p:cNvPicPr>
          <p:nvPr/>
        </p:nvPicPr>
        <p:blipFill>
          <a:blip r:embed="rId5" cstate="print"/>
          <a:srcRect/>
          <a:stretch>
            <a:fillRect/>
          </a:stretch>
        </p:blipFill>
        <p:spPr bwMode="auto">
          <a:xfrm>
            <a:off x="11442480" y="9220529"/>
            <a:ext cx="1006870" cy="812859"/>
          </a:xfrm>
          <a:prstGeom prst="rect">
            <a:avLst/>
          </a:prstGeom>
          <a:noFill/>
          <a:ln w="9525">
            <a:noFill/>
            <a:miter lim="800000"/>
            <a:headEnd/>
            <a:tailEnd/>
          </a:ln>
          <a:effectLst/>
        </p:spPr>
      </p:pic>
      <p:sp>
        <p:nvSpPr>
          <p:cNvPr id="2" name="TextBox 1"/>
          <p:cNvSpPr txBox="1"/>
          <p:nvPr/>
        </p:nvSpPr>
        <p:spPr>
          <a:xfrm>
            <a:off x="7868987" y="2361984"/>
            <a:ext cx="6982242" cy="485114"/>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B0F0"/>
                </a:solidFill>
                <a:latin typeface="Verdana" pitchFamily="34" charset="0"/>
                <a:cs typeface="+mn-cs"/>
              </a:rPr>
              <a:t>• </a:t>
            </a:r>
            <a:r>
              <a:rPr lang="en-US" sz="2200" b="1" dirty="0">
                <a:solidFill>
                  <a:srgbClr val="00B0F0"/>
                </a:solidFill>
                <a:latin typeface="Verdana" pitchFamily="34" charset="0"/>
                <a:cs typeface="+mn-cs"/>
              </a:rPr>
              <a:t>5. </a:t>
            </a:r>
            <a:r>
              <a:rPr lang="en-US" sz="2200" b="1" dirty="0" err="1">
                <a:solidFill>
                  <a:srgbClr val="00B0F0"/>
                </a:solidFill>
                <a:latin typeface="Verdana" pitchFamily="34" charset="0"/>
                <a:cs typeface="+mn-cs"/>
              </a:rPr>
              <a:t>Juli</a:t>
            </a:r>
            <a:r>
              <a:rPr lang="en-US" sz="2200" b="1" dirty="0">
                <a:solidFill>
                  <a:srgbClr val="00B0F0"/>
                </a:solidFill>
                <a:latin typeface="Verdana" pitchFamily="34" charset="0"/>
                <a:cs typeface="+mn-cs"/>
              </a:rPr>
              <a:t> 1963</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Gründung</a:t>
            </a:r>
            <a:r>
              <a:rPr lang="en-US" sz="2200" dirty="0">
                <a:solidFill>
                  <a:srgbClr val="00B0F0"/>
                </a:solidFill>
                <a:latin typeface="Verdana" pitchFamily="34" charset="0"/>
                <a:cs typeface="+mn-cs"/>
              </a:rPr>
              <a:t> des DFJW</a:t>
            </a:r>
            <a:endParaRPr lang="fr-FR" dirty="0">
              <a:solidFill>
                <a:prstClr val="black"/>
              </a:solidFill>
              <a:latin typeface="Calibri"/>
              <a:cs typeface="+mn-cs"/>
            </a:endParaRPr>
          </a:p>
        </p:txBody>
      </p:sp>
      <p:sp>
        <p:nvSpPr>
          <p:cNvPr id="4" name="TextBox 3"/>
          <p:cNvSpPr txBox="1"/>
          <p:nvPr/>
        </p:nvSpPr>
        <p:spPr>
          <a:xfrm>
            <a:off x="7904478" y="3475688"/>
            <a:ext cx="7069017" cy="1500776"/>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Internationale</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Organisation</a:t>
            </a: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im Dienst der Deutsch-französischen Zusammenarbeit mit </a:t>
            </a:r>
            <a:r>
              <a:rPr lang="de-DE" sz="2200" dirty="0" err="1">
                <a:solidFill>
                  <a:srgbClr val="00B0F0"/>
                </a:solidFill>
                <a:latin typeface="Verdana" pitchFamily="34" charset="0"/>
                <a:cs typeface="+mn-cs"/>
              </a:rPr>
              <a:t>standorten</a:t>
            </a:r>
            <a:r>
              <a:rPr lang="de-DE" sz="2200" dirty="0">
                <a:solidFill>
                  <a:srgbClr val="00B0F0"/>
                </a:solidFill>
                <a:latin typeface="Verdana" pitchFamily="34" charset="0"/>
                <a:cs typeface="+mn-cs"/>
              </a:rPr>
              <a:t> in </a:t>
            </a:r>
            <a:r>
              <a:rPr lang="de-DE" sz="2200" b="1" dirty="0">
                <a:solidFill>
                  <a:srgbClr val="00B0F0"/>
                </a:solidFill>
                <a:latin typeface="Verdana" pitchFamily="34" charset="0"/>
                <a:cs typeface="+mn-cs"/>
              </a:rPr>
              <a:t>Paris</a:t>
            </a:r>
            <a:r>
              <a:rPr lang="de-DE" sz="2200" dirty="0">
                <a:solidFill>
                  <a:srgbClr val="00B0F0"/>
                </a:solidFill>
                <a:latin typeface="Verdana" pitchFamily="34" charset="0"/>
                <a:cs typeface="+mn-cs"/>
              </a:rPr>
              <a:t>, </a:t>
            </a:r>
            <a:r>
              <a:rPr lang="de-DE" sz="2200" b="1" dirty="0">
                <a:solidFill>
                  <a:srgbClr val="00B0F0"/>
                </a:solidFill>
                <a:latin typeface="Verdana" pitchFamily="34" charset="0"/>
                <a:cs typeface="+mn-cs"/>
              </a:rPr>
              <a:t>Berlin</a:t>
            </a:r>
            <a:r>
              <a:rPr lang="de-DE" sz="2200" dirty="0">
                <a:solidFill>
                  <a:srgbClr val="00B0F0"/>
                </a:solidFill>
                <a:latin typeface="Verdana" pitchFamily="34" charset="0"/>
                <a:cs typeface="+mn-cs"/>
              </a:rPr>
              <a:t> und </a:t>
            </a:r>
            <a:r>
              <a:rPr lang="de-DE" sz="2200" b="1" dirty="0">
                <a:solidFill>
                  <a:srgbClr val="00B0F0"/>
                </a:solidFill>
                <a:latin typeface="Verdana" pitchFamily="34" charset="0"/>
                <a:cs typeface="+mn-cs"/>
              </a:rPr>
              <a:t>Saarbrücken</a:t>
            </a:r>
            <a:r>
              <a:rPr lang="de-DE" sz="2200" dirty="0">
                <a:solidFill>
                  <a:srgbClr val="00B0F0"/>
                </a:solidFill>
                <a:latin typeface="Verdana" pitchFamily="34" charset="0"/>
                <a:cs typeface="+mn-cs"/>
              </a:rPr>
              <a:t> </a:t>
            </a:r>
            <a:endParaRPr lang="en-US" sz="2200" dirty="0">
              <a:solidFill>
                <a:srgbClr val="00B0F0"/>
              </a:solidFill>
              <a:latin typeface="Verdana" pitchFamily="34" charset="0"/>
              <a:cs typeface="+mn-cs"/>
            </a:endParaRPr>
          </a:p>
        </p:txBody>
      </p:sp>
      <p:sp>
        <p:nvSpPr>
          <p:cNvPr id="6" name="TextBox 5"/>
          <p:cNvSpPr txBox="1"/>
          <p:nvPr/>
        </p:nvSpPr>
        <p:spPr>
          <a:xfrm>
            <a:off x="7904478" y="5010975"/>
            <a:ext cx="6799577" cy="2285607"/>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fr-FR"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Aufgabe</a:t>
            </a:r>
            <a:r>
              <a:rPr lang="en-US" sz="2200" dirty="0">
                <a:solidFill>
                  <a:srgbClr val="00B0F0"/>
                </a:solidFill>
                <a:latin typeface="Verdana" pitchFamily="34" charset="0"/>
                <a:cs typeface="+mn-cs"/>
              </a:rPr>
              <a:t>: </a:t>
            </a:r>
          </a:p>
          <a:p>
            <a:pPr marL="279703" lvl="1" indent="-279703" defTabSz="1451402" fontAlgn="auto">
              <a:spcBef>
                <a:spcPts val="0"/>
              </a:spcBef>
              <a:spcAft>
                <a:spcPts val="0"/>
              </a:spcAft>
              <a:tabLst>
                <a:tab pos="279703" algn="l"/>
              </a:tabLst>
            </a:pPr>
            <a:r>
              <a:rPr lang="de-DE" sz="2200" dirty="0">
                <a:solidFill>
                  <a:srgbClr val="00B0F0"/>
                </a:solidFill>
                <a:latin typeface="Verdana" pitchFamily="34" charset="0"/>
                <a:cs typeface="+mn-cs"/>
              </a:rPr>
              <a:t>-Die Verbindungen zwischen Jungend Menschen in Deutschland und Frankreich auszubauen </a:t>
            </a:r>
          </a:p>
          <a:p>
            <a:pPr marL="279703" lvl="1" indent="-279703" defTabSz="1451402" fontAlgn="auto">
              <a:spcBef>
                <a:spcPts val="0"/>
              </a:spcBef>
              <a:spcAft>
                <a:spcPts val="0"/>
              </a:spcAft>
              <a:tabLst>
                <a:tab pos="279703" algn="l"/>
              </a:tabLst>
            </a:pPr>
            <a:r>
              <a:rPr lang="de-DE" sz="2200" dirty="0">
                <a:solidFill>
                  <a:srgbClr val="00B0F0"/>
                </a:solidFill>
                <a:latin typeface="Verdana" pitchFamily="34" charset="0"/>
                <a:cs typeface="+mn-cs"/>
              </a:rPr>
              <a:t>-Ihr </a:t>
            </a:r>
            <a:r>
              <a:rPr lang="de-DE" sz="2200" b="1" dirty="0">
                <a:solidFill>
                  <a:srgbClr val="00B0F0"/>
                </a:solidFill>
                <a:latin typeface="Verdana" pitchFamily="34" charset="0"/>
                <a:cs typeface="+mn-cs"/>
              </a:rPr>
              <a:t>Verständnis für einander </a:t>
            </a:r>
            <a:r>
              <a:rPr lang="de-DE" sz="2200" dirty="0">
                <a:solidFill>
                  <a:srgbClr val="00B0F0"/>
                </a:solidFill>
                <a:latin typeface="Verdana" pitchFamily="34" charset="0"/>
                <a:cs typeface="+mn-cs"/>
              </a:rPr>
              <a:t>zu vertiefen</a:t>
            </a:r>
          </a:p>
          <a:p>
            <a:pPr defTabSz="1451402" fontAlgn="auto">
              <a:spcBef>
                <a:spcPts val="0"/>
              </a:spcBef>
              <a:spcAft>
                <a:spcPts val="0"/>
              </a:spcAft>
            </a:pPr>
            <a:endParaRPr lang="fr-FR" dirty="0">
              <a:solidFill>
                <a:prstClr val="black"/>
              </a:solidFill>
              <a:latin typeface="Calibri"/>
              <a:cs typeface="+mn-cs"/>
            </a:endParaRPr>
          </a:p>
        </p:txBody>
      </p:sp>
      <p:sp>
        <p:nvSpPr>
          <p:cNvPr id="7" name="TextBox 6"/>
          <p:cNvSpPr txBox="1"/>
          <p:nvPr/>
        </p:nvSpPr>
        <p:spPr>
          <a:xfrm>
            <a:off x="7868985" y="7013519"/>
            <a:ext cx="6799577" cy="1269944"/>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Generalsekretäre</a:t>
            </a:r>
            <a:r>
              <a:rPr lang="en-US" sz="2200" dirty="0">
                <a:solidFill>
                  <a:srgbClr val="00B0F0"/>
                </a:solidFill>
                <a:latin typeface="Verdana" pitchFamily="34" charset="0"/>
                <a:cs typeface="+mn-cs"/>
              </a:rPr>
              <a:t>: </a:t>
            </a:r>
            <a:r>
              <a:rPr lang="en-US" sz="2200" b="1" dirty="0">
                <a:solidFill>
                  <a:srgbClr val="00B0F0"/>
                </a:solidFill>
                <a:latin typeface="Verdana" pitchFamily="34" charset="0"/>
                <a:cs typeface="+mn-cs"/>
              </a:rPr>
              <a:t>Dr. Markus </a:t>
            </a:r>
            <a:r>
              <a:rPr lang="en-US" sz="2200" b="1" dirty="0" err="1">
                <a:solidFill>
                  <a:srgbClr val="00B0F0"/>
                </a:solidFill>
                <a:latin typeface="Verdana" pitchFamily="34" charset="0"/>
                <a:cs typeface="+mn-cs"/>
              </a:rPr>
              <a:t>Ingenalth</a:t>
            </a:r>
            <a:r>
              <a:rPr lang="en-US" sz="2200" b="1" dirty="0">
                <a:solidFill>
                  <a:srgbClr val="00B0F0"/>
                </a:solidFill>
                <a:latin typeface="Verdana" pitchFamily="34" charset="0"/>
                <a:cs typeface="+mn-cs"/>
              </a:rPr>
              <a:t> </a:t>
            </a:r>
            <a:r>
              <a:rPr lang="en-US" sz="2200" dirty="0">
                <a:solidFill>
                  <a:srgbClr val="00B0F0"/>
                </a:solidFill>
                <a:latin typeface="Verdana" pitchFamily="34" charset="0"/>
                <a:cs typeface="+mn-cs"/>
              </a:rPr>
              <a:t>und </a:t>
            </a:r>
            <a:r>
              <a:rPr lang="en-US" sz="2200" b="1" dirty="0" err="1">
                <a:solidFill>
                  <a:srgbClr val="00B0F0"/>
                </a:solidFill>
                <a:latin typeface="Verdana" pitchFamily="34" charset="0"/>
                <a:cs typeface="+mn-cs"/>
              </a:rPr>
              <a:t>Béatrice</a:t>
            </a:r>
            <a:r>
              <a:rPr lang="en-US" sz="2200" b="1" dirty="0">
                <a:solidFill>
                  <a:srgbClr val="00B0F0"/>
                </a:solidFill>
                <a:latin typeface="Verdana" pitchFamily="34" charset="0"/>
                <a:cs typeface="+mn-cs"/>
              </a:rPr>
              <a:t> Angrand</a:t>
            </a:r>
          </a:p>
          <a:p>
            <a:pPr defTabSz="1451402" fontAlgn="auto">
              <a:spcBef>
                <a:spcPts val="0"/>
              </a:spcBef>
              <a:spcAft>
                <a:spcPts val="0"/>
              </a:spcAft>
            </a:pPr>
            <a:endParaRPr lang="fr-FR" dirty="0">
              <a:solidFill>
                <a:prstClr val="black"/>
              </a:solidFill>
              <a:latin typeface="Calibri"/>
              <a:cs typeface="+mn-cs"/>
            </a:endParaRPr>
          </a:p>
        </p:txBody>
      </p:sp>
      <p:sp>
        <p:nvSpPr>
          <p:cNvPr id="8" name="TextBox 7"/>
          <p:cNvSpPr txBox="1"/>
          <p:nvPr/>
        </p:nvSpPr>
        <p:spPr>
          <a:xfrm>
            <a:off x="53648" y="2391039"/>
            <a:ext cx="6941847" cy="485114"/>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2060"/>
                </a:solidFill>
                <a:latin typeface="Verdana" pitchFamily="34" charset="0"/>
                <a:cs typeface="+mn-cs"/>
              </a:rPr>
              <a:t> •	 </a:t>
            </a:r>
            <a:r>
              <a:rPr lang="fr-FR" sz="2200" b="1" dirty="0">
                <a:solidFill>
                  <a:srgbClr val="002060"/>
                </a:solidFill>
                <a:latin typeface="Verdana" pitchFamily="34" charset="0"/>
                <a:ea typeface="Verdana" pitchFamily="34" charset="0"/>
                <a:cs typeface="Verdana" pitchFamily="34" charset="0"/>
              </a:rPr>
              <a:t>5 juillet 1963</a:t>
            </a:r>
            <a:r>
              <a:rPr lang="fr-FR" sz="2200" dirty="0">
                <a:solidFill>
                  <a:srgbClr val="002060"/>
                </a:solidFill>
                <a:latin typeface="Verdana" pitchFamily="34" charset="0"/>
                <a:ea typeface="Verdana" pitchFamily="34" charset="0"/>
                <a:cs typeface="Verdana" pitchFamily="34" charset="0"/>
              </a:rPr>
              <a:t>: Fondation de l’OFAJ</a:t>
            </a:r>
          </a:p>
        </p:txBody>
      </p:sp>
      <p:sp>
        <p:nvSpPr>
          <p:cNvPr id="10" name="TextBox 9"/>
          <p:cNvSpPr txBox="1"/>
          <p:nvPr/>
        </p:nvSpPr>
        <p:spPr>
          <a:xfrm>
            <a:off x="165345" y="3475688"/>
            <a:ext cx="6916063" cy="1608498"/>
          </a:xfrm>
          <a:prstGeom prst="rect">
            <a:avLst/>
          </a:prstGeom>
          <a:noFill/>
        </p:spPr>
        <p:txBody>
          <a:bodyPr wrap="square" lIns="145143" tIns="72571" rIns="145143" bIns="72571" rtlCol="0">
            <a:spAutoFit/>
          </a:bodyPr>
          <a:lstStyle/>
          <a:p>
            <a:pPr marL="279703" lvl="1" indent="-279703" defTabSz="1451402" fontAlgn="auto">
              <a:spcBef>
                <a:spcPts val="952"/>
              </a:spcBef>
              <a:spcAft>
                <a:spcPts val="0"/>
              </a:spcAft>
              <a:tabLst>
                <a:tab pos="279703" algn="l"/>
              </a:tabLst>
            </a:pPr>
            <a:r>
              <a:rPr lang="en-US" sz="2200" dirty="0">
                <a:solidFill>
                  <a:srgbClr val="002060"/>
                </a:solidFill>
                <a:latin typeface="Verdana" pitchFamily="34" charset="0"/>
                <a:cs typeface="+mn-cs"/>
              </a:rPr>
              <a:t>•	</a:t>
            </a:r>
            <a:r>
              <a:rPr lang="fr-FR" sz="2200" dirty="0">
                <a:solidFill>
                  <a:srgbClr val="002060"/>
                </a:solidFill>
                <a:latin typeface="Verdana" pitchFamily="34" charset="0"/>
                <a:cs typeface="+mn-cs"/>
              </a:rPr>
              <a:t>Organisation internationale au service de    la </a:t>
            </a:r>
            <a:r>
              <a:rPr lang="fr-FR" sz="2200" dirty="0" err="1">
                <a:solidFill>
                  <a:srgbClr val="002060"/>
                </a:solidFill>
                <a:latin typeface="Verdana" pitchFamily="34" charset="0"/>
                <a:cs typeface="+mn-cs"/>
              </a:rPr>
              <a:t>cooperation</a:t>
            </a:r>
            <a:r>
              <a:rPr lang="fr-FR" sz="2200" dirty="0">
                <a:solidFill>
                  <a:srgbClr val="002060"/>
                </a:solidFill>
                <a:latin typeface="Verdana" pitchFamily="34" charset="0"/>
                <a:cs typeface="+mn-cs"/>
              </a:rPr>
              <a:t> franco-allemande implantée à </a:t>
            </a:r>
            <a:r>
              <a:rPr lang="fr-FR" sz="2200" b="1" dirty="0">
                <a:solidFill>
                  <a:srgbClr val="002060"/>
                </a:solidFill>
                <a:latin typeface="Verdana" pitchFamily="34" charset="0"/>
                <a:cs typeface="+mn-cs"/>
              </a:rPr>
              <a:t>Paris</a:t>
            </a:r>
            <a:r>
              <a:rPr lang="fr-FR" sz="2200" dirty="0">
                <a:solidFill>
                  <a:srgbClr val="002060"/>
                </a:solidFill>
                <a:latin typeface="Verdana" pitchFamily="34" charset="0"/>
                <a:cs typeface="+mn-cs"/>
              </a:rPr>
              <a:t>, </a:t>
            </a:r>
            <a:r>
              <a:rPr lang="fr-FR" sz="2200" b="1" dirty="0">
                <a:solidFill>
                  <a:srgbClr val="002060"/>
                </a:solidFill>
                <a:latin typeface="Verdana" pitchFamily="34" charset="0"/>
                <a:cs typeface="+mn-cs"/>
              </a:rPr>
              <a:t>Berlin </a:t>
            </a:r>
            <a:r>
              <a:rPr lang="fr-FR" sz="2200" dirty="0">
                <a:solidFill>
                  <a:srgbClr val="002060"/>
                </a:solidFill>
                <a:latin typeface="Verdana" pitchFamily="34" charset="0"/>
                <a:cs typeface="+mn-cs"/>
              </a:rPr>
              <a:t>et </a:t>
            </a:r>
            <a:r>
              <a:rPr lang="fr-FR" sz="2200" b="1" dirty="0">
                <a:solidFill>
                  <a:srgbClr val="002060"/>
                </a:solidFill>
                <a:latin typeface="Verdana" pitchFamily="34" charset="0"/>
                <a:cs typeface="+mn-cs"/>
              </a:rPr>
              <a:t>Sarrebruck</a:t>
            </a:r>
          </a:p>
          <a:p>
            <a:pPr defTabSz="1451402" fontAlgn="auto">
              <a:spcBef>
                <a:spcPts val="0"/>
              </a:spcBef>
              <a:spcAft>
                <a:spcPts val="0"/>
              </a:spcAft>
            </a:pPr>
            <a:endParaRPr lang="fr-FR" dirty="0">
              <a:solidFill>
                <a:srgbClr val="002060"/>
              </a:solidFill>
              <a:latin typeface="Calibri"/>
              <a:cs typeface="+mn-cs"/>
            </a:endParaRPr>
          </a:p>
        </p:txBody>
      </p:sp>
      <p:sp>
        <p:nvSpPr>
          <p:cNvPr id="11" name="TextBox 10"/>
          <p:cNvSpPr txBox="1"/>
          <p:nvPr/>
        </p:nvSpPr>
        <p:spPr>
          <a:xfrm>
            <a:off x="165345" y="5010954"/>
            <a:ext cx="7376943" cy="2285607"/>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fr-FR" sz="2200" dirty="0">
                <a:solidFill>
                  <a:srgbClr val="002060"/>
                </a:solidFill>
                <a:latin typeface="Verdana" pitchFamily="34" charset="0"/>
                <a:cs typeface="+mn-cs"/>
              </a:rPr>
              <a:t>•	</a:t>
            </a:r>
            <a:r>
              <a:rPr lang="en-US" sz="2200" dirty="0">
                <a:solidFill>
                  <a:srgbClr val="002060"/>
                </a:solidFill>
                <a:latin typeface="Verdana" pitchFamily="34" charset="0"/>
                <a:cs typeface="+mn-cs"/>
              </a:rPr>
              <a:t>Missions: </a:t>
            </a:r>
          </a:p>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-encourager les relations entre les </a:t>
            </a:r>
            <a:r>
              <a:rPr lang="en-US" sz="2200" dirty="0" err="1">
                <a:solidFill>
                  <a:srgbClr val="002060"/>
                </a:solidFill>
                <a:latin typeface="Verdana" pitchFamily="34" charset="0"/>
                <a:cs typeface="+mn-cs"/>
              </a:rPr>
              <a:t>jeunes</a:t>
            </a:r>
            <a:r>
              <a:rPr lang="en-US" sz="2200" dirty="0">
                <a:solidFill>
                  <a:srgbClr val="002060"/>
                </a:solidFill>
                <a:latin typeface="Verdana" pitchFamily="34" charset="0"/>
                <a:cs typeface="+mn-cs"/>
              </a:rPr>
              <a:t> des </a:t>
            </a:r>
            <a:r>
              <a:rPr lang="en-US" sz="2200" dirty="0" err="1">
                <a:solidFill>
                  <a:srgbClr val="002060"/>
                </a:solidFill>
                <a:latin typeface="Verdana" pitchFamily="34" charset="0"/>
                <a:cs typeface="+mn-cs"/>
              </a:rPr>
              <a:t>deux</a:t>
            </a:r>
            <a:r>
              <a:rPr lang="en-US" sz="2200" dirty="0">
                <a:solidFill>
                  <a:srgbClr val="002060"/>
                </a:solidFill>
                <a:latin typeface="Verdana" pitchFamily="34" charset="0"/>
                <a:cs typeface="+mn-cs"/>
              </a:rPr>
              <a:t> pays</a:t>
            </a:r>
          </a:p>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a:t>
            </a:r>
            <a:r>
              <a:rPr lang="en-US" sz="2200" dirty="0" err="1">
                <a:solidFill>
                  <a:srgbClr val="002060"/>
                </a:solidFill>
                <a:latin typeface="Verdana" pitchFamily="34" charset="0"/>
                <a:cs typeface="+mn-cs"/>
              </a:rPr>
              <a:t>Renforcer</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leur</a:t>
            </a:r>
            <a:r>
              <a:rPr lang="en-US" sz="2200" dirty="0">
                <a:solidFill>
                  <a:srgbClr val="002060"/>
                </a:solidFill>
                <a:latin typeface="Verdana" pitchFamily="34" charset="0"/>
                <a:cs typeface="+mn-cs"/>
              </a:rPr>
              <a:t> </a:t>
            </a:r>
            <a:r>
              <a:rPr lang="en-US" sz="2200" dirty="0" err="1">
                <a:solidFill>
                  <a:srgbClr val="002060"/>
                </a:solidFill>
                <a:latin typeface="Verdana" pitchFamily="34" charset="0"/>
                <a:cs typeface="+mn-cs"/>
              </a:rPr>
              <a:t>compréhension</a:t>
            </a:r>
            <a:r>
              <a:rPr lang="en-US" sz="2200" dirty="0">
                <a:solidFill>
                  <a:srgbClr val="002060"/>
                </a:solidFill>
                <a:latin typeface="Verdana" pitchFamily="34" charset="0"/>
                <a:cs typeface="+mn-cs"/>
              </a:rPr>
              <a:t> et faire </a:t>
            </a:r>
            <a:r>
              <a:rPr lang="en-US" sz="2200" dirty="0" err="1">
                <a:solidFill>
                  <a:srgbClr val="002060"/>
                </a:solidFill>
                <a:latin typeface="Verdana" pitchFamily="34" charset="0"/>
                <a:cs typeface="+mn-cs"/>
              </a:rPr>
              <a:t>évoluer</a:t>
            </a:r>
            <a:r>
              <a:rPr lang="en-US" sz="2200" dirty="0">
                <a:solidFill>
                  <a:srgbClr val="002060"/>
                </a:solidFill>
                <a:latin typeface="Verdana" pitchFamily="34" charset="0"/>
                <a:cs typeface="+mn-cs"/>
              </a:rPr>
              <a:t> les </a:t>
            </a:r>
            <a:r>
              <a:rPr lang="en-US" sz="2200" b="1" dirty="0">
                <a:solidFill>
                  <a:srgbClr val="002060"/>
                </a:solidFill>
                <a:latin typeface="Verdana" pitchFamily="34" charset="0"/>
                <a:cs typeface="+mn-cs"/>
              </a:rPr>
              <a:t>representations</a:t>
            </a:r>
            <a:r>
              <a:rPr lang="en-US" sz="2200" dirty="0">
                <a:solidFill>
                  <a:srgbClr val="002060"/>
                </a:solidFill>
                <a:latin typeface="Verdana" pitchFamily="34" charset="0"/>
                <a:cs typeface="+mn-cs"/>
              </a:rPr>
              <a:t> </a:t>
            </a:r>
            <a:r>
              <a:rPr lang="en-US" sz="2200" b="1" dirty="0">
                <a:solidFill>
                  <a:srgbClr val="002060"/>
                </a:solidFill>
                <a:latin typeface="Verdana" pitchFamily="34" charset="0"/>
                <a:cs typeface="+mn-cs"/>
              </a:rPr>
              <a:t>du pays </a:t>
            </a:r>
            <a:r>
              <a:rPr lang="en-US" sz="2200" b="1" dirty="0" err="1">
                <a:solidFill>
                  <a:srgbClr val="002060"/>
                </a:solidFill>
                <a:latin typeface="Verdana" pitchFamily="34" charset="0"/>
                <a:cs typeface="+mn-cs"/>
              </a:rPr>
              <a:t>voisin</a:t>
            </a:r>
            <a:endParaRPr lang="en-US" sz="2200" b="1" dirty="0">
              <a:solidFill>
                <a:srgbClr val="002060"/>
              </a:solidFill>
              <a:latin typeface="Verdana" pitchFamily="34" charset="0"/>
              <a:cs typeface="+mn-cs"/>
            </a:endParaRPr>
          </a:p>
          <a:p>
            <a:pPr defTabSz="1451402" fontAlgn="auto">
              <a:spcBef>
                <a:spcPts val="0"/>
              </a:spcBef>
              <a:spcAft>
                <a:spcPts val="0"/>
              </a:spcAft>
            </a:pPr>
            <a:endParaRPr lang="fr-FR" dirty="0">
              <a:solidFill>
                <a:prstClr val="black"/>
              </a:solidFill>
              <a:latin typeface="Calibri"/>
              <a:cs typeface="+mn-cs"/>
            </a:endParaRPr>
          </a:p>
        </p:txBody>
      </p:sp>
      <p:sp>
        <p:nvSpPr>
          <p:cNvPr id="13" name="TextBox 12"/>
          <p:cNvSpPr txBox="1"/>
          <p:nvPr/>
        </p:nvSpPr>
        <p:spPr>
          <a:xfrm>
            <a:off x="192514" y="7046175"/>
            <a:ext cx="7711968" cy="823668"/>
          </a:xfrm>
          <a:prstGeom prst="rect">
            <a:avLst/>
          </a:prstGeom>
          <a:noFill/>
        </p:spPr>
        <p:txBody>
          <a:bodyPr wrap="square" lIns="145143" tIns="72571" rIns="145143" bIns="72571" rtlCol="0">
            <a:spAutoFit/>
          </a:bodyPr>
          <a:lstStyle/>
          <a:p>
            <a:pPr marL="279703" lvl="1" indent="-279703" defTabSz="1451402" fontAlgn="auto">
              <a:spcBef>
                <a:spcPts val="0"/>
              </a:spcBef>
              <a:spcAft>
                <a:spcPts val="0"/>
              </a:spcAft>
              <a:tabLst>
                <a:tab pos="279703" algn="l"/>
              </a:tabLst>
            </a:pPr>
            <a:r>
              <a:rPr lang="en-US" sz="2200" dirty="0">
                <a:solidFill>
                  <a:srgbClr val="002060"/>
                </a:solidFill>
                <a:latin typeface="Verdana" pitchFamily="34" charset="0"/>
                <a:cs typeface="+mn-cs"/>
              </a:rPr>
              <a:t>•	S</a:t>
            </a:r>
            <a:r>
              <a:rPr lang="fr-FR" sz="2200" dirty="0" err="1">
                <a:solidFill>
                  <a:srgbClr val="002060"/>
                </a:solidFill>
                <a:latin typeface="Verdana" pitchFamily="34" charset="0"/>
                <a:cs typeface="+mn-cs"/>
              </a:rPr>
              <a:t>ecrétaires</a:t>
            </a:r>
            <a:r>
              <a:rPr lang="fr-FR" sz="2200" dirty="0">
                <a:solidFill>
                  <a:srgbClr val="002060"/>
                </a:solidFill>
                <a:latin typeface="Verdana" pitchFamily="34" charset="0"/>
                <a:cs typeface="+mn-cs"/>
              </a:rPr>
              <a:t> généraux: </a:t>
            </a:r>
            <a:r>
              <a:rPr lang="fr-FR" sz="2200" b="1" dirty="0">
                <a:solidFill>
                  <a:srgbClr val="002060"/>
                </a:solidFill>
                <a:latin typeface="Verdana" pitchFamily="34" charset="0"/>
                <a:cs typeface="+mn-cs"/>
              </a:rPr>
              <a:t>Béatrice </a:t>
            </a:r>
            <a:r>
              <a:rPr lang="fr-FR" sz="2200" b="1" dirty="0" err="1">
                <a:solidFill>
                  <a:srgbClr val="002060"/>
                </a:solidFill>
                <a:latin typeface="Verdana" pitchFamily="34" charset="0"/>
                <a:cs typeface="+mn-cs"/>
              </a:rPr>
              <a:t>Angrand</a:t>
            </a:r>
            <a:r>
              <a:rPr lang="fr-FR" sz="2200" b="1" dirty="0">
                <a:solidFill>
                  <a:srgbClr val="002060"/>
                </a:solidFill>
                <a:latin typeface="Verdana" pitchFamily="34" charset="0"/>
                <a:cs typeface="+mn-cs"/>
              </a:rPr>
              <a:t> </a:t>
            </a:r>
            <a:r>
              <a:rPr lang="fr-FR" sz="2200" dirty="0">
                <a:solidFill>
                  <a:srgbClr val="002060"/>
                </a:solidFill>
                <a:latin typeface="Verdana" pitchFamily="34" charset="0"/>
                <a:cs typeface="+mn-cs"/>
              </a:rPr>
              <a:t>et </a:t>
            </a:r>
            <a:r>
              <a:rPr lang="fr-FR" sz="2200" b="1" dirty="0">
                <a:solidFill>
                  <a:srgbClr val="002060"/>
                </a:solidFill>
                <a:latin typeface="Verdana" pitchFamily="34" charset="0"/>
                <a:cs typeface="+mn-cs"/>
              </a:rPr>
              <a:t>Markus </a:t>
            </a:r>
            <a:r>
              <a:rPr lang="fr-FR" sz="2200" b="1" dirty="0" err="1">
                <a:solidFill>
                  <a:srgbClr val="002060"/>
                </a:solidFill>
                <a:latin typeface="Verdana" pitchFamily="34" charset="0"/>
                <a:cs typeface="+mn-cs"/>
              </a:rPr>
              <a:t>Ingenlath</a:t>
            </a:r>
            <a:endParaRPr lang="fr-FR" sz="2200" b="1" dirty="0">
              <a:solidFill>
                <a:srgbClr val="002060"/>
              </a:solidFill>
              <a:latin typeface="Verdana" pitchFamily="34" charset="0"/>
              <a:cs typeface="+mn-cs"/>
            </a:endParaRPr>
          </a:p>
        </p:txBody>
      </p:sp>
      <p:pic>
        <p:nvPicPr>
          <p:cNvPr id="14" name="Picture 13"/>
          <p:cNvPicPr>
            <a:picLocks noChangeAspect="1"/>
          </p:cNvPicPr>
          <p:nvPr/>
        </p:nvPicPr>
        <p:blipFill>
          <a:blip r:embed="rId6" cstate="print"/>
          <a:stretch>
            <a:fillRect/>
          </a:stretch>
        </p:blipFill>
        <p:spPr>
          <a:xfrm>
            <a:off x="2791944" y="2797584"/>
            <a:ext cx="9076528" cy="505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TextBox 14"/>
          <p:cNvSpPr txBox="1"/>
          <p:nvPr/>
        </p:nvSpPr>
        <p:spPr>
          <a:xfrm>
            <a:off x="4379640" y="7939905"/>
            <a:ext cx="8520947" cy="1008334"/>
          </a:xfrm>
          <a:prstGeom prst="rect">
            <a:avLst/>
          </a:prstGeom>
          <a:noFill/>
        </p:spPr>
        <p:txBody>
          <a:bodyPr wrap="square" lIns="145143" tIns="72571" rIns="145143" bIns="72571" rtlCol="0">
            <a:spAutoFit/>
          </a:bodyPr>
          <a:lstStyle/>
          <a:p>
            <a:pPr marL="0" lvl="1" indent="0" defTabSz="1451402" fontAlgn="auto">
              <a:spcBef>
                <a:spcPts val="0"/>
              </a:spcBef>
              <a:spcAft>
                <a:spcPts val="0"/>
              </a:spcAft>
            </a:pPr>
            <a:r>
              <a:rPr lang="fr-FR" sz="1400" b="1" dirty="0">
                <a:ln/>
                <a:solidFill>
                  <a:prstClr val="white">
                    <a:lumMod val="9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22 janvier 1963 : signature du Traité de l’Elysée</a:t>
            </a:r>
          </a:p>
          <a:p>
            <a:pPr marL="0" lvl="1" indent="0" defTabSz="1451402" fontAlgn="auto">
              <a:spcBef>
                <a:spcPts val="0"/>
              </a:spcBef>
              <a:spcAft>
                <a:spcPts val="0"/>
              </a:spcAft>
            </a:pP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22.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Januar</a:t>
            </a: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 1963: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Unterzeichnung</a:t>
            </a:r>
            <a:r>
              <a:rPr lang="en-US" sz="1400" b="1" dirty="0">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 des </a:t>
            </a:r>
            <a:r>
              <a:rPr lang="en-US" sz="1400" b="1" dirty="0" err="1">
                <a:ln/>
                <a:solidFill>
                  <a:prstClr val="white">
                    <a:lumMod val="75000"/>
                  </a:prstClr>
                </a:solidFill>
                <a:effectLst>
                  <a:outerShdw blurRad="38100" dist="19050" dir="2700000" algn="tl" rotWithShape="0">
                    <a:prstClr val="black">
                      <a:lumMod val="50000"/>
                      <a:alpha val="40000"/>
                    </a:prstClr>
                  </a:outerShdw>
                </a:effectLst>
                <a:latin typeface="Verdana" pitchFamily="34" charset="0"/>
                <a:ea typeface="Verdana" pitchFamily="34" charset="0"/>
                <a:cs typeface="Verdana" pitchFamily="34" charset="0"/>
              </a:rPr>
              <a:t>Elysée-Vertrags</a:t>
            </a:r>
            <a:endParaRPr lang="fr-FR" sz="1400" b="1" dirty="0">
              <a:ln/>
              <a:solidFill>
                <a:prstClr val="white">
                  <a:lumMod val="75000"/>
                </a:prstClr>
              </a:solidFill>
              <a:effectLst>
                <a:outerShdw blurRad="38100" dist="19050" dir="2700000" algn="tl" rotWithShape="0">
                  <a:prstClr val="black">
                    <a:lumMod val="50000"/>
                    <a:alpha val="40000"/>
                  </a:prstClr>
                </a:outerShdw>
              </a:effectLst>
              <a:latin typeface="Calibri"/>
              <a:cs typeface="+mn-cs"/>
            </a:endParaRPr>
          </a:p>
          <a:p>
            <a:pPr marL="0" lvl="1" indent="0" defTabSz="1451402" fontAlgn="auto">
              <a:spcBef>
                <a:spcPts val="0"/>
              </a:spcBef>
              <a:spcAft>
                <a:spcPts val="0"/>
              </a:spcAft>
            </a:pPr>
            <a:endParaRPr lang="fr-FR" sz="1400" dirty="0">
              <a:solidFill>
                <a:srgbClr val="002060"/>
              </a:solidFill>
              <a:latin typeface="Verdana" pitchFamily="34" charset="0"/>
              <a:ea typeface="Verdana" pitchFamily="34" charset="0"/>
              <a:cs typeface="Verdana" pitchFamily="34" charset="0"/>
            </a:endParaRPr>
          </a:p>
          <a:p>
            <a:pPr defTabSz="1451402" fontAlgn="auto">
              <a:spcBef>
                <a:spcPts val="0"/>
              </a:spcBef>
              <a:spcAft>
                <a:spcPts val="0"/>
              </a:spcAft>
            </a:pPr>
            <a:endParaRPr lang="fr-FR" sz="1400" dirty="0">
              <a:solidFill>
                <a:prstClr val="black"/>
              </a:solidFill>
              <a:latin typeface="Calibri"/>
              <a:cs typeface="+mn-cs"/>
            </a:endParaRPr>
          </a:p>
        </p:txBody>
      </p:sp>
    </p:spTree>
    <p:extLst>
      <p:ext uri="{BB962C8B-B14F-4D97-AF65-F5344CB8AC3E}">
        <p14:creationId xmlns:p14="http://schemas.microsoft.com/office/powerpoint/2010/main" val="12223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10"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25" y="659594"/>
            <a:ext cx="2430309" cy="1131444"/>
          </a:xfrm>
          <a:prstGeom prst="rect">
            <a:avLst/>
          </a:prstGeom>
          <a:noFill/>
          <a:ln w="9525">
            <a:noFill/>
            <a:miter lim="800000"/>
            <a:headEnd/>
            <a:tailEnd/>
          </a:ln>
        </p:spPr>
        <p:txBody>
          <a:bodyPr wrap="none" lIns="145143" tIns="72571" rIns="145143" bIns="72571" anchor="ctr">
            <a:spAutoFit/>
          </a:bodyPr>
          <a:lstStyle/>
          <a:p>
            <a:pPr defTabSz="1451408" fontAlgn="auto">
              <a:spcBef>
                <a:spcPts val="0"/>
              </a:spcBef>
              <a:spcAft>
                <a:spcPts val="0"/>
              </a:spcAft>
            </a:pPr>
            <a:r>
              <a:rPr lang="fr-FR" sz="3200" dirty="0">
                <a:solidFill>
                  <a:srgbClr val="162A83"/>
                </a:solidFill>
                <a:latin typeface="Verdana" pitchFamily="34" charset="0"/>
                <a:cs typeface="+mn-cs"/>
              </a:rPr>
              <a:t>5 bureaux</a:t>
            </a:r>
          </a:p>
          <a:p>
            <a:pPr defTabSz="1451408" fontAlgn="auto">
              <a:spcBef>
                <a:spcPts val="0"/>
              </a:spcBef>
              <a:spcAft>
                <a:spcPts val="0"/>
              </a:spcAft>
            </a:pPr>
            <a:r>
              <a:rPr lang="fr-FR" sz="3200" dirty="0">
                <a:solidFill>
                  <a:srgbClr val="009EE0"/>
                </a:solidFill>
                <a:latin typeface="Verdana" pitchFamily="34" charset="0"/>
                <a:cs typeface="+mn-cs"/>
              </a:rPr>
              <a:t>5 </a:t>
            </a:r>
            <a:r>
              <a:rPr lang="fr-FR" sz="3200" dirty="0" err="1">
                <a:solidFill>
                  <a:srgbClr val="009EE0"/>
                </a:solidFill>
                <a:latin typeface="Verdana" pitchFamily="34" charset="0"/>
                <a:cs typeface="+mn-cs"/>
              </a:rPr>
              <a:t>Referate</a:t>
            </a:r>
            <a:endParaRPr lang="fr-FR" sz="3200" dirty="0">
              <a:solidFill>
                <a:srgbClr val="009EE0"/>
              </a:solidFill>
              <a:latin typeface="Verdana" pitchFamily="34" charset="0"/>
              <a:cs typeface="+mn-cs"/>
            </a:endParaRP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600626" y="1879663"/>
            <a:ext cx="6659355" cy="8943839"/>
          </a:xfrm>
          <a:prstGeom prst="rect">
            <a:avLst/>
          </a:prstGeom>
        </p:spPr>
        <p:txBody>
          <a:bodyPr wrap="square" lIns="145143" tIns="72571" rIns="145143" bIns="72571" numCol="1">
            <a:spAutoFit/>
          </a:bodyPr>
          <a:lstStyle/>
          <a:p>
            <a:pPr marL="279703" lvl="1" indent="-279703" defTabSz="1451408" fontAlgn="auto">
              <a:spcBef>
                <a:spcPts val="2857"/>
              </a:spcBef>
              <a:spcAft>
                <a:spcPts val="0"/>
              </a:spcAft>
              <a:tabLst>
                <a:tab pos="279703" algn="l"/>
              </a:tabLst>
            </a:pPr>
            <a:endParaRPr lang="en-US"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162A83"/>
                </a:solidFill>
                <a:latin typeface="Verdana" pitchFamily="34" charset="0"/>
                <a:cs typeface="+mn-cs"/>
              </a:rPr>
              <a:t>Bureau I </a:t>
            </a:r>
            <a:r>
              <a:rPr lang="de-DE" sz="2200" dirty="0">
                <a:solidFill>
                  <a:srgbClr val="002060"/>
                </a:solidFill>
                <a:latin typeface="Verdana" pitchFamily="34" charset="0"/>
                <a:cs typeface="+mn-cs"/>
              </a:rPr>
              <a:t>: </a:t>
            </a:r>
            <a:r>
              <a:rPr lang="fr-FR" sz="2200" dirty="0">
                <a:solidFill>
                  <a:srgbClr val="002060"/>
                </a:solidFill>
                <a:latin typeface="Verdana" pitchFamily="34" charset="0"/>
                <a:cs typeface="+mn-cs"/>
              </a:rPr>
              <a:t>Finances, Ressources humaines et Administration</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Bureau II: </a:t>
            </a:r>
            <a:r>
              <a:rPr lang="fr-FR" sz="2200" dirty="0">
                <a:solidFill>
                  <a:srgbClr val="002060"/>
                </a:solidFill>
                <a:latin typeface="Verdana" pitchFamily="34" charset="0"/>
                <a:cs typeface="+mn-cs"/>
              </a:rPr>
              <a:t>Echanges scolaires et extra-scolaires  </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III: </a:t>
            </a:r>
            <a:r>
              <a:rPr lang="fr-FR" sz="2200" dirty="0">
                <a:solidFill>
                  <a:srgbClr val="002060"/>
                </a:solidFill>
                <a:latin typeface="Verdana" pitchFamily="34" charset="0"/>
                <a:cs typeface="+mn-cs"/>
              </a:rPr>
              <a:t>Formation professionnelle, échanges universitaires et Volontariat            </a:t>
            </a: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IV: Formation </a:t>
            </a:r>
            <a:r>
              <a:rPr lang="de-DE" sz="2200" dirty="0" err="1">
                <a:solidFill>
                  <a:srgbClr val="002060"/>
                </a:solidFill>
                <a:latin typeface="Verdana" pitchFamily="34" charset="0"/>
                <a:cs typeface="+mn-cs"/>
              </a:rPr>
              <a:t>interculturelle</a:t>
            </a:r>
            <a:r>
              <a:rPr lang="de-DE" sz="2200" dirty="0">
                <a:solidFill>
                  <a:srgbClr val="002060"/>
                </a:solidFill>
                <a:latin typeface="Verdana" pitchFamily="34" charset="0"/>
                <a:cs typeface="+mn-cs"/>
              </a:rPr>
              <a:t>    </a:t>
            </a:r>
          </a:p>
          <a:p>
            <a:pPr marL="279703" lvl="1" indent="-279703" defTabSz="1451408" fontAlgn="auto">
              <a:spcBef>
                <a:spcPts val="2857"/>
              </a:spcBef>
              <a:spcAft>
                <a:spcPts val="0"/>
              </a:spcAft>
              <a:tabLst>
                <a:tab pos="279703" algn="l"/>
              </a:tabLst>
            </a:pPr>
            <a:r>
              <a:rPr lang="en-US" sz="2200" dirty="0">
                <a:solidFill>
                  <a:srgbClr val="002060"/>
                </a:solidFill>
                <a:latin typeface="Verdana" pitchFamily="34" charset="0"/>
                <a:cs typeface="+mn-cs"/>
              </a:rPr>
              <a:t>• </a:t>
            </a:r>
            <a:r>
              <a:rPr lang="de-DE" sz="2200" dirty="0">
                <a:solidFill>
                  <a:srgbClr val="002060"/>
                </a:solidFill>
                <a:latin typeface="Verdana" pitchFamily="34" charset="0"/>
                <a:cs typeface="+mn-cs"/>
              </a:rPr>
              <a:t>Bureau V:  </a:t>
            </a:r>
            <a:r>
              <a:rPr lang="fr-FR" sz="2200" dirty="0">
                <a:solidFill>
                  <a:srgbClr val="002060"/>
                </a:solidFill>
                <a:latin typeface="Verdana" pitchFamily="34" charset="0"/>
                <a:cs typeface="+mn-cs"/>
              </a:rPr>
              <a:t>Communication et événements</a:t>
            </a:r>
            <a:r>
              <a:rPr lang="en-US" sz="2200" dirty="0">
                <a:solidFill>
                  <a:srgbClr val="002060"/>
                </a:solidFill>
                <a:latin typeface="Verdana" pitchFamily="34" charset="0"/>
                <a:cs typeface="+mn-cs"/>
              </a:rPr>
              <a:t> </a:t>
            </a:r>
            <a:r>
              <a:rPr lang="en-US" sz="2200" dirty="0">
                <a:solidFill>
                  <a:srgbClr val="00B0F0"/>
                </a:solidFill>
                <a:latin typeface="Verdana" pitchFamily="34" charset="0"/>
                <a:cs typeface="+mn-cs"/>
              </a:rPr>
              <a:t>                                               </a:t>
            </a:r>
            <a:r>
              <a:rPr lang="en-US" sz="2200" dirty="0">
                <a:solidFill>
                  <a:srgbClr val="162A83"/>
                </a:solidFill>
                <a:latin typeface="Verdana" pitchFamily="34" charset="0"/>
                <a:cs typeface="+mn-cs"/>
              </a:rPr>
              <a:t>	</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2420537" y="9347033"/>
            <a:ext cx="2552962" cy="64820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11521060" y="9347141"/>
            <a:ext cx="1006870" cy="812859"/>
          </a:xfrm>
          <a:prstGeom prst="rect">
            <a:avLst/>
          </a:prstGeom>
          <a:noFill/>
          <a:ln w="9525">
            <a:noFill/>
            <a:miter lim="800000"/>
            <a:headEnd/>
            <a:tailEnd/>
          </a:ln>
          <a:effectLst/>
        </p:spPr>
      </p:pic>
      <p:sp>
        <p:nvSpPr>
          <p:cNvPr id="8" name="Sous-titre 2"/>
          <p:cNvSpPr txBox="1">
            <a:spLocks/>
          </p:cNvSpPr>
          <p:nvPr/>
        </p:nvSpPr>
        <p:spPr bwMode="auto">
          <a:xfrm>
            <a:off x="563216" y="9400480"/>
            <a:ext cx="6419328" cy="494954"/>
          </a:xfrm>
          <a:prstGeom prst="rect">
            <a:avLst/>
          </a:prstGeom>
          <a:noFill/>
          <a:ln w="9525">
            <a:noFill/>
            <a:miter lim="800000"/>
            <a:headEnd/>
            <a:tailEnd/>
          </a:ln>
        </p:spPr>
        <p:txBody>
          <a:bodyPr lIns="145143" tIns="72571" rIns="145143" bIns="72571"/>
          <a:lstStyle/>
          <a:p>
            <a:pPr>
              <a:spcBef>
                <a:spcPct val="20000"/>
              </a:spcBef>
            </a:pPr>
            <a:r>
              <a:rPr lang="fr-FR" sz="1400" dirty="0" smtClean="0"/>
              <a:t>AKI </a:t>
            </a:r>
            <a:r>
              <a:rPr lang="fr-FR" sz="1400" dirty="0" err="1" smtClean="0"/>
              <a:t>Konferenz</a:t>
            </a:r>
            <a:r>
              <a:rPr lang="fr-FR" sz="1400" dirty="0" smtClean="0"/>
              <a:t>, Louvain-la-Neuve 10/10/2016</a:t>
            </a:r>
            <a:endParaRPr lang="fr-FR" sz="1400" dirty="0"/>
          </a:p>
        </p:txBody>
      </p:sp>
      <p:sp>
        <p:nvSpPr>
          <p:cNvPr id="11" name="Rechteck 4"/>
          <p:cNvSpPr/>
          <p:nvPr/>
        </p:nvSpPr>
        <p:spPr>
          <a:xfrm>
            <a:off x="7259962" y="1879645"/>
            <a:ext cx="7223332" cy="9324490"/>
          </a:xfrm>
          <a:prstGeom prst="rect">
            <a:avLst/>
          </a:prstGeom>
        </p:spPr>
        <p:txBody>
          <a:bodyPr wrap="square" lIns="145143" tIns="72571" rIns="145143" bIns="72571" numCol="1">
            <a:spAutoFit/>
          </a:bodyPr>
          <a:lstStyle/>
          <a:p>
            <a:pPr marL="279703" lvl="1" indent="-279703" defTabSz="1451408" fontAlgn="auto">
              <a:spcBef>
                <a:spcPts val="2857"/>
              </a:spcBef>
              <a:spcAft>
                <a:spcPts val="0"/>
              </a:spcAft>
              <a:tabLst>
                <a:tab pos="279703" algn="l"/>
              </a:tabLst>
            </a:pPr>
            <a:endParaRPr lang="en-US"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 : </a:t>
            </a:r>
            <a:r>
              <a:rPr lang="fr-FR" sz="2200" dirty="0" err="1">
                <a:solidFill>
                  <a:srgbClr val="00B0F0"/>
                </a:solidFill>
                <a:latin typeface="Verdana" pitchFamily="34" charset="0"/>
                <a:cs typeface="+mn-cs"/>
              </a:rPr>
              <a:t>Finanzen</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Personal</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und</a:t>
            </a:r>
            <a:r>
              <a:rPr lang="fr-FR"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Verwaltung</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II: </a:t>
            </a:r>
            <a:r>
              <a:rPr lang="en-US" sz="2200" dirty="0" err="1">
                <a:solidFill>
                  <a:srgbClr val="00B0F0"/>
                </a:solidFill>
                <a:latin typeface="Verdana" pitchFamily="34" charset="0"/>
                <a:cs typeface="+mn-cs"/>
              </a:rPr>
              <a:t>Schulischer</a:t>
            </a:r>
            <a:r>
              <a:rPr lang="en-US" sz="2200" dirty="0">
                <a:solidFill>
                  <a:srgbClr val="00B0F0"/>
                </a:solidFill>
                <a:latin typeface="Verdana" pitchFamily="34" charset="0"/>
                <a:cs typeface="+mn-cs"/>
              </a:rPr>
              <a:t> und </a:t>
            </a:r>
            <a:r>
              <a:rPr lang="en-US" sz="2200" dirty="0" err="1">
                <a:solidFill>
                  <a:srgbClr val="00B0F0"/>
                </a:solidFill>
                <a:latin typeface="Verdana" pitchFamily="34" charset="0"/>
                <a:cs typeface="+mn-cs"/>
              </a:rPr>
              <a:t>außerschulischer</a:t>
            </a:r>
            <a:r>
              <a:rPr lang="en-US" sz="2200" dirty="0">
                <a:solidFill>
                  <a:srgbClr val="00B0F0"/>
                </a:solidFill>
                <a:latin typeface="Verdana" pitchFamily="34" charset="0"/>
                <a:cs typeface="+mn-cs"/>
              </a:rPr>
              <a:t> </a:t>
            </a:r>
            <a:r>
              <a:rPr lang="en-US" sz="2200" dirty="0" err="1">
                <a:solidFill>
                  <a:srgbClr val="00B0F0"/>
                </a:solidFill>
                <a:latin typeface="Verdana" pitchFamily="34" charset="0"/>
                <a:cs typeface="+mn-cs"/>
              </a:rPr>
              <a:t>Austausch</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fr-FR" sz="2200" dirty="0" err="1">
                <a:solidFill>
                  <a:srgbClr val="00B0F0"/>
                </a:solidFill>
                <a:latin typeface="Verdana" pitchFamily="34" charset="0"/>
                <a:cs typeface="+mn-cs"/>
              </a:rPr>
              <a:t>Referat</a:t>
            </a:r>
            <a:r>
              <a:rPr lang="fr-FR" sz="2200" dirty="0">
                <a:solidFill>
                  <a:srgbClr val="00B0F0"/>
                </a:solidFill>
                <a:latin typeface="Verdana" pitchFamily="34" charset="0"/>
                <a:cs typeface="+mn-cs"/>
              </a:rPr>
              <a:t> III : </a:t>
            </a:r>
            <a:r>
              <a:rPr lang="de-DE" sz="2200" dirty="0">
                <a:solidFill>
                  <a:srgbClr val="00B0F0"/>
                </a:solidFill>
                <a:latin typeface="Verdana" pitchFamily="34" charset="0"/>
                <a:cs typeface="+mn-cs"/>
              </a:rPr>
              <a:t>Berufsausbildung, Hochschulaustausch und Freiwilligendienst</a:t>
            </a: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Referat IV :Interkulturelle Aus- und Fortbildung</a:t>
            </a: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r>
              <a:rPr lang="de-DE" sz="2200" dirty="0">
                <a:solidFill>
                  <a:srgbClr val="00B0F0"/>
                </a:solidFill>
                <a:latin typeface="Verdana" pitchFamily="34" charset="0"/>
                <a:cs typeface="+mn-cs"/>
              </a:rPr>
              <a:t>Referat</a:t>
            </a:r>
            <a:r>
              <a:rPr lang="fr-FR" sz="2200" dirty="0">
                <a:solidFill>
                  <a:srgbClr val="00B0F0"/>
                </a:solidFill>
                <a:latin typeface="Verdana" pitchFamily="34" charset="0"/>
                <a:cs typeface="+mn-cs"/>
              </a:rPr>
              <a:t> V : </a:t>
            </a:r>
            <a:r>
              <a:rPr lang="de-DE" sz="2200" dirty="0">
                <a:solidFill>
                  <a:srgbClr val="00B0F0"/>
                </a:solidFill>
                <a:latin typeface="Verdana" pitchFamily="34" charset="0"/>
                <a:cs typeface="+mn-cs"/>
              </a:rPr>
              <a:t>Kommunikation und Veranstaltungen</a:t>
            </a:r>
            <a:endParaRPr lang="en-US" sz="2200" dirty="0">
              <a:solidFill>
                <a:srgbClr val="00B0F0"/>
              </a:solidFill>
              <a:latin typeface="Verdana" pitchFamily="34" charset="0"/>
              <a:cs typeface="+mn-cs"/>
            </a:endParaRPr>
          </a:p>
          <a:p>
            <a:pPr marL="279703" lvl="1" indent="-279703" defTabSz="1451408" fontAlgn="auto">
              <a:spcBef>
                <a:spcPts val="2857"/>
              </a:spcBef>
              <a:spcAft>
                <a:spcPts val="0"/>
              </a:spcAft>
              <a:tabLst>
                <a:tab pos="279703" algn="l"/>
              </a:tabLst>
            </a:pPr>
            <a:r>
              <a:rPr lang="en-US" sz="2200" dirty="0">
                <a:solidFill>
                  <a:srgbClr val="00B0F0"/>
                </a:solidFill>
                <a:latin typeface="Verdana" pitchFamily="34" charset="0"/>
                <a:cs typeface="+mn-cs"/>
              </a:rPr>
              <a:t>                                                                                       </a:t>
            </a: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de-DE" sz="2200" dirty="0">
              <a:solidFill>
                <a:srgbClr val="162A83"/>
              </a:solidFill>
              <a:latin typeface="Verdana" pitchFamily="34" charset="0"/>
              <a:cs typeface="+mn-cs"/>
            </a:endParaRPr>
          </a:p>
          <a:p>
            <a:pPr marL="279703" lvl="1" indent="-279703" defTabSz="1451408" fontAlgn="auto">
              <a:spcBef>
                <a:spcPts val="2857"/>
              </a:spcBef>
              <a:spcAft>
                <a:spcPts val="0"/>
              </a:spcAft>
              <a:tabLst>
                <a:tab pos="279703" algn="l"/>
              </a:tabLst>
            </a:pPr>
            <a:endParaRPr lang="fr-FR" sz="2200" dirty="0">
              <a:solidFill>
                <a:srgbClr val="162A83"/>
              </a:solidFill>
              <a:latin typeface="Verdana" pitchFamily="34" charset="0"/>
              <a:cs typeface="+mn-cs"/>
            </a:endParaRPr>
          </a:p>
        </p:txBody>
      </p:sp>
      <p:pic>
        <p:nvPicPr>
          <p:cNvPr id="1026" name="Picture 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760" y="7272850"/>
            <a:ext cx="3468463" cy="2047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abo und Gabriel lesen die Friedensbotschaft v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9957" y="7245796"/>
            <a:ext cx="3500212" cy="20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additive="base">
                                        <p:cTn id="51"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2603</TotalTime>
  <Words>1862</Words>
  <Application>Microsoft Office PowerPoint</Application>
  <PresentationFormat>Personnalisé</PresentationFormat>
  <Paragraphs>501</Paragraphs>
  <Slides>50</Slides>
  <Notes>12</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50</vt:i4>
      </vt:variant>
    </vt:vector>
  </HeadingPairs>
  <TitlesOfParts>
    <vt:vector size="66" baseType="lpstr">
      <vt:lpstr>Arial</vt:lpstr>
      <vt:lpstr>Arial Rounded MT Bold</vt:lpstr>
      <vt:lpstr>Calibri</vt:lpstr>
      <vt:lpstr>Constantia</vt:lpstr>
      <vt:lpstr>Courier New</vt:lpstr>
      <vt:lpstr>Monotype Corsiva</vt:lpstr>
      <vt:lpstr>Segoe UI</vt:lpstr>
      <vt:lpstr>Verdana</vt:lpstr>
      <vt:lpstr>Wingdings</vt:lpstr>
      <vt:lpstr>Wingdings 2</vt:lpstr>
      <vt:lpstr>Thème Office</vt:lpstr>
      <vt:lpstr>1_Thème Office</vt:lpstr>
      <vt:lpstr>2_Thème Office</vt:lpstr>
      <vt:lpstr>3_Thème Office</vt:lpstr>
      <vt:lpstr>4_Thème Office</vt:lpstr>
      <vt:lpstr>5_Thème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Was ist das UWE?</vt:lpstr>
      <vt:lpstr>Das UWE und Eurodyssée </vt:lpstr>
      <vt:lpstr>Das UWE als          - Partner </vt:lpstr>
      <vt:lpstr>Die sozialen Kompetenzen </vt:lpstr>
      <vt:lpstr>Présentation PowerPoint</vt:lpstr>
      <vt:lpstr>Das Bureau International Jeunesse (BIJ)</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l’article</dc:title>
  <dc:creator>viktor</dc:creator>
  <cp:lastModifiedBy>Emilie LARTIGUE</cp:lastModifiedBy>
  <cp:revision>219</cp:revision>
  <dcterms:created xsi:type="dcterms:W3CDTF">2014-06-25T07:37:59Z</dcterms:created>
  <dcterms:modified xsi:type="dcterms:W3CDTF">2017-07-24T12:45:29Z</dcterms:modified>
</cp:coreProperties>
</file>